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4" r:id="rId3"/>
    <p:sldId id="287" r:id="rId4"/>
    <p:sldId id="342" r:id="rId5"/>
    <p:sldId id="328" r:id="rId6"/>
    <p:sldId id="343" r:id="rId7"/>
    <p:sldId id="332" r:id="rId8"/>
    <p:sldId id="345" r:id="rId9"/>
    <p:sldId id="350" r:id="rId10"/>
    <p:sldId id="346" r:id="rId11"/>
    <p:sldId id="347" r:id="rId12"/>
    <p:sldId id="334" r:id="rId13"/>
    <p:sldId id="348" r:id="rId14"/>
    <p:sldId id="351" r:id="rId15"/>
    <p:sldId id="341" r:id="rId16"/>
    <p:sldId id="337" r:id="rId17"/>
    <p:sldId id="336" r:id="rId18"/>
    <p:sldId id="349" r:id="rId19"/>
    <p:sldId id="277" r:id="rId20"/>
  </p:sldIdLst>
  <p:sldSz cx="9144000" cy="5143500" type="screen16x9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15"/>
    <a:srgbClr val="FFFFFF"/>
    <a:srgbClr val="C6C943"/>
    <a:srgbClr val="AAA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8570-3695-439A-A5E1-5E5AEA76CE7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9AF969-7E4F-4380-8387-6ED7F3DD49A0}">
      <dgm:prSet phldrT="[Text]" custT="1"/>
      <dgm:spPr/>
      <dgm:t>
        <a:bodyPr/>
        <a:lstStyle/>
        <a:p>
          <a:r>
            <a:rPr lang="en-US" sz="2000" dirty="0" smtClean="0"/>
            <a:t>KAJIAN / PENELITIAN</a:t>
          </a:r>
        </a:p>
        <a:p>
          <a:endParaRPr lang="en-US" sz="400" dirty="0" smtClean="0"/>
        </a:p>
        <a:p>
          <a:r>
            <a:rPr lang="en-US" sz="1800" dirty="0" smtClean="0"/>
            <a:t>FOCUS GROUP DISCUSSION (FGD)</a:t>
          </a:r>
          <a:endParaRPr lang="en-US" sz="1800" dirty="0"/>
        </a:p>
      </dgm:t>
    </dgm:pt>
    <dgm:pt modelId="{01206FBA-4A87-4CFA-BE86-7E7A33796636}" type="parTrans" cxnId="{1E71BE1B-040D-495A-B983-4CB9685BBBB7}">
      <dgm:prSet/>
      <dgm:spPr/>
      <dgm:t>
        <a:bodyPr/>
        <a:lstStyle/>
        <a:p>
          <a:endParaRPr lang="en-US"/>
        </a:p>
      </dgm:t>
    </dgm:pt>
    <dgm:pt modelId="{E8F1E902-75C0-4BBB-9B0B-FBC6C8A305D4}" type="sibTrans" cxnId="{1E71BE1B-040D-495A-B983-4CB9685BBBB7}">
      <dgm:prSet/>
      <dgm:spPr/>
      <dgm:t>
        <a:bodyPr/>
        <a:lstStyle/>
        <a:p>
          <a:endParaRPr lang="en-US"/>
        </a:p>
      </dgm:t>
    </dgm:pt>
    <dgm:pt modelId="{25429E52-3BF0-43EE-969E-0A93259D49EB}">
      <dgm:prSet phldrT="[Text]" custT="1"/>
      <dgm:spPr/>
      <dgm:t>
        <a:bodyPr/>
        <a:lstStyle/>
        <a:p>
          <a:r>
            <a:rPr lang="en-US" sz="2000" dirty="0" smtClean="0"/>
            <a:t>NASKAH YANG DITERBITKAN PADA JURNAL ILMIAH MAJU</a:t>
          </a:r>
          <a:endParaRPr lang="en-US" sz="2000" dirty="0"/>
        </a:p>
      </dgm:t>
    </dgm:pt>
    <dgm:pt modelId="{7E513D6A-FFF4-460C-B8BB-33DA857C9EF1}" type="parTrans" cxnId="{6CC6EF43-5F71-44B7-ADFA-BC3F6A63FFAD}">
      <dgm:prSet/>
      <dgm:spPr/>
      <dgm:t>
        <a:bodyPr/>
        <a:lstStyle/>
        <a:p>
          <a:endParaRPr lang="en-US"/>
        </a:p>
      </dgm:t>
    </dgm:pt>
    <dgm:pt modelId="{39961727-6899-4CAA-883D-FE6EA235AFA7}" type="sibTrans" cxnId="{6CC6EF43-5F71-44B7-ADFA-BC3F6A63FFAD}">
      <dgm:prSet/>
      <dgm:spPr/>
      <dgm:t>
        <a:bodyPr/>
        <a:lstStyle/>
        <a:p>
          <a:endParaRPr lang="en-US"/>
        </a:p>
      </dgm:t>
    </dgm:pt>
    <dgm:pt modelId="{D38F570C-D7D3-4798-BFBE-C637AF155009}">
      <dgm:prSet phldrT="[Text]"/>
      <dgm:spPr/>
      <dgm:t>
        <a:bodyPr/>
        <a:lstStyle/>
        <a:p>
          <a:r>
            <a:rPr lang="en-US" dirty="0" smtClean="0"/>
            <a:t>INOVASI</a:t>
          </a:r>
          <a:endParaRPr lang="en-US" dirty="0"/>
        </a:p>
      </dgm:t>
    </dgm:pt>
    <dgm:pt modelId="{C3E79224-EC9C-4883-85EA-222F8D69A792}" type="parTrans" cxnId="{A3B6F04E-E25E-4492-BAAE-78878A2DD06E}">
      <dgm:prSet/>
      <dgm:spPr/>
      <dgm:t>
        <a:bodyPr/>
        <a:lstStyle/>
        <a:p>
          <a:endParaRPr lang="en-US"/>
        </a:p>
      </dgm:t>
    </dgm:pt>
    <dgm:pt modelId="{4B23D3B7-656B-4AA9-A8C0-4E8AA4249A0C}" type="sibTrans" cxnId="{A3B6F04E-E25E-4492-BAAE-78878A2DD06E}">
      <dgm:prSet/>
      <dgm:spPr/>
      <dgm:t>
        <a:bodyPr/>
        <a:lstStyle/>
        <a:p>
          <a:endParaRPr lang="en-US"/>
        </a:p>
      </dgm:t>
    </dgm:pt>
    <dgm:pt modelId="{B529A743-4874-4F5F-BFBC-9AC797F42C84}" type="pres">
      <dgm:prSet presAssocID="{0C9E8570-3695-439A-A5E1-5E5AEA76C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AAB44-4D1E-43BC-92D0-26D039C4F2DA}" type="pres">
      <dgm:prSet presAssocID="{159AF969-7E4F-4380-8387-6ED7F3DD49A0}" presName="comp" presStyleCnt="0"/>
      <dgm:spPr/>
    </dgm:pt>
    <dgm:pt modelId="{B900F662-04F4-49F9-9D7F-A5FF6ADA161F}" type="pres">
      <dgm:prSet presAssocID="{159AF969-7E4F-4380-8387-6ED7F3DD49A0}" presName="box" presStyleLbl="node1" presStyleIdx="0" presStyleCnt="3"/>
      <dgm:spPr/>
      <dgm:t>
        <a:bodyPr/>
        <a:lstStyle/>
        <a:p>
          <a:endParaRPr lang="en-US"/>
        </a:p>
      </dgm:t>
    </dgm:pt>
    <dgm:pt modelId="{EE5B323D-2EB0-4054-BF5E-871C0955B4EA}" type="pres">
      <dgm:prSet presAssocID="{159AF969-7E4F-4380-8387-6ED7F3DD49A0}" presName="img" presStyleLbl="fgImgPlace1" presStyleIdx="0" presStyleCnt="3" custFlipVert="1" custFlipHor="1" custScaleX="25001" custScaleY="30144" custLinFactX="200000" custLinFactNeighborX="295833" custLinFactNeighborY="25072"/>
      <dgm:spPr>
        <a:noFill/>
        <a:ln>
          <a:noFill/>
        </a:ln>
      </dgm:spPr>
    </dgm:pt>
    <dgm:pt modelId="{436DAA3C-F5B0-4258-BC6F-209DBEAA909C}" type="pres">
      <dgm:prSet presAssocID="{159AF969-7E4F-4380-8387-6ED7F3DD49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853AA-5802-4C59-9EF9-58C24299DB5D}" type="pres">
      <dgm:prSet presAssocID="{E8F1E902-75C0-4BBB-9B0B-FBC6C8A305D4}" presName="spacer" presStyleCnt="0"/>
      <dgm:spPr/>
    </dgm:pt>
    <dgm:pt modelId="{5CAF2B88-B512-479D-93F4-71EF99FFC64B}" type="pres">
      <dgm:prSet presAssocID="{25429E52-3BF0-43EE-969E-0A93259D49EB}" presName="comp" presStyleCnt="0"/>
      <dgm:spPr/>
    </dgm:pt>
    <dgm:pt modelId="{88D37CB3-78A5-432C-A65E-9A5AA66D7371}" type="pres">
      <dgm:prSet presAssocID="{25429E52-3BF0-43EE-969E-0A93259D49EB}" presName="box" presStyleLbl="node1" presStyleIdx="1" presStyleCnt="3"/>
      <dgm:spPr/>
      <dgm:t>
        <a:bodyPr/>
        <a:lstStyle/>
        <a:p>
          <a:endParaRPr lang="en-US"/>
        </a:p>
      </dgm:t>
    </dgm:pt>
    <dgm:pt modelId="{6C8EBAF9-3D19-4377-9604-DE1CEBB783EC}" type="pres">
      <dgm:prSet presAssocID="{25429E52-3BF0-43EE-969E-0A93259D49EB}" presName="img" presStyleLbl="fgImgPlace1" presStyleIdx="1" presStyleCnt="3" custFlipVert="1" custScaleX="5263" custScaleY="11079"/>
      <dgm:spPr>
        <a:noFill/>
        <a:ln>
          <a:noFill/>
        </a:ln>
      </dgm:spPr>
    </dgm:pt>
    <dgm:pt modelId="{DF39D49E-29EA-44B2-A1EA-877F1CE5C245}" type="pres">
      <dgm:prSet presAssocID="{25429E52-3BF0-43EE-969E-0A93259D49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614BF-E1EA-4178-81AA-097ADD61F931}" type="pres">
      <dgm:prSet presAssocID="{39961727-6899-4CAA-883D-FE6EA235AFA7}" presName="spacer" presStyleCnt="0"/>
      <dgm:spPr/>
    </dgm:pt>
    <dgm:pt modelId="{41D8966D-42C9-46EC-AD9D-21CCF2F0AA2B}" type="pres">
      <dgm:prSet presAssocID="{D38F570C-D7D3-4798-BFBE-C637AF155009}" presName="comp" presStyleCnt="0"/>
      <dgm:spPr/>
    </dgm:pt>
    <dgm:pt modelId="{60934358-73A1-45D1-AACC-3FF9BBCF1AED}" type="pres">
      <dgm:prSet presAssocID="{D38F570C-D7D3-4798-BFBE-C637AF155009}" presName="box" presStyleLbl="node1" presStyleIdx="2" presStyleCnt="3"/>
      <dgm:spPr/>
      <dgm:t>
        <a:bodyPr/>
        <a:lstStyle/>
        <a:p>
          <a:endParaRPr lang="en-US"/>
        </a:p>
      </dgm:t>
    </dgm:pt>
    <dgm:pt modelId="{1FF976BC-078A-48F7-B202-B4AADB057980}" type="pres">
      <dgm:prSet presAssocID="{D38F570C-D7D3-4798-BFBE-C637AF155009}" presName="img" presStyleLbl="fgImgPlace1" presStyleIdx="2" presStyleCnt="3"/>
      <dgm:spPr>
        <a:noFill/>
        <a:ln>
          <a:noFill/>
        </a:ln>
      </dgm:spPr>
    </dgm:pt>
    <dgm:pt modelId="{9D4194E6-BE5D-4C8B-ADD6-9340E3C47124}" type="pres">
      <dgm:prSet presAssocID="{D38F570C-D7D3-4798-BFBE-C637AF15500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60AD5-A9BC-473A-90B7-2273A123079F}" type="presOf" srcId="{0C9E8570-3695-439A-A5E1-5E5AEA76CE7F}" destId="{B529A743-4874-4F5F-BFBC-9AC797F42C84}" srcOrd="0" destOrd="0" presId="urn:microsoft.com/office/officeart/2005/8/layout/vList4"/>
    <dgm:cxn modelId="{6A57A0B4-8008-4DF6-A92C-E74A9E325C00}" type="presOf" srcId="{D38F570C-D7D3-4798-BFBE-C637AF155009}" destId="{60934358-73A1-45D1-AACC-3FF9BBCF1AED}" srcOrd="0" destOrd="0" presId="urn:microsoft.com/office/officeart/2005/8/layout/vList4"/>
    <dgm:cxn modelId="{A3B6F04E-E25E-4492-BAAE-78878A2DD06E}" srcId="{0C9E8570-3695-439A-A5E1-5E5AEA76CE7F}" destId="{D38F570C-D7D3-4798-BFBE-C637AF155009}" srcOrd="2" destOrd="0" parTransId="{C3E79224-EC9C-4883-85EA-222F8D69A792}" sibTransId="{4B23D3B7-656B-4AA9-A8C0-4E8AA4249A0C}"/>
    <dgm:cxn modelId="{205F0F5D-EC29-4937-9FCC-5F16AB378410}" type="presOf" srcId="{159AF969-7E4F-4380-8387-6ED7F3DD49A0}" destId="{436DAA3C-F5B0-4258-BC6F-209DBEAA909C}" srcOrd="1" destOrd="0" presId="urn:microsoft.com/office/officeart/2005/8/layout/vList4"/>
    <dgm:cxn modelId="{1F881CA3-5D2E-40C8-8AD0-63152DE610AF}" type="presOf" srcId="{D38F570C-D7D3-4798-BFBE-C637AF155009}" destId="{9D4194E6-BE5D-4C8B-ADD6-9340E3C47124}" srcOrd="1" destOrd="0" presId="urn:microsoft.com/office/officeart/2005/8/layout/vList4"/>
    <dgm:cxn modelId="{296860A5-FA4F-4584-9470-1B00597623E9}" type="presOf" srcId="{25429E52-3BF0-43EE-969E-0A93259D49EB}" destId="{DF39D49E-29EA-44B2-A1EA-877F1CE5C245}" srcOrd="1" destOrd="0" presId="urn:microsoft.com/office/officeart/2005/8/layout/vList4"/>
    <dgm:cxn modelId="{BBCD410E-9265-4901-8EF0-92604B190D4D}" type="presOf" srcId="{159AF969-7E4F-4380-8387-6ED7F3DD49A0}" destId="{B900F662-04F4-49F9-9D7F-A5FF6ADA161F}" srcOrd="0" destOrd="0" presId="urn:microsoft.com/office/officeart/2005/8/layout/vList4"/>
    <dgm:cxn modelId="{1E71BE1B-040D-495A-B983-4CB9685BBBB7}" srcId="{0C9E8570-3695-439A-A5E1-5E5AEA76CE7F}" destId="{159AF969-7E4F-4380-8387-6ED7F3DD49A0}" srcOrd="0" destOrd="0" parTransId="{01206FBA-4A87-4CFA-BE86-7E7A33796636}" sibTransId="{E8F1E902-75C0-4BBB-9B0B-FBC6C8A305D4}"/>
    <dgm:cxn modelId="{6B940789-CEF0-4417-89F7-C811E216E243}" type="presOf" srcId="{25429E52-3BF0-43EE-969E-0A93259D49EB}" destId="{88D37CB3-78A5-432C-A65E-9A5AA66D7371}" srcOrd="0" destOrd="0" presId="urn:microsoft.com/office/officeart/2005/8/layout/vList4"/>
    <dgm:cxn modelId="{6CC6EF43-5F71-44B7-ADFA-BC3F6A63FFAD}" srcId="{0C9E8570-3695-439A-A5E1-5E5AEA76CE7F}" destId="{25429E52-3BF0-43EE-969E-0A93259D49EB}" srcOrd="1" destOrd="0" parTransId="{7E513D6A-FFF4-460C-B8BB-33DA857C9EF1}" sibTransId="{39961727-6899-4CAA-883D-FE6EA235AFA7}"/>
    <dgm:cxn modelId="{B56CD234-C990-4FE5-88CF-CC0CFAA482AA}" type="presParOf" srcId="{B529A743-4874-4F5F-BFBC-9AC797F42C84}" destId="{76AAAB44-4D1E-43BC-92D0-26D039C4F2DA}" srcOrd="0" destOrd="0" presId="urn:microsoft.com/office/officeart/2005/8/layout/vList4"/>
    <dgm:cxn modelId="{9062EC39-F001-4784-AB05-5D93501698DD}" type="presParOf" srcId="{76AAAB44-4D1E-43BC-92D0-26D039C4F2DA}" destId="{B900F662-04F4-49F9-9D7F-A5FF6ADA161F}" srcOrd="0" destOrd="0" presId="urn:microsoft.com/office/officeart/2005/8/layout/vList4"/>
    <dgm:cxn modelId="{033BA169-6840-4F64-A310-79A807927D9D}" type="presParOf" srcId="{76AAAB44-4D1E-43BC-92D0-26D039C4F2DA}" destId="{EE5B323D-2EB0-4054-BF5E-871C0955B4EA}" srcOrd="1" destOrd="0" presId="urn:microsoft.com/office/officeart/2005/8/layout/vList4"/>
    <dgm:cxn modelId="{8C827797-AE2C-4B29-BEB4-1D7B06834EA8}" type="presParOf" srcId="{76AAAB44-4D1E-43BC-92D0-26D039C4F2DA}" destId="{436DAA3C-F5B0-4258-BC6F-209DBEAA909C}" srcOrd="2" destOrd="0" presId="urn:microsoft.com/office/officeart/2005/8/layout/vList4"/>
    <dgm:cxn modelId="{81E4021C-DDE9-4157-BDEC-C4EDC92EB444}" type="presParOf" srcId="{B529A743-4874-4F5F-BFBC-9AC797F42C84}" destId="{E7E853AA-5802-4C59-9EF9-58C24299DB5D}" srcOrd="1" destOrd="0" presId="urn:microsoft.com/office/officeart/2005/8/layout/vList4"/>
    <dgm:cxn modelId="{3F128990-86F0-420E-9BE0-A7CF79E698DD}" type="presParOf" srcId="{B529A743-4874-4F5F-BFBC-9AC797F42C84}" destId="{5CAF2B88-B512-479D-93F4-71EF99FFC64B}" srcOrd="2" destOrd="0" presId="urn:microsoft.com/office/officeart/2005/8/layout/vList4"/>
    <dgm:cxn modelId="{74217827-B1CF-4BC5-A758-EC9B1CE52BE5}" type="presParOf" srcId="{5CAF2B88-B512-479D-93F4-71EF99FFC64B}" destId="{88D37CB3-78A5-432C-A65E-9A5AA66D7371}" srcOrd="0" destOrd="0" presId="urn:microsoft.com/office/officeart/2005/8/layout/vList4"/>
    <dgm:cxn modelId="{B815802C-2681-474F-9B78-D83B1097CD08}" type="presParOf" srcId="{5CAF2B88-B512-479D-93F4-71EF99FFC64B}" destId="{6C8EBAF9-3D19-4377-9604-DE1CEBB783EC}" srcOrd="1" destOrd="0" presId="urn:microsoft.com/office/officeart/2005/8/layout/vList4"/>
    <dgm:cxn modelId="{EF5DECE4-BC2F-483D-94AD-BEDE73BEFEAC}" type="presParOf" srcId="{5CAF2B88-B512-479D-93F4-71EF99FFC64B}" destId="{DF39D49E-29EA-44B2-A1EA-877F1CE5C245}" srcOrd="2" destOrd="0" presId="urn:microsoft.com/office/officeart/2005/8/layout/vList4"/>
    <dgm:cxn modelId="{368FE534-1D74-4104-A326-CD29C43BF096}" type="presParOf" srcId="{B529A743-4874-4F5F-BFBC-9AC797F42C84}" destId="{D19614BF-E1EA-4178-81AA-097ADD61F931}" srcOrd="3" destOrd="0" presId="urn:microsoft.com/office/officeart/2005/8/layout/vList4"/>
    <dgm:cxn modelId="{B5D60ABD-4F4C-4946-A361-7D3F5AF4FB40}" type="presParOf" srcId="{B529A743-4874-4F5F-BFBC-9AC797F42C84}" destId="{41D8966D-42C9-46EC-AD9D-21CCF2F0AA2B}" srcOrd="4" destOrd="0" presId="urn:microsoft.com/office/officeart/2005/8/layout/vList4"/>
    <dgm:cxn modelId="{1818466F-1DE2-4845-A115-370DB858783E}" type="presParOf" srcId="{41D8966D-42C9-46EC-AD9D-21CCF2F0AA2B}" destId="{60934358-73A1-45D1-AACC-3FF9BBCF1AED}" srcOrd="0" destOrd="0" presId="urn:microsoft.com/office/officeart/2005/8/layout/vList4"/>
    <dgm:cxn modelId="{A044E216-7C53-4E13-A45D-84049B7A07FC}" type="presParOf" srcId="{41D8966D-42C9-46EC-AD9D-21CCF2F0AA2B}" destId="{1FF976BC-078A-48F7-B202-B4AADB057980}" srcOrd="1" destOrd="0" presId="urn:microsoft.com/office/officeart/2005/8/layout/vList4"/>
    <dgm:cxn modelId="{CE95A93B-D4E9-4A72-9168-D7927F294392}" type="presParOf" srcId="{41D8966D-42C9-46EC-AD9D-21CCF2F0AA2B}" destId="{9D4194E6-BE5D-4C8B-ADD6-9340E3C471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ECFB2-FE6E-4B27-AD39-25C856F513AF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66484-5AEA-4EBE-AFCB-9E8D9B53B2EF}">
      <dgm:prSet phldrT="[Text]" custT="1"/>
      <dgm:spPr/>
      <dgm:t>
        <a:bodyPr/>
        <a:lstStyle/>
        <a:p>
          <a:r>
            <a:rPr lang="en-US" sz="1600" b="1" dirty="0" smtClean="0"/>
            <a:t>28 SUB KEGIATAN</a:t>
          </a:r>
          <a:endParaRPr lang="en-US" sz="1600" b="1" dirty="0"/>
        </a:p>
      </dgm:t>
    </dgm:pt>
    <dgm:pt modelId="{63947FE8-B796-4ABE-A035-E366F501C934}" type="parTrans" cxnId="{E72E5A08-953A-4B27-B9BC-9C49B9B3FC86}">
      <dgm:prSet/>
      <dgm:spPr/>
      <dgm:t>
        <a:bodyPr/>
        <a:lstStyle/>
        <a:p>
          <a:endParaRPr lang="en-US"/>
        </a:p>
      </dgm:t>
    </dgm:pt>
    <dgm:pt modelId="{4D340174-0CD1-465D-A696-A2B73113FB64}" type="sibTrans" cxnId="{E72E5A08-953A-4B27-B9BC-9C49B9B3FC86}">
      <dgm:prSet/>
      <dgm:spPr/>
      <dgm:t>
        <a:bodyPr/>
        <a:lstStyle/>
        <a:p>
          <a:endParaRPr lang="en-US"/>
        </a:p>
      </dgm:t>
    </dgm:pt>
    <dgm:pt modelId="{E1282242-89D5-4D53-BD34-C2BD0DF41189}">
      <dgm:prSet phldrT="[Text]" custT="1"/>
      <dgm:spPr/>
      <dgm:t>
        <a:bodyPr/>
        <a:lstStyle/>
        <a:p>
          <a:r>
            <a:rPr lang="en-US" sz="1600" b="1" dirty="0" smtClean="0"/>
            <a:t>4</a:t>
          </a:r>
        </a:p>
        <a:p>
          <a:r>
            <a:rPr lang="en-US" sz="1600" b="1" dirty="0" smtClean="0"/>
            <a:t> KEGIATAN</a:t>
          </a:r>
          <a:endParaRPr lang="en-US" sz="1600" b="1" dirty="0"/>
        </a:p>
      </dgm:t>
    </dgm:pt>
    <dgm:pt modelId="{769E2B20-AF84-4AE4-BFEA-814E12892D63}" type="parTrans" cxnId="{2637A046-1653-4E75-A434-110BE204EB3E}">
      <dgm:prSet/>
      <dgm:spPr/>
      <dgm:t>
        <a:bodyPr/>
        <a:lstStyle/>
        <a:p>
          <a:endParaRPr lang="en-US"/>
        </a:p>
      </dgm:t>
    </dgm:pt>
    <dgm:pt modelId="{A06575DB-64C0-4DFF-B75B-93E88BB5B5C4}" type="sibTrans" cxnId="{2637A046-1653-4E75-A434-110BE204EB3E}">
      <dgm:prSet/>
      <dgm:spPr/>
      <dgm:t>
        <a:bodyPr/>
        <a:lstStyle/>
        <a:p>
          <a:endParaRPr lang="en-US"/>
        </a:p>
      </dgm:t>
    </dgm:pt>
    <dgm:pt modelId="{D09829DD-FBD2-4061-9CFE-33E3B8203BB4}">
      <dgm:prSet phldrT="[Text]" custT="1"/>
      <dgm:spPr/>
      <dgm:t>
        <a:bodyPr/>
        <a:lstStyle/>
        <a:p>
          <a:r>
            <a:rPr lang="en-US" sz="1600" b="1" dirty="0" smtClean="0"/>
            <a:t>1 PROGRAM</a:t>
          </a:r>
          <a:endParaRPr lang="en-US" sz="1600" b="1" dirty="0"/>
        </a:p>
      </dgm:t>
    </dgm:pt>
    <dgm:pt modelId="{C3D78AF2-F910-4129-B4B5-91F4A0B8DE5A}" type="parTrans" cxnId="{BBC6F1FF-6751-435B-9637-AAF3FB2561AD}">
      <dgm:prSet/>
      <dgm:spPr/>
      <dgm:t>
        <a:bodyPr/>
        <a:lstStyle/>
        <a:p>
          <a:endParaRPr lang="en-US"/>
        </a:p>
      </dgm:t>
    </dgm:pt>
    <dgm:pt modelId="{10C53DE7-7AEF-43B6-8277-A8A261AD8E9E}" type="sibTrans" cxnId="{BBC6F1FF-6751-435B-9637-AAF3FB2561AD}">
      <dgm:prSet/>
      <dgm:spPr/>
      <dgm:t>
        <a:bodyPr/>
        <a:lstStyle/>
        <a:p>
          <a:endParaRPr lang="en-US"/>
        </a:p>
      </dgm:t>
    </dgm:pt>
    <dgm:pt modelId="{DFEE1F09-4859-4319-A954-F5BCF07A2CCC}" type="pres">
      <dgm:prSet presAssocID="{6ACECFB2-FE6E-4B27-AD39-25C856F513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AE7CB-FAC9-4FE3-A33D-B5FC98BF4466}" type="pres">
      <dgm:prSet presAssocID="{6ACECFB2-FE6E-4B27-AD39-25C856F513AF}" presName="comp1" presStyleCnt="0"/>
      <dgm:spPr/>
    </dgm:pt>
    <dgm:pt modelId="{D342E4AE-7095-4837-BED2-5650196F3F8C}" type="pres">
      <dgm:prSet presAssocID="{6ACECFB2-FE6E-4B27-AD39-25C856F513AF}" presName="circle1" presStyleLbl="node1" presStyleIdx="0" presStyleCnt="3" custLinFactNeighborX="-2397" custLinFactNeighborY="15001"/>
      <dgm:spPr/>
      <dgm:t>
        <a:bodyPr/>
        <a:lstStyle/>
        <a:p>
          <a:endParaRPr lang="en-US"/>
        </a:p>
      </dgm:t>
    </dgm:pt>
    <dgm:pt modelId="{4BFABC11-4A73-4FC7-B7F4-B6D77231CCF0}" type="pres">
      <dgm:prSet presAssocID="{6ACECFB2-FE6E-4B27-AD39-25C856F513A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C27C-2D13-494B-A47D-9E46394164A4}" type="pres">
      <dgm:prSet presAssocID="{6ACECFB2-FE6E-4B27-AD39-25C856F513AF}" presName="comp2" presStyleCnt="0"/>
      <dgm:spPr/>
    </dgm:pt>
    <dgm:pt modelId="{F53E14A7-F339-4FC7-9EE7-4973A0C460C9}" type="pres">
      <dgm:prSet presAssocID="{6ACECFB2-FE6E-4B27-AD39-25C856F513AF}" presName="circle2" presStyleLbl="node1" presStyleIdx="1" presStyleCnt="3" custLinFactNeighborX="-685" custLinFactNeighborY="2283"/>
      <dgm:spPr/>
      <dgm:t>
        <a:bodyPr/>
        <a:lstStyle/>
        <a:p>
          <a:endParaRPr lang="en-US"/>
        </a:p>
      </dgm:t>
    </dgm:pt>
    <dgm:pt modelId="{3C3B7E37-6107-4151-9325-C729B319A8D3}" type="pres">
      <dgm:prSet presAssocID="{6ACECFB2-FE6E-4B27-AD39-25C856F513A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493C1-66D1-4D93-90C3-792047183E1F}" type="pres">
      <dgm:prSet presAssocID="{6ACECFB2-FE6E-4B27-AD39-25C856F513AF}" presName="comp3" presStyleCnt="0"/>
      <dgm:spPr/>
    </dgm:pt>
    <dgm:pt modelId="{7E495501-0C77-4917-BB35-7CAD9B5856F6}" type="pres">
      <dgm:prSet presAssocID="{6ACECFB2-FE6E-4B27-AD39-25C856F513AF}" presName="circle3" presStyleLbl="node1" presStyleIdx="2" presStyleCnt="3"/>
      <dgm:spPr/>
      <dgm:t>
        <a:bodyPr/>
        <a:lstStyle/>
        <a:p>
          <a:endParaRPr lang="en-US"/>
        </a:p>
      </dgm:t>
    </dgm:pt>
    <dgm:pt modelId="{D8A23A64-FBE7-4BD2-BF05-775870055D43}" type="pres">
      <dgm:prSet presAssocID="{6ACECFB2-FE6E-4B27-AD39-25C856F513A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DB9D0-4F95-4B9F-829B-B733FD0397FE}" type="presOf" srcId="{7DE66484-5AEA-4EBE-AFCB-9E8D9B53B2EF}" destId="{D342E4AE-7095-4837-BED2-5650196F3F8C}" srcOrd="0" destOrd="0" presId="urn:microsoft.com/office/officeart/2005/8/layout/venn2"/>
    <dgm:cxn modelId="{D477C1FC-65F6-408A-A322-BBF851C9AFB0}" type="presOf" srcId="{E1282242-89D5-4D53-BD34-C2BD0DF41189}" destId="{F53E14A7-F339-4FC7-9EE7-4973A0C460C9}" srcOrd="0" destOrd="0" presId="urn:microsoft.com/office/officeart/2005/8/layout/venn2"/>
    <dgm:cxn modelId="{62F76CF6-79A7-43D7-8EC3-CCD7CB37A4A8}" type="presOf" srcId="{D09829DD-FBD2-4061-9CFE-33E3B8203BB4}" destId="{D8A23A64-FBE7-4BD2-BF05-775870055D43}" srcOrd="1" destOrd="0" presId="urn:microsoft.com/office/officeart/2005/8/layout/venn2"/>
    <dgm:cxn modelId="{53295A9C-B56F-4BAF-95E3-97B3109DC3C4}" type="presOf" srcId="{D09829DD-FBD2-4061-9CFE-33E3B8203BB4}" destId="{7E495501-0C77-4917-BB35-7CAD9B5856F6}" srcOrd="0" destOrd="0" presId="urn:microsoft.com/office/officeart/2005/8/layout/venn2"/>
    <dgm:cxn modelId="{2637A046-1653-4E75-A434-110BE204EB3E}" srcId="{6ACECFB2-FE6E-4B27-AD39-25C856F513AF}" destId="{E1282242-89D5-4D53-BD34-C2BD0DF41189}" srcOrd="1" destOrd="0" parTransId="{769E2B20-AF84-4AE4-BFEA-814E12892D63}" sibTransId="{A06575DB-64C0-4DFF-B75B-93E88BB5B5C4}"/>
    <dgm:cxn modelId="{98A19203-A70A-49FE-A4BD-754D5337ABAB}" type="presOf" srcId="{7DE66484-5AEA-4EBE-AFCB-9E8D9B53B2EF}" destId="{4BFABC11-4A73-4FC7-B7F4-B6D77231CCF0}" srcOrd="1" destOrd="0" presId="urn:microsoft.com/office/officeart/2005/8/layout/venn2"/>
    <dgm:cxn modelId="{E72E5A08-953A-4B27-B9BC-9C49B9B3FC86}" srcId="{6ACECFB2-FE6E-4B27-AD39-25C856F513AF}" destId="{7DE66484-5AEA-4EBE-AFCB-9E8D9B53B2EF}" srcOrd="0" destOrd="0" parTransId="{63947FE8-B796-4ABE-A035-E366F501C934}" sibTransId="{4D340174-0CD1-465D-A696-A2B73113FB64}"/>
    <dgm:cxn modelId="{90632016-AC47-4932-B822-235F80EC1FD8}" type="presOf" srcId="{6ACECFB2-FE6E-4B27-AD39-25C856F513AF}" destId="{DFEE1F09-4859-4319-A954-F5BCF07A2CCC}" srcOrd="0" destOrd="0" presId="urn:microsoft.com/office/officeart/2005/8/layout/venn2"/>
    <dgm:cxn modelId="{51BB16A3-6493-462C-8EB4-8595D2FB3936}" type="presOf" srcId="{E1282242-89D5-4D53-BD34-C2BD0DF41189}" destId="{3C3B7E37-6107-4151-9325-C729B319A8D3}" srcOrd="1" destOrd="0" presId="urn:microsoft.com/office/officeart/2005/8/layout/venn2"/>
    <dgm:cxn modelId="{BBC6F1FF-6751-435B-9637-AAF3FB2561AD}" srcId="{6ACECFB2-FE6E-4B27-AD39-25C856F513AF}" destId="{D09829DD-FBD2-4061-9CFE-33E3B8203BB4}" srcOrd="2" destOrd="0" parTransId="{C3D78AF2-F910-4129-B4B5-91F4A0B8DE5A}" sibTransId="{10C53DE7-7AEF-43B6-8277-A8A261AD8E9E}"/>
    <dgm:cxn modelId="{686D0C20-2BC8-4CCD-A11C-FBF9B0A63BDF}" type="presParOf" srcId="{DFEE1F09-4859-4319-A954-F5BCF07A2CCC}" destId="{E70AE7CB-FAC9-4FE3-A33D-B5FC98BF4466}" srcOrd="0" destOrd="0" presId="urn:microsoft.com/office/officeart/2005/8/layout/venn2"/>
    <dgm:cxn modelId="{C5F544C8-F4D2-4FB6-9096-9AB2122CEAC5}" type="presParOf" srcId="{E70AE7CB-FAC9-4FE3-A33D-B5FC98BF4466}" destId="{D342E4AE-7095-4837-BED2-5650196F3F8C}" srcOrd="0" destOrd="0" presId="urn:microsoft.com/office/officeart/2005/8/layout/venn2"/>
    <dgm:cxn modelId="{5DBBF865-7E49-4BE6-922B-99C89BC33A5C}" type="presParOf" srcId="{E70AE7CB-FAC9-4FE3-A33D-B5FC98BF4466}" destId="{4BFABC11-4A73-4FC7-B7F4-B6D77231CCF0}" srcOrd="1" destOrd="0" presId="urn:microsoft.com/office/officeart/2005/8/layout/venn2"/>
    <dgm:cxn modelId="{4D3F0565-1704-4FE9-8027-FB9B3ADD497A}" type="presParOf" srcId="{DFEE1F09-4859-4319-A954-F5BCF07A2CCC}" destId="{DA7AC27C-2D13-494B-A47D-9E46394164A4}" srcOrd="1" destOrd="0" presId="urn:microsoft.com/office/officeart/2005/8/layout/venn2"/>
    <dgm:cxn modelId="{147977B0-8238-4731-852E-35C80B0EDFAF}" type="presParOf" srcId="{DA7AC27C-2D13-494B-A47D-9E46394164A4}" destId="{F53E14A7-F339-4FC7-9EE7-4973A0C460C9}" srcOrd="0" destOrd="0" presId="urn:microsoft.com/office/officeart/2005/8/layout/venn2"/>
    <dgm:cxn modelId="{846E5C77-DD1D-4237-A285-25223BFFD9BB}" type="presParOf" srcId="{DA7AC27C-2D13-494B-A47D-9E46394164A4}" destId="{3C3B7E37-6107-4151-9325-C729B319A8D3}" srcOrd="1" destOrd="0" presId="urn:microsoft.com/office/officeart/2005/8/layout/venn2"/>
    <dgm:cxn modelId="{4F9A291E-E908-42AE-9AA2-7E4762462440}" type="presParOf" srcId="{DFEE1F09-4859-4319-A954-F5BCF07A2CCC}" destId="{F89493C1-66D1-4D93-90C3-792047183E1F}" srcOrd="2" destOrd="0" presId="urn:microsoft.com/office/officeart/2005/8/layout/venn2"/>
    <dgm:cxn modelId="{08851F3A-028D-41E8-A18C-24F37FF67FEC}" type="presParOf" srcId="{F89493C1-66D1-4D93-90C3-792047183E1F}" destId="{7E495501-0C77-4917-BB35-7CAD9B5856F6}" srcOrd="0" destOrd="0" presId="urn:microsoft.com/office/officeart/2005/8/layout/venn2"/>
    <dgm:cxn modelId="{FBF9F812-558F-4C15-AD8F-F4BC5A19C5F4}" type="presParOf" srcId="{F89493C1-66D1-4D93-90C3-792047183E1F}" destId="{D8A23A64-FBE7-4BD2-BF05-775870055D4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A1964-F89C-4E0C-AF33-F63D1F31AA2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2012B-8941-4404-B797-E466C638D9F0}" type="pres">
      <dgm:prSet presAssocID="{C1EA1964-F89C-4E0C-AF33-F63D1F31AA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9EA93FD4-8CB4-41C9-A0AD-8CF94E649D25}" type="presOf" srcId="{C1EA1964-F89C-4E0C-AF33-F63D1F31AA2C}" destId="{DF52012B-8941-4404-B797-E466C638D9F0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F662-04F4-49F9-9D7F-A5FF6ADA161F}">
      <dsp:nvSpPr>
        <dsp:cNvPr id="0" name=""/>
        <dsp:cNvSpPr/>
      </dsp:nvSpPr>
      <dsp:spPr>
        <a:xfrm>
          <a:off x="0" y="0"/>
          <a:ext cx="4343400" cy="1146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KAJIAN / PENELITIAN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FOCUS GROUP DISCUSSION (FGD)</a:t>
          </a:r>
          <a:endParaRPr lang="en-US" sz="1800" kern="1200" dirty="0"/>
        </a:p>
      </dsp:txBody>
      <dsp:txXfrm>
        <a:off x="983313" y="0"/>
        <a:ext cx="3360086" cy="1146338"/>
      </dsp:txXfrm>
    </dsp:sp>
    <dsp:sp modelId="{EE5B323D-2EB0-4054-BF5E-871C0955B4EA}">
      <dsp:nvSpPr>
        <dsp:cNvPr id="0" name=""/>
        <dsp:cNvSpPr/>
      </dsp:nvSpPr>
      <dsp:spPr>
        <a:xfrm flipH="1" flipV="1">
          <a:off x="4126221" y="664876"/>
          <a:ext cx="217178" cy="27644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37CB3-78A5-432C-A65E-9A5AA66D7371}">
      <dsp:nvSpPr>
        <dsp:cNvPr id="0" name=""/>
        <dsp:cNvSpPr/>
      </dsp:nvSpPr>
      <dsp:spPr>
        <a:xfrm>
          <a:off x="0" y="1260972"/>
          <a:ext cx="4343400" cy="114633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NASKAH YANG DITERBITKAN PADA JURNAL ILMIAH MAJU</a:t>
          </a:r>
          <a:endParaRPr lang="en-US" sz="2000" kern="1200" dirty="0"/>
        </a:p>
      </dsp:txBody>
      <dsp:txXfrm>
        <a:off x="983313" y="1260972"/>
        <a:ext cx="3360086" cy="1146338"/>
      </dsp:txXfrm>
    </dsp:sp>
    <dsp:sp modelId="{6C8EBAF9-3D19-4377-9604-DE1CEBB783EC}">
      <dsp:nvSpPr>
        <dsp:cNvPr id="0" name=""/>
        <dsp:cNvSpPr/>
      </dsp:nvSpPr>
      <dsp:spPr>
        <a:xfrm flipV="1">
          <a:off x="526114" y="1783340"/>
          <a:ext cx="45718" cy="10160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34358-73A1-45D1-AACC-3FF9BBCF1AED}">
      <dsp:nvSpPr>
        <dsp:cNvPr id="0" name=""/>
        <dsp:cNvSpPr/>
      </dsp:nvSpPr>
      <dsp:spPr>
        <a:xfrm>
          <a:off x="0" y="2521945"/>
          <a:ext cx="4343400" cy="114633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INOVASI</a:t>
          </a:r>
          <a:endParaRPr lang="en-US" sz="5300" kern="1200" dirty="0"/>
        </a:p>
      </dsp:txBody>
      <dsp:txXfrm>
        <a:off x="983313" y="2521945"/>
        <a:ext cx="3360086" cy="1146338"/>
      </dsp:txXfrm>
    </dsp:sp>
    <dsp:sp modelId="{1FF976BC-078A-48F7-B202-B4AADB057980}">
      <dsp:nvSpPr>
        <dsp:cNvPr id="0" name=""/>
        <dsp:cNvSpPr/>
      </dsp:nvSpPr>
      <dsp:spPr>
        <a:xfrm>
          <a:off x="114633" y="2636579"/>
          <a:ext cx="868680" cy="91707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E4AE-7095-4837-BED2-5650196F3F8C}">
      <dsp:nvSpPr>
        <dsp:cNvPr id="0" name=""/>
        <dsp:cNvSpPr/>
      </dsp:nvSpPr>
      <dsp:spPr>
        <a:xfrm>
          <a:off x="533409" y="0"/>
          <a:ext cx="3708400" cy="3708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28 SUB KEGIATAN</a:t>
          </a:r>
          <a:endParaRPr lang="en-US" sz="1600" b="1" kern="1200" dirty="0"/>
        </a:p>
      </dsp:txBody>
      <dsp:txXfrm>
        <a:off x="1739566" y="185419"/>
        <a:ext cx="1296085" cy="556260"/>
      </dsp:txXfrm>
    </dsp:sp>
    <dsp:sp modelId="{F53E14A7-F339-4FC7-9EE7-4973A0C460C9}">
      <dsp:nvSpPr>
        <dsp:cNvPr id="0" name=""/>
        <dsp:cNvSpPr/>
      </dsp:nvSpPr>
      <dsp:spPr>
        <a:xfrm>
          <a:off x="1066798" y="927099"/>
          <a:ext cx="2781300" cy="2781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KEGIATAN</a:t>
          </a:r>
          <a:endParaRPr lang="en-US" sz="1600" b="1" kern="1200" dirty="0"/>
        </a:p>
      </dsp:txBody>
      <dsp:txXfrm>
        <a:off x="1809405" y="1100931"/>
        <a:ext cx="1296085" cy="521493"/>
      </dsp:txXfrm>
    </dsp:sp>
    <dsp:sp modelId="{7E495501-0C77-4917-BB35-7CAD9B5856F6}">
      <dsp:nvSpPr>
        <dsp:cNvPr id="0" name=""/>
        <dsp:cNvSpPr/>
      </dsp:nvSpPr>
      <dsp:spPr>
        <a:xfrm>
          <a:off x="1549400" y="1854200"/>
          <a:ext cx="1854200" cy="1854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 PROGRAM</a:t>
          </a:r>
          <a:endParaRPr lang="en-US" sz="1600" b="1" kern="1200" dirty="0"/>
        </a:p>
      </dsp:txBody>
      <dsp:txXfrm>
        <a:off x="1820941" y="2317750"/>
        <a:ext cx="1311117" cy="927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4958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4958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F83A7A-CA2C-45C1-8F9E-D30F6E488F7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40460"/>
            <a:ext cx="3077739" cy="44958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540460"/>
            <a:ext cx="3077739" cy="44958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90EBDB-CB3A-4A97-BDD2-B5E6EC5F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9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EBDB-CB3A-4A97-BDD2-B5E6EC5F9F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../../../Data%20PenelitianKajian/Tindak%20lanjut%20FGD/2022.05.26_Kebijakan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../Data%20PenelitianKajian/Rekomendasi%20Penelitian/Kandungan%20Nutrisi%20Loka%20Pere.pdf" TargetMode="External"/><Relationship Id="rId5" Type="http://schemas.openxmlformats.org/officeDocument/2006/relationships/hyperlink" Target="../../../Data%20PenelitianKajian/Rekomendasi%20Penelitian/Industri%20perikanan%20sulawesi%20barat.pdf" TargetMode="External"/><Relationship Id="rId4" Type="http://schemas.openxmlformats.org/officeDocument/2006/relationships/hyperlink" Target="../../../Data%20PenelitianKajian/Rekomendasi%20Penelitian/Studi%20Kelayakan%20Pertanian%20terpadu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375">
              <a:schemeClr val="tx2">
                <a:lumMod val="60000"/>
                <a:lumOff val="40000"/>
              </a:schemeClr>
            </a:gs>
            <a:gs pos="25000">
              <a:schemeClr val="bg1"/>
            </a:gs>
            <a:gs pos="68750">
              <a:schemeClr val="tx2">
                <a:lumMod val="40000"/>
                <a:lumOff val="60000"/>
              </a:schemeClr>
            </a:gs>
            <a:gs pos="60000">
              <a:srgbClr val="FFFF00">
                <a:alpha val="95000"/>
                <a:lumMod val="69000"/>
                <a:lumOff val="3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114550"/>
            <a:ext cx="8610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rgbClr val="FF0000"/>
                </a:solidFill>
              </a:rPr>
              <a:t>BADAN PENELITIAN DAN PENGEMBANGAN DAERAH</a:t>
            </a:r>
          </a:p>
          <a:p>
            <a:pPr algn="ctr"/>
            <a:r>
              <a:rPr lang="en-ID" sz="2400" b="1" dirty="0" smtClean="0">
                <a:solidFill>
                  <a:srgbClr val="FF0000"/>
                </a:solidFill>
              </a:rPr>
              <a:t>PROVINSI SULAWESI BARAT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5275"/>
            <a:ext cx="1876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38150"/>
            <a:ext cx="6629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Terwujudnya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Penelitian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Pengembangan yang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Profesional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Inovatif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untuk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Mendukung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Sulawesi Barat Sejahtera,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Maju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metr212 BkCn BT" panose="020B0603020204020204" pitchFamily="34" charset="0"/>
              </a:rPr>
              <a:t>Malaqbi</a:t>
            </a:r>
            <a:endParaRPr lang="en-US" b="1" dirty="0">
              <a:solidFill>
                <a:srgbClr val="FF0000"/>
              </a:solidFill>
              <a:latin typeface="Geometr212 BkCn BT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0280"/>
            <a:ext cx="4876800" cy="4078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Penerbitan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Jurnal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Ilmiah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45021"/>
              </p:ext>
            </p:extLst>
          </p:nvPr>
        </p:nvGraphicFramePr>
        <p:xfrm>
          <a:off x="2667000" y="438150"/>
          <a:ext cx="6248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15240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TAHUN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VOLUME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JUMLAH 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hnschrift" panose="020B0502040204020203" pitchFamily="34" charset="0"/>
                        </a:rPr>
                        <a:t>YANG</a:t>
                      </a:r>
                      <a:r>
                        <a:rPr lang="en-US" sz="1200" baseline="0" dirty="0" smtClean="0">
                          <a:latin typeface="Bahnschrift" panose="020B0502040204020203" pitchFamily="34" charset="0"/>
                        </a:rPr>
                        <a:t> DITERIMA</a:t>
                      </a:r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hnschrift" panose="020B0502040204020203" pitchFamily="34" charset="0"/>
                        </a:rPr>
                        <a:t>YANG DITERBIT</a:t>
                      </a:r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2018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Vol.1 Jan-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Juni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 smtClean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Vol.2 Jul-Des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 smtClean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2019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Vol.1 Jan-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Juni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Vol.2 Jul-Des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2020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Vol.1 Jan-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Juni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Vol.2 Jul-Des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8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2021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Vol.1 Jan-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Juni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Vol.2 Jul-Des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en-US" sz="1400" dirty="0" err="1" smtClean="0">
                          <a:latin typeface="Bahnschrift" panose="020B0502040204020203" pitchFamily="34" charset="0"/>
                        </a:rPr>
                        <a:t>Naskah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524000" cy="9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4606"/>
            <a:ext cx="1600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" y="2038350"/>
            <a:ext cx="1447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1837"/>
            <a:ext cx="1781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3257550"/>
            <a:ext cx="1781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4239270"/>
            <a:ext cx="6705600" cy="6946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Keberadaan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Jurnal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Ilmiah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sebagai</a:t>
            </a:r>
            <a:r>
              <a:rPr lang="en-US" sz="1200" b="1" dirty="0">
                <a:solidFill>
                  <a:schemeClr val="tx1"/>
                </a:solidFill>
              </a:rPr>
              <a:t> media </a:t>
            </a:r>
            <a:r>
              <a:rPr lang="en-US" sz="1200" b="1" dirty="0" err="1">
                <a:solidFill>
                  <a:schemeClr val="tx1"/>
                </a:solidFill>
              </a:rPr>
              <a:t>publikasi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hasil-hasil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penelitian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pengkajian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masih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terkendala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pada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predikat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akreditasi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SINTA </a:t>
            </a:r>
            <a:r>
              <a:rPr lang="en-US" sz="1200" b="1" i="1" dirty="0" smtClean="0">
                <a:solidFill>
                  <a:schemeClr val="tx1"/>
                </a:solidFill>
              </a:rPr>
              <a:t>(Science </a:t>
            </a:r>
            <a:r>
              <a:rPr lang="en-US" sz="1200" b="1" i="1" dirty="0" err="1" smtClean="0">
                <a:solidFill>
                  <a:schemeClr val="tx1"/>
                </a:solidFill>
              </a:rPr>
              <a:t>Teknologi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err="1" smtClean="0">
                <a:solidFill>
                  <a:schemeClr val="tx1"/>
                </a:solidFill>
              </a:rPr>
              <a:t>Indeks</a:t>
            </a:r>
            <a:r>
              <a:rPr lang="en-US" sz="1200" b="1" i="1" dirty="0" smtClean="0">
                <a:solidFill>
                  <a:schemeClr val="tx1"/>
                </a:solidFill>
              </a:rPr>
              <a:t>), </a:t>
            </a:r>
            <a:r>
              <a:rPr lang="en-US" sz="1200" b="1" dirty="0" err="1" smtClean="0">
                <a:solidFill>
                  <a:schemeClr val="tx1"/>
                </a:solidFill>
              </a:rPr>
              <a:t>karena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belum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memiliki</a:t>
            </a:r>
            <a:r>
              <a:rPr lang="en-US" sz="1200" b="1" dirty="0" smtClean="0">
                <a:solidFill>
                  <a:schemeClr val="tx1"/>
                </a:solidFill>
              </a:rPr>
              <a:t> DOI</a:t>
            </a:r>
            <a:r>
              <a:rPr lang="en-US" sz="1200" b="1" i="1" dirty="0" smtClean="0">
                <a:solidFill>
                  <a:schemeClr val="tx1"/>
                </a:solidFill>
              </a:rPr>
              <a:t> (Digital Object Identifier). </a:t>
            </a:r>
            <a:r>
              <a:rPr lang="en-US" sz="1200" b="1" dirty="0" err="1" smtClean="0">
                <a:solidFill>
                  <a:schemeClr val="tx1"/>
                </a:solidFill>
              </a:rPr>
              <a:t>Sementara</a:t>
            </a:r>
            <a:r>
              <a:rPr lang="en-US" sz="1200" b="1" dirty="0" smtClean="0">
                <a:solidFill>
                  <a:schemeClr val="tx1"/>
                </a:solidFill>
              </a:rPr>
              <a:t> Proses </a:t>
            </a:r>
            <a:r>
              <a:rPr lang="en-US" sz="1200" b="1" dirty="0" err="1" smtClean="0">
                <a:solidFill>
                  <a:schemeClr val="tx1"/>
                </a:solidFill>
              </a:rPr>
              <a:t>Akreditasi</a:t>
            </a:r>
            <a:r>
              <a:rPr lang="en-US" sz="1200" b="1" dirty="0" smtClean="0">
                <a:solidFill>
                  <a:schemeClr val="tx1"/>
                </a:solidFill>
              </a:rPr>
              <a:t> SINTA</a:t>
            </a:r>
          </a:p>
        </p:txBody>
      </p:sp>
    </p:spTree>
    <p:extLst>
      <p:ext uri="{BB962C8B-B14F-4D97-AF65-F5344CB8AC3E}">
        <p14:creationId xmlns:p14="http://schemas.microsoft.com/office/powerpoint/2010/main" val="28309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57820"/>
            <a:ext cx="3581400" cy="40893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INOVASI DAERAH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15427"/>
              </p:ext>
            </p:extLst>
          </p:nvPr>
        </p:nvGraphicFramePr>
        <p:xfrm>
          <a:off x="76200" y="666750"/>
          <a:ext cx="64770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15"/>
                <a:gridCol w="4945185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DAFTAR INOVASI DAERAH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OPD</a:t>
                      </a:r>
                      <a:endParaRPr lang="en-US" sz="14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Layanan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Pengadaan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Berkualiatas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Berbasis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Elektronik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(E-LAPAK)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Biro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Barjas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Pelatihan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Sertifikasi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Tenaga Ahli Dan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Terampil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Sulawesi Barat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PUPR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Optimalisasi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Pelayanan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Perizinan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Non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Perizinan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Tim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Teknis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PTSP</a:t>
                      </a:r>
                      <a:endParaRPr lang="en-US" sz="12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 Informasi Pembina Jasa Konstruksi ( SIPJAKI ) Prov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Sulawesi Barat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PUPR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Mineral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SulBar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ESDM</a:t>
                      </a:r>
                      <a:endParaRPr lang="en-US" sz="12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SIPAMANDAR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BPKPD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Day Service SP2D Plus (APKSIPAMANDAR)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Biro</a:t>
                      </a:r>
                      <a:r>
                        <a:rPr lang="en-US" sz="1200" baseline="0" dirty="0" smtClean="0"/>
                        <a:t> Keu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Angkutan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Penyeberangan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Peduli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COVID-19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Perhubungan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Wisata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Bahari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Bebas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Pariwisata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PTSP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Melawan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PTSP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Modern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Koperindag</a:t>
                      </a:r>
                      <a:endParaRPr lang="en-US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 </a:t>
                      </a:r>
                      <a:r>
                        <a:rPr lang="es-E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Tradisional</a:t>
                      </a:r>
                      <a:r>
                        <a:rPr lang="es-E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Aman COVID-19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Koperindag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81800" y="285750"/>
            <a:ext cx="2209800" cy="1905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Tx/>
              <a:buAutoNum type="arabicPeriod"/>
            </a:pPr>
            <a:r>
              <a:rPr lang="en-US" sz="1100" b="1" dirty="0" err="1">
                <a:solidFill>
                  <a:schemeClr val="tx1"/>
                </a:solidFill>
              </a:rPr>
              <a:t>Tidak</a:t>
            </a:r>
            <a:r>
              <a:rPr lang="en-US" sz="1100" b="1" dirty="0">
                <a:solidFill>
                  <a:schemeClr val="tx1"/>
                </a:solidFill>
              </a:rPr>
              <a:t> Ada </a:t>
            </a:r>
            <a:r>
              <a:rPr lang="en-US" sz="1100" b="1" dirty="0" err="1">
                <a:solidFill>
                  <a:schemeClr val="tx1"/>
                </a:solidFill>
              </a:rPr>
              <a:t>Regulasi</a:t>
            </a:r>
            <a:r>
              <a:rPr lang="en-US" sz="1100" b="1" dirty="0">
                <a:solidFill>
                  <a:schemeClr val="tx1"/>
                </a:solidFill>
              </a:rPr>
              <a:t> yang </a:t>
            </a:r>
            <a:r>
              <a:rPr lang="en-US" sz="1100" b="1" dirty="0" err="1">
                <a:solidFill>
                  <a:schemeClr val="tx1"/>
                </a:solidFill>
              </a:rPr>
              <a:t>menujukkan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legalitas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sebagai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Inovasi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Daerah</a:t>
            </a:r>
          </a:p>
          <a:p>
            <a:pPr marL="228600" indent="-228600">
              <a:buFontTx/>
              <a:buAutoNum type="arabicPeriod"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b="1" dirty="0" err="1" smtClean="0">
                <a:solidFill>
                  <a:schemeClr val="tx1"/>
                </a:solidFill>
              </a:rPr>
              <a:t>Kurangnya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Kepedulian</a:t>
            </a:r>
            <a:r>
              <a:rPr lang="en-US" sz="1100" b="1" dirty="0" smtClean="0">
                <a:solidFill>
                  <a:schemeClr val="tx1"/>
                </a:solidFill>
              </a:rPr>
              <a:t> OPD </a:t>
            </a:r>
            <a:r>
              <a:rPr lang="en-US" sz="1100" b="1" dirty="0" err="1" smtClean="0">
                <a:solidFill>
                  <a:schemeClr val="tx1"/>
                </a:solidFill>
              </a:rPr>
              <a:t>dalam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memberikan</a:t>
            </a:r>
            <a:r>
              <a:rPr lang="en-US" sz="1100" b="1" dirty="0" smtClean="0">
                <a:solidFill>
                  <a:schemeClr val="tx1"/>
                </a:solidFill>
              </a:rPr>
              <a:t> data </a:t>
            </a: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tidak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berjalan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secara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berkesinambungan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181350"/>
            <a:ext cx="22098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Akan </a:t>
            </a:r>
            <a:r>
              <a:rPr lang="en-US" sz="1100" b="1" dirty="0" err="1" smtClean="0">
                <a:solidFill>
                  <a:schemeClr val="tx1"/>
                </a:solidFill>
              </a:rPr>
              <a:t>dibuatkan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aplikasi</a:t>
            </a:r>
            <a:r>
              <a:rPr lang="en-US" sz="1100" b="1" dirty="0" smtClean="0">
                <a:solidFill>
                  <a:schemeClr val="tx1"/>
                </a:solidFill>
              </a:rPr>
              <a:t> agar OPD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Pemerintah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Kabupaten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dapat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menginput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setiap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dihasilkan</a:t>
            </a:r>
            <a:r>
              <a:rPr lang="en-US" sz="1100" b="1" dirty="0" smtClean="0">
                <a:solidFill>
                  <a:schemeClr val="tx1"/>
                </a:solidFill>
              </a:rPr>
              <a:t>. </a:t>
            </a:r>
            <a:r>
              <a:rPr lang="en-US" sz="1100" b="1" dirty="0" err="1" smtClean="0">
                <a:solidFill>
                  <a:schemeClr val="tx1"/>
                </a:solidFill>
              </a:rPr>
              <a:t>Selanjutnya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Balitbangda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menginput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Inovasi-inovasi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tersebut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Sistem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r>
              <a:rPr lang="en-US" sz="1100" b="1" dirty="0" smtClean="0">
                <a:solidFill>
                  <a:schemeClr val="tx1"/>
                </a:solidFill>
              </a:rPr>
              <a:t> Daerah </a:t>
            </a:r>
            <a:r>
              <a:rPr lang="en-US" sz="1100" b="1" dirty="0" err="1" smtClean="0">
                <a:solidFill>
                  <a:schemeClr val="tx1"/>
                </a:solidFill>
              </a:rPr>
              <a:t>Kemendagri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BRIN.</a:t>
            </a:r>
          </a:p>
        </p:txBody>
      </p:sp>
      <p:sp>
        <p:nvSpPr>
          <p:cNvPr id="4" name="Down Arrow 3"/>
          <p:cNvSpPr/>
          <p:nvPr/>
        </p:nvSpPr>
        <p:spPr>
          <a:xfrm>
            <a:off x="7731369" y="2190750"/>
            <a:ext cx="342900" cy="9906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4938" y="29220"/>
            <a:ext cx="388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PERMASALAHAN / KENDALA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6" y="411927"/>
            <a:ext cx="3702424" cy="24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Arrow 13"/>
          <p:cNvSpPr/>
          <p:nvPr/>
        </p:nvSpPr>
        <p:spPr>
          <a:xfrm>
            <a:off x="2209800" y="411927"/>
            <a:ext cx="1219200" cy="4477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SDM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57820"/>
            <a:ext cx="2133600" cy="942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100" b="1" dirty="0" smtClean="0"/>
          </a:p>
          <a:p>
            <a:pPr lvl="0"/>
            <a:r>
              <a:rPr lang="en-US" sz="1100" b="1" dirty="0" err="1" smtClean="0"/>
              <a:t>Kurangnya</a:t>
            </a:r>
            <a:r>
              <a:rPr lang="en-US" sz="1100" b="1" dirty="0" smtClean="0"/>
              <a:t> </a:t>
            </a:r>
            <a:r>
              <a:rPr lang="en-US" sz="1100" b="1" dirty="0"/>
              <a:t>SDM </a:t>
            </a:r>
            <a:r>
              <a:rPr lang="en-US" sz="1100" b="1" dirty="0" err="1" smtClean="0"/>
              <a:t>Kelitbangan</a:t>
            </a:r>
            <a:r>
              <a:rPr lang="en-US" sz="1100" b="1" dirty="0" smtClean="0"/>
              <a:t> </a:t>
            </a:r>
            <a:r>
              <a:rPr lang="en-US" sz="1100" b="1" dirty="0" err="1"/>
              <a:t>sehingga</a:t>
            </a:r>
            <a:r>
              <a:rPr lang="en-US" sz="1100" b="1" dirty="0"/>
              <a:t> </a:t>
            </a:r>
            <a:r>
              <a:rPr lang="en-US" sz="1100" b="1" dirty="0" err="1"/>
              <a:t>Balitbangda</a:t>
            </a:r>
            <a:r>
              <a:rPr lang="en-US" sz="1100" b="1" dirty="0"/>
              <a:t> </a:t>
            </a:r>
            <a:r>
              <a:rPr lang="en-US" sz="1100" b="1" dirty="0" err="1"/>
              <a:t>belum</a:t>
            </a:r>
            <a:r>
              <a:rPr lang="en-US" sz="1100" b="1" dirty="0"/>
              <a:t> </a:t>
            </a:r>
            <a:r>
              <a:rPr lang="en-US" sz="1100" b="1" dirty="0" err="1"/>
              <a:t>bisa</a:t>
            </a:r>
            <a:r>
              <a:rPr lang="en-US" sz="1100" b="1" dirty="0"/>
              <a:t> </a:t>
            </a:r>
            <a:r>
              <a:rPr lang="en-US" sz="1100" b="1" dirty="0" err="1"/>
              <a:t>melakukan</a:t>
            </a:r>
            <a:r>
              <a:rPr lang="en-US" sz="1100" b="1" dirty="0"/>
              <a:t> </a:t>
            </a:r>
            <a:r>
              <a:rPr lang="en-US" sz="1100" b="1" dirty="0" err="1"/>
              <a:t>penelitian</a:t>
            </a:r>
            <a:r>
              <a:rPr lang="en-US" sz="1100" b="1" dirty="0"/>
              <a:t> </a:t>
            </a:r>
            <a:r>
              <a:rPr lang="en-US" sz="1100" b="1" dirty="0" err="1"/>
              <a:t>secara</a:t>
            </a:r>
            <a:r>
              <a:rPr lang="en-US" sz="1100" b="1" dirty="0"/>
              <a:t> </a:t>
            </a:r>
            <a:r>
              <a:rPr lang="en-US" sz="1100" b="1" dirty="0" err="1" smtClean="0"/>
              <a:t>mandiri</a:t>
            </a:r>
            <a:r>
              <a:rPr lang="en-US" sz="1100" b="1" dirty="0" smtClean="0"/>
              <a:t> (Pengembangan </a:t>
            </a:r>
            <a:r>
              <a:rPr lang="en-US" sz="1100" b="1" dirty="0" err="1" smtClean="0"/>
              <a:t>dan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Peningkatan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Kualitas</a:t>
            </a:r>
            <a:r>
              <a:rPr lang="en-US" sz="1100" b="1" dirty="0" smtClean="0"/>
              <a:t> SDM)</a:t>
            </a:r>
            <a:endParaRPr lang="en-US" sz="1100" b="1" dirty="0"/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47900" y="859688"/>
            <a:ext cx="1295400" cy="533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Pemanfaatan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Hasil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Kelitbangan</a:t>
            </a:r>
            <a:endParaRPr lang="en-US" sz="1050" b="1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666750"/>
            <a:ext cx="19050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Belum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ada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evaluasi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pemanfaatan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terhadap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Rekomendasi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hasil-hasil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Kelitbangan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352550"/>
            <a:ext cx="21336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100" dirty="0" smtClean="0"/>
          </a:p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Balitbangda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belum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mempunyai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RIK </a:t>
            </a:r>
            <a:r>
              <a:rPr lang="en-US" sz="1100" b="1" dirty="0" err="1" smtClean="0">
                <a:solidFill>
                  <a:schemeClr val="tx1"/>
                </a:solidFill>
              </a:rPr>
              <a:t>untuk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dijadikan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acuan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dalam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menyusun</a:t>
            </a:r>
            <a:r>
              <a:rPr lang="en-US" sz="1100" b="1" dirty="0" smtClean="0">
                <a:solidFill>
                  <a:schemeClr val="tx1"/>
                </a:solidFill>
              </a:rPr>
              <a:t> Program </a:t>
            </a:r>
            <a:r>
              <a:rPr lang="en-US" sz="1100" b="1" dirty="0" err="1" smtClean="0">
                <a:solidFill>
                  <a:schemeClr val="tx1"/>
                </a:solidFill>
              </a:rPr>
              <a:t>Kegiatan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terintergrasi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dengan</a:t>
            </a:r>
            <a:r>
              <a:rPr lang="en-US" sz="1100" b="1" dirty="0" smtClean="0">
                <a:solidFill>
                  <a:schemeClr val="tx1"/>
                </a:solidFill>
              </a:rPr>
              <a:t> RPJMD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209800" y="1504950"/>
            <a:ext cx="1219200" cy="4191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 I K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247900" y="1962150"/>
            <a:ext cx="12954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Eksistensi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Balitbangda</a:t>
            </a:r>
            <a:endParaRPr lang="en-US" sz="1050" b="1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1400" y="1809750"/>
            <a:ext cx="19050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err="1">
                <a:solidFill>
                  <a:schemeClr val="tx1"/>
                </a:solidFill>
              </a:rPr>
              <a:t>Balitbangda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belum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menjadi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Leading </a:t>
            </a:r>
            <a:r>
              <a:rPr lang="en-US" sz="1100" b="1" dirty="0" err="1" smtClean="0">
                <a:solidFill>
                  <a:schemeClr val="tx1"/>
                </a:solidFill>
              </a:rPr>
              <a:t>sektor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Kelitbangan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2209800" y="2495550"/>
            <a:ext cx="1219200" cy="5334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Koordinasi</a:t>
            </a:r>
            <a:r>
              <a:rPr lang="en-US" sz="1050" b="1" dirty="0" smtClean="0">
                <a:solidFill>
                  <a:schemeClr val="tx1"/>
                </a:solidFill>
              </a:rPr>
              <a:t> Lintas </a:t>
            </a:r>
            <a:r>
              <a:rPr lang="en-US" sz="1050" b="1" dirty="0" err="1" smtClean="0">
                <a:solidFill>
                  <a:schemeClr val="tx1"/>
                </a:solidFill>
              </a:rPr>
              <a:t>Sektor</a:t>
            </a:r>
            <a:endParaRPr lang="en-US" sz="1050" b="1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419350"/>
            <a:ext cx="21336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100" dirty="0" smtClean="0"/>
          </a:p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Masih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terjadinya</a:t>
            </a:r>
            <a:r>
              <a:rPr lang="en-US" sz="1100" b="1" dirty="0" smtClean="0">
                <a:solidFill>
                  <a:schemeClr val="tx1"/>
                </a:solidFill>
              </a:rPr>
              <a:t> ego </a:t>
            </a:r>
            <a:r>
              <a:rPr lang="en-US" sz="1100" b="1" dirty="0" err="1" smtClean="0">
                <a:solidFill>
                  <a:schemeClr val="tx1"/>
                </a:solidFill>
              </a:rPr>
              <a:t>sektoral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sehingga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belum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terbangun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penelitian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kolaborasi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antara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Balitbangda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dengan</a:t>
            </a:r>
            <a:r>
              <a:rPr lang="en-US" sz="1100" b="1" dirty="0" smtClean="0">
                <a:solidFill>
                  <a:schemeClr val="tx1"/>
                </a:solidFill>
              </a:rPr>
              <a:t> OPD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47900" y="3028950"/>
            <a:ext cx="1295400" cy="5334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Publikasi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Hasil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Penelitian</a:t>
            </a:r>
            <a:endParaRPr lang="en-US" sz="1050" b="1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2876550"/>
            <a:ext cx="2438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err="1">
                <a:solidFill>
                  <a:schemeClr val="tx1"/>
                </a:solidFill>
              </a:rPr>
              <a:t>Keberadaan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Jurnal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Ilmiah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sebagai</a:t>
            </a:r>
            <a:r>
              <a:rPr lang="en-US" sz="1100" b="1" dirty="0">
                <a:solidFill>
                  <a:schemeClr val="tx1"/>
                </a:solidFill>
              </a:rPr>
              <a:t> media </a:t>
            </a:r>
            <a:r>
              <a:rPr lang="en-US" sz="1100" b="1" dirty="0" err="1">
                <a:solidFill>
                  <a:schemeClr val="tx1"/>
                </a:solidFill>
              </a:rPr>
              <a:t>publikasi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hasil-hasil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penelitian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dan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pengkajian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masih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terkendala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pada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predikat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akreditasi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Sinta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486150"/>
            <a:ext cx="21336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sz="1100" b="1" dirty="0" err="1" smtClean="0">
                <a:solidFill>
                  <a:schemeClr val="tx1"/>
                </a:solidFill>
              </a:rPr>
              <a:t>Kurangnya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Kepedulian</a:t>
            </a:r>
            <a:r>
              <a:rPr lang="en-US" sz="1100" b="1" dirty="0" smtClean="0">
                <a:solidFill>
                  <a:schemeClr val="tx1"/>
                </a:solidFill>
              </a:rPr>
              <a:t> OPD </a:t>
            </a:r>
            <a:r>
              <a:rPr lang="en-US" sz="1100" b="1" dirty="0" err="1" smtClean="0">
                <a:solidFill>
                  <a:schemeClr val="tx1"/>
                </a:solidFill>
              </a:rPr>
              <a:t>dalam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memberikan</a:t>
            </a:r>
            <a:r>
              <a:rPr lang="en-US" sz="1100" b="1" dirty="0" smtClean="0">
                <a:solidFill>
                  <a:schemeClr val="tx1"/>
                </a:solidFill>
              </a:rPr>
              <a:t> data </a:t>
            </a: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tidak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berjalan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berkesinambungan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209800" y="3638550"/>
            <a:ext cx="1219200" cy="4191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Inovasi</a:t>
            </a:r>
            <a:r>
              <a:rPr lang="en-US" sz="1100" b="1" dirty="0" smtClean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247900" y="4095750"/>
            <a:ext cx="1295400" cy="533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</a:rPr>
              <a:t>Indeks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Daya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Saing</a:t>
            </a:r>
            <a:r>
              <a:rPr lang="en-US" sz="1050" b="1" dirty="0" smtClean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81400" y="4019550"/>
            <a:ext cx="2438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Belum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Pernah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melakukan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pelaporan</a:t>
            </a:r>
            <a:r>
              <a:rPr lang="en-US" sz="1100" b="1" dirty="0" smtClean="0">
                <a:solidFill>
                  <a:schemeClr val="tx1"/>
                </a:solidFill>
              </a:rPr>
              <a:t>/</a:t>
            </a:r>
            <a:r>
              <a:rPr lang="en-US" sz="1100" b="1" dirty="0" err="1" smtClean="0">
                <a:solidFill>
                  <a:schemeClr val="tx1"/>
                </a:solidFill>
              </a:rPr>
              <a:t>penginputan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Indeks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Saing</a:t>
            </a:r>
            <a:r>
              <a:rPr lang="en-US" sz="1100" b="1" dirty="0" smtClean="0">
                <a:solidFill>
                  <a:schemeClr val="tx1"/>
                </a:solidFill>
              </a:rPr>
              <a:t> Daerah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58880"/>
            <a:ext cx="4419600" cy="6364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PAGU &amp; REALISASI 2017-2021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57626"/>
              </p:ext>
            </p:extLst>
          </p:nvPr>
        </p:nvGraphicFramePr>
        <p:xfrm>
          <a:off x="76200" y="1055990"/>
          <a:ext cx="8839200" cy="288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93"/>
                <a:gridCol w="1614407"/>
                <a:gridCol w="1600200"/>
                <a:gridCol w="1676400"/>
                <a:gridCol w="1752600"/>
                <a:gridCol w="1371600"/>
              </a:tblGrid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TAHUN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PAGU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BTL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REALISASI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PERSEN</a:t>
                      </a:r>
                      <a:endParaRPr lang="en-US" sz="1400" dirty="0"/>
                    </a:p>
                  </a:txBody>
                  <a:tcPr/>
                </a:tc>
              </a:tr>
              <a:tr h="1496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9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2017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5.782.070.792,20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2.985.001.130,00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2.576.577.439,00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5.561.578.569,00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96,19</a:t>
                      </a: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2018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6.703.080.619,25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3.190.139.867,00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3.146.996.457,00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6.310.153.324,00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94,54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2019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6.983.393.158,44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3.257.943.547,00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3.563.392.264,00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6.822.055.811,00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97,68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2020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5.087.908.119,24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2.928.949.677,00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1.906.630.253,00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4.835.579.930,00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95,04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2021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4.122.902.289,00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2.728.389.055,00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1.246.781.620,00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3.975.170.675,00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96,42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2022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4.753.276.334,00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3.074.771.511,00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1.678.504.823,00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1.324.371.286,00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anose="020B0502040204020203" pitchFamily="34" charset="0"/>
                        </a:rPr>
                        <a:t>27,86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075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58880"/>
            <a:ext cx="4419600" cy="6364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KEGIATAN 2022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47750"/>
            <a:ext cx="66294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Rencana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Induk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Kelitbangan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Tahap</a:t>
            </a:r>
            <a:r>
              <a:rPr lang="en-US" sz="2400" dirty="0" smtClean="0">
                <a:solidFill>
                  <a:schemeClr val="tx1"/>
                </a:solidFill>
              </a:rPr>
              <a:t> 1 (</a:t>
            </a:r>
            <a:r>
              <a:rPr lang="en-US" sz="2400" dirty="0" err="1" smtClean="0">
                <a:solidFill>
                  <a:schemeClr val="tx1"/>
                </a:solidFill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rujukan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penyusunan</a:t>
            </a:r>
            <a:r>
              <a:rPr lang="en-US" sz="2400" dirty="0" smtClean="0">
                <a:solidFill>
                  <a:schemeClr val="tx1"/>
                </a:solidFill>
              </a:rPr>
              <a:t> RPJMD)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Penguatan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Lembaga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Kajian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Pemanfaatan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Limbah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Sawit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Komda</a:t>
            </a:r>
            <a:r>
              <a:rPr lang="en-US" sz="2400" dirty="0" smtClean="0">
                <a:solidFill>
                  <a:schemeClr val="tx1"/>
                </a:solidFill>
              </a:rPr>
              <a:t> SGD (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Genetik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ctr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57820"/>
            <a:ext cx="716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TUJUAN, SASARAN, STARTEGI, ARAH KEBIJAKAN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1" y="2038350"/>
            <a:ext cx="1981200" cy="1013239"/>
            <a:chOff x="2976" y="1117598"/>
            <a:chExt cx="2537519" cy="1828803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2976" y="1117598"/>
              <a:ext cx="2537519" cy="18288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6540" y="1171162"/>
              <a:ext cx="2430391" cy="172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 smtClean="0"/>
                <a:t>Mewujudkan</a:t>
              </a:r>
              <a:r>
                <a:rPr lang="en-US" sz="1200" b="1" kern="1200" dirty="0" smtClean="0"/>
                <a:t> Pembangunan Sulawesi Barat </a:t>
              </a:r>
              <a:r>
                <a:rPr lang="en-US" sz="1200" b="1" kern="1200" dirty="0" err="1" smtClean="0"/>
                <a:t>Berbasis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Kelitbangan</a:t>
              </a:r>
              <a:r>
                <a:rPr lang="en-US" sz="1200" b="1" kern="1200" dirty="0" smtClean="0"/>
                <a:t>  yang  Sejahtera, </a:t>
              </a:r>
              <a:r>
                <a:rPr lang="en-US" sz="1200" b="1" kern="1200" dirty="0" err="1" smtClean="0"/>
                <a:t>Maju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dan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Malaqbi</a:t>
              </a:r>
              <a:endParaRPr lang="en-US" sz="1200" b="1" kern="1200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800" y="1055434"/>
            <a:ext cx="1925935" cy="982916"/>
            <a:chOff x="3555503" y="668083"/>
            <a:chExt cx="2537519" cy="1268759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555503" y="668083"/>
              <a:ext cx="2537519" cy="126875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592664" y="705244"/>
              <a:ext cx="2463197" cy="11944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 smtClean="0"/>
                <a:t>Meningkatnya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Kualitas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hasil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Penelitian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dan</a:t>
              </a:r>
              <a:r>
                <a:rPr lang="en-US" sz="1200" b="1" kern="1200" dirty="0" smtClean="0"/>
                <a:t> Pengembangan </a:t>
              </a:r>
              <a:r>
                <a:rPr lang="en-US" sz="1200" b="1" kern="1200" dirty="0" err="1" smtClean="0"/>
                <a:t>sebagai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bahan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perumusan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kebijakan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pemerintah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daerah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3600" y="3110912"/>
            <a:ext cx="2034223" cy="946863"/>
            <a:chOff x="3555503" y="2127156"/>
            <a:chExt cx="2537519" cy="1268759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3555503" y="2127156"/>
              <a:ext cx="2537519" cy="126875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3592664" y="2164317"/>
              <a:ext cx="2463197" cy="11944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 smtClean="0"/>
                <a:t>Meningkatnya</a:t>
              </a:r>
              <a:r>
                <a:rPr lang="en-US" sz="1200" b="1" kern="1200" dirty="0" smtClean="0"/>
                <a:t> </a:t>
              </a:r>
              <a:r>
                <a:rPr lang="en-US" sz="1200" b="1" kern="1200" dirty="0" err="1" smtClean="0"/>
                <a:t>Inovasi</a:t>
              </a:r>
              <a:r>
                <a:rPr lang="en-US" sz="1200" b="1" kern="1200" dirty="0" smtClean="0"/>
                <a:t> Daerah </a:t>
              </a:r>
              <a:r>
                <a:rPr lang="en-US" sz="1200" b="1" kern="1200" dirty="0" err="1" smtClean="0"/>
                <a:t>Dalam</a:t>
              </a:r>
              <a:r>
                <a:rPr lang="en-US" sz="1200" b="1" kern="1200" dirty="0" smtClean="0"/>
                <a:t> Pembangunan</a:t>
              </a:r>
              <a:endParaRPr lang="en-US" sz="1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8645" y="1123950"/>
            <a:ext cx="1812703" cy="864160"/>
            <a:chOff x="380997" y="126441"/>
            <a:chExt cx="3473006" cy="864160"/>
          </a:xfrm>
        </p:grpSpPr>
        <p:sp>
          <p:nvSpPr>
            <p:cNvPr id="17" name="Rectangle 16"/>
            <p:cNvSpPr/>
            <p:nvPr/>
          </p:nvSpPr>
          <p:spPr>
            <a:xfrm>
              <a:off x="380997" y="126441"/>
              <a:ext cx="3473006" cy="864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80997" y="126441"/>
              <a:ext cx="3473006" cy="86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Penguatan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Kapasitas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Kelembagaan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Penelitian</a:t>
              </a:r>
              <a:r>
                <a:rPr lang="en-US" sz="1200" kern="1200" dirty="0" smtClean="0"/>
                <a:t>, Pengembangan </a:t>
              </a:r>
              <a:r>
                <a:rPr lang="en-US" sz="1200" kern="1200" dirty="0" err="1" smtClean="0"/>
                <a:t>dan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Penerapan</a:t>
              </a:r>
              <a:r>
                <a:rPr lang="en-US" sz="1200" kern="1200" dirty="0" smtClean="0"/>
                <a:t> IPTEK</a:t>
              </a:r>
              <a:endParaRPr lang="en-US" sz="12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086600" y="742950"/>
            <a:ext cx="1752600" cy="85910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 smtClean="0">
                <a:solidFill>
                  <a:schemeClr val="tx1"/>
                </a:solidFill>
              </a:rPr>
              <a:t>Meningkatkan</a:t>
            </a:r>
            <a:r>
              <a:rPr lang="en-US" sz="1200" kern="1200" dirty="0" smtClean="0">
                <a:solidFill>
                  <a:schemeClr val="tx1"/>
                </a:solidFill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</a:rPr>
              <a:t>Kapasitas</a:t>
            </a:r>
            <a:r>
              <a:rPr lang="en-US" sz="1200" kern="1200" dirty="0" smtClean="0">
                <a:solidFill>
                  <a:schemeClr val="tx1"/>
                </a:solidFill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</a:rPr>
              <a:t>Kelembagaan</a:t>
            </a:r>
            <a:r>
              <a:rPr lang="en-US" sz="1200" kern="1200" dirty="0" smtClean="0">
                <a:solidFill>
                  <a:schemeClr val="tx1"/>
                </a:solidFill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</a:rPr>
              <a:t>Penelitian</a:t>
            </a:r>
            <a:r>
              <a:rPr lang="en-US" sz="1200" kern="1200" dirty="0" smtClean="0">
                <a:solidFill>
                  <a:schemeClr val="tx1"/>
                </a:solidFill>
              </a:rPr>
              <a:t>, Pengembangan </a:t>
            </a:r>
            <a:r>
              <a:rPr lang="en-US" sz="1200" kern="1200" dirty="0" err="1" smtClean="0">
                <a:solidFill>
                  <a:schemeClr val="tx1"/>
                </a:solidFill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</a:rPr>
              <a:t>Penerapan</a:t>
            </a:r>
            <a:r>
              <a:rPr lang="en-US" sz="1200" kern="1200" dirty="0" smtClean="0">
                <a:solidFill>
                  <a:schemeClr val="tx1"/>
                </a:solidFill>
              </a:rPr>
              <a:t> IPTEK</a:t>
            </a:r>
            <a:endParaRPr lang="en-US" sz="1200" kern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1733550"/>
            <a:ext cx="17526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/>
            <a:r>
              <a:rPr lang="en-US" sz="1200" dirty="0" err="1">
                <a:solidFill>
                  <a:schemeClr val="tx1"/>
                </a:solidFill>
              </a:rPr>
              <a:t>Penyusunan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Rencana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Induk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Kelitbangan</a:t>
            </a:r>
            <a:r>
              <a:rPr lang="en-US" sz="1200" dirty="0" smtClean="0">
                <a:solidFill>
                  <a:schemeClr val="tx1"/>
                </a:solidFill>
              </a:rPr>
              <a:t> Daerah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6060" y="3188553"/>
            <a:ext cx="1805287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Optimalisasi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kerjasama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kelitbangan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dilaksanakan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publikasi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hasil-hasil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kelitbangan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86600" y="3714750"/>
            <a:ext cx="1752600" cy="1033405"/>
            <a:chOff x="643722" y="795659"/>
            <a:chExt cx="1475059" cy="1109339"/>
          </a:xfrm>
        </p:grpSpPr>
        <p:sp>
          <p:nvSpPr>
            <p:cNvPr id="31" name="Rounded Rectangle 30"/>
            <p:cNvSpPr/>
            <p:nvPr/>
          </p:nvSpPr>
          <p:spPr>
            <a:xfrm>
              <a:off x="643722" y="795659"/>
              <a:ext cx="1475059" cy="110933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676213" y="828150"/>
              <a:ext cx="1410077" cy="1044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Melaksanakan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kerjasama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antar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Kelembagaan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Penelitian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, Pengembangan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Penerapan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IPTEK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25204" y="3012181"/>
            <a:ext cx="1713996" cy="626369"/>
            <a:chOff x="3977218" y="1037144"/>
            <a:chExt cx="1475059" cy="626369"/>
          </a:xfrm>
        </p:grpSpPr>
        <p:sp>
          <p:nvSpPr>
            <p:cNvPr id="29" name="Rounded Rectangle 28"/>
            <p:cNvSpPr/>
            <p:nvPr/>
          </p:nvSpPr>
          <p:spPr>
            <a:xfrm>
              <a:off x="3977218" y="1037144"/>
              <a:ext cx="1475059" cy="62636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3995564" y="1055490"/>
              <a:ext cx="1438367" cy="589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Meningkatkan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Akreditasi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 smtClean="0">
                  <a:solidFill>
                    <a:schemeClr val="tx1"/>
                  </a:solidFill>
                </a:rPr>
                <a:t>Jurnal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Bent Arrow 33"/>
          <p:cNvSpPr/>
          <p:nvPr/>
        </p:nvSpPr>
        <p:spPr>
          <a:xfrm>
            <a:off x="1066801" y="1428750"/>
            <a:ext cx="1142999" cy="58081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10800000">
            <a:off x="990600" y="3105150"/>
            <a:ext cx="1142999" cy="580811"/>
          </a:xfrm>
          <a:prstGeom prst="bentArrow">
            <a:avLst/>
          </a:prstGeom>
          <a:solidFill>
            <a:srgbClr val="FF000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143151" y="1474099"/>
            <a:ext cx="612910" cy="163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4187690" y="3550889"/>
            <a:ext cx="612910" cy="163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7" idx="3"/>
            <a:endCxn id="21" idx="1"/>
          </p:cNvCxnSpPr>
          <p:nvPr/>
        </p:nvCxnSpPr>
        <p:spPr>
          <a:xfrm flipV="1">
            <a:off x="6561348" y="1172503"/>
            <a:ext cx="525252" cy="383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3"/>
            <a:endCxn id="22" idx="1"/>
          </p:cNvCxnSpPr>
          <p:nvPr/>
        </p:nvCxnSpPr>
        <p:spPr>
          <a:xfrm>
            <a:off x="6561348" y="1556030"/>
            <a:ext cx="525252" cy="5204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9" idx="1"/>
          </p:cNvCxnSpPr>
          <p:nvPr/>
        </p:nvCxnSpPr>
        <p:spPr>
          <a:xfrm flipV="1">
            <a:off x="6553200" y="3325366"/>
            <a:ext cx="572004" cy="326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3200" y="3651530"/>
            <a:ext cx="525252" cy="5204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438150"/>
            <a:ext cx="5105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INDIKATOR DAN TARGET KINERJA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44900"/>
              </p:ext>
            </p:extLst>
          </p:nvPr>
        </p:nvGraphicFramePr>
        <p:xfrm>
          <a:off x="76200" y="1428750"/>
          <a:ext cx="891539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33"/>
                <a:gridCol w="3008267"/>
                <a:gridCol w="1295400"/>
                <a:gridCol w="914400"/>
                <a:gridCol w="1143000"/>
                <a:gridCol w="1066800"/>
                <a:gridCol w="914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INDIKATOR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SATUAN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 Rekomendasi Hasil Penelitian dan Pengembangan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perumusan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daerah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Persen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Persentase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Rekomendasi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Hasil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Inovasi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diterapkan</a:t>
                      </a:r>
                      <a:endParaRPr lang="en-US" sz="1600" dirty="0" smtClean="0"/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Persen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1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2055" y="361950"/>
            <a:ext cx="7162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RENCANA PROGRAM KEGIATAN 2023-2026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46355508"/>
              </p:ext>
            </p:extLst>
          </p:nvPr>
        </p:nvGraphicFramePr>
        <p:xfrm>
          <a:off x="2286000" y="971550"/>
          <a:ext cx="49530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48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8819149"/>
              </p:ext>
            </p:extLst>
          </p:nvPr>
        </p:nvGraphicFramePr>
        <p:xfrm>
          <a:off x="0" y="53975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286000" y="360485"/>
            <a:ext cx="6629400" cy="638511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dirty="0">
                <a:solidFill>
                  <a:schemeClr val="bg1"/>
                </a:solidFill>
              </a:rPr>
              <a:t>PROGRAM </a:t>
            </a:r>
            <a:r>
              <a:rPr lang="en-US" sz="2000" dirty="0" smtClean="0">
                <a:solidFill>
                  <a:schemeClr val="bg1"/>
                </a:solidFill>
              </a:rPr>
              <a:t>KEGIATAN PRIORITAS BALITBANGDA TAHUN 2023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1276350"/>
            <a:ext cx="6096000" cy="279888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Pengelolaan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Data </a:t>
            </a:r>
            <a:r>
              <a:rPr lang="en-US" sz="2000" dirty="0" err="1">
                <a:solidFill>
                  <a:schemeClr val="bg1"/>
                </a:solidFill>
              </a:rPr>
              <a:t>Kelitbangan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Peraturan</a:t>
            </a:r>
            <a:r>
              <a:rPr lang="en-US" sz="2000" dirty="0">
                <a:solidFill>
                  <a:schemeClr val="bg1"/>
                </a:solidFill>
              </a:rPr>
              <a:t> (RIK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Tahap</a:t>
            </a:r>
            <a:r>
              <a:rPr lang="en-US" sz="2000" dirty="0" smtClean="0">
                <a:solidFill>
                  <a:schemeClr val="bg1"/>
                </a:solidFill>
              </a:rPr>
              <a:t> ke-2</a:t>
            </a:r>
          </a:p>
          <a:p>
            <a:pPr marL="457200" lvl="0" indent="-457200"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Kajian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Potensi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Pendapatan</a:t>
            </a:r>
            <a:r>
              <a:rPr lang="en-US" sz="2000" dirty="0" smtClean="0">
                <a:solidFill>
                  <a:schemeClr val="bg1"/>
                </a:solidFill>
              </a:rPr>
              <a:t> Daerah di </a:t>
            </a:r>
            <a:r>
              <a:rPr lang="en-US" sz="2000" dirty="0" err="1" smtClean="0">
                <a:solidFill>
                  <a:schemeClr val="bg1"/>
                </a:solidFill>
              </a:rPr>
              <a:t>Sulbar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0" indent="-457200"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Indeks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Inovasi</a:t>
            </a:r>
            <a:r>
              <a:rPr lang="en-US" sz="2000" dirty="0" smtClean="0">
                <a:solidFill>
                  <a:schemeClr val="bg1"/>
                </a:solidFill>
              </a:rPr>
              <a:t> Daerah 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Indeks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Saing</a:t>
            </a:r>
            <a:r>
              <a:rPr lang="en-US" sz="2000" dirty="0" smtClean="0">
                <a:solidFill>
                  <a:schemeClr val="bg1"/>
                </a:solidFill>
              </a:rPr>
              <a:t> Daerah</a:t>
            </a:r>
          </a:p>
          <a:p>
            <a:pPr marL="457200" lvl="0" indent="-457200"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Desiminasi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Publikasi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Hasil-hasil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Kelitbangan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Jurnal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Ilmiah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Maju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457200" lvl="0" indent="-457200">
              <a:buFontTx/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155418"/>
            <a:ext cx="2143125" cy="29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4248150"/>
            <a:ext cx="6629400" cy="6385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 smtClean="0">
                <a:solidFill>
                  <a:schemeClr val="tx1"/>
                </a:solidFill>
              </a:rPr>
              <a:t>Balitbangda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telah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bersurat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</a:t>
            </a:r>
            <a:r>
              <a:rPr lang="en-US" sz="1200" b="1" dirty="0" smtClean="0">
                <a:solidFill>
                  <a:schemeClr val="tx1"/>
                </a:solidFill>
              </a:rPr>
              <a:t> OPD </a:t>
            </a:r>
            <a:r>
              <a:rPr lang="en-US" sz="1200" b="1" dirty="0" err="1" smtClean="0">
                <a:solidFill>
                  <a:schemeClr val="tx1"/>
                </a:solidFill>
              </a:rPr>
              <a:t>perihal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masalah</a:t>
            </a:r>
            <a:r>
              <a:rPr lang="en-US" sz="1200" b="1" dirty="0" smtClean="0">
                <a:solidFill>
                  <a:schemeClr val="tx1"/>
                </a:solidFill>
              </a:rPr>
              <a:t> yang </a:t>
            </a:r>
            <a:r>
              <a:rPr lang="en-US" sz="1200" b="1" dirty="0" err="1" smtClean="0">
                <a:solidFill>
                  <a:schemeClr val="tx1"/>
                </a:solidFill>
              </a:rPr>
              <a:t>dihadapi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setiap</a:t>
            </a:r>
            <a:r>
              <a:rPr lang="en-US" sz="1200" b="1" dirty="0" smtClean="0">
                <a:solidFill>
                  <a:schemeClr val="tx1"/>
                </a:solidFill>
              </a:rPr>
              <a:t> OPD </a:t>
            </a:r>
            <a:r>
              <a:rPr lang="en-US" sz="1200" b="1" dirty="0" err="1" smtClean="0">
                <a:solidFill>
                  <a:schemeClr val="tx1"/>
                </a:solidFill>
              </a:rPr>
              <a:t>terkait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kebijakan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pembangunan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1200" b="1" dirty="0" smtClean="0">
                <a:solidFill>
                  <a:schemeClr val="tx1"/>
                </a:solidFill>
              </a:rPr>
              <a:t> di </a:t>
            </a:r>
            <a:r>
              <a:rPr lang="en-US" sz="1200" b="1" dirty="0" err="1" smtClean="0">
                <a:solidFill>
                  <a:schemeClr val="tx1"/>
                </a:solidFill>
              </a:rPr>
              <a:t>Sulbar</a:t>
            </a:r>
            <a:r>
              <a:rPr lang="en-US" sz="1200" b="1" dirty="0" smtClean="0">
                <a:solidFill>
                  <a:schemeClr val="tx1"/>
                </a:solidFill>
              </a:rPr>
              <a:t> . </a:t>
            </a:r>
            <a:r>
              <a:rPr lang="en-US" sz="1200" b="1" dirty="0" err="1" smtClean="0">
                <a:solidFill>
                  <a:schemeClr val="tx1"/>
                </a:solidFill>
              </a:rPr>
              <a:t>Selanjutnya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Balitbangda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mengajukan</a:t>
            </a:r>
            <a:r>
              <a:rPr lang="en-US" sz="1200" b="1" dirty="0" smtClean="0">
                <a:solidFill>
                  <a:schemeClr val="tx1"/>
                </a:solidFill>
              </a:rPr>
              <a:t> Proposal </a:t>
            </a:r>
            <a:r>
              <a:rPr lang="en-US" sz="1200" b="1" dirty="0" err="1" smtClean="0">
                <a:solidFill>
                  <a:schemeClr val="tx1"/>
                </a:solidFill>
              </a:rPr>
              <a:t>ke</a:t>
            </a:r>
            <a:r>
              <a:rPr lang="en-US" sz="1200" b="1" dirty="0" smtClean="0">
                <a:solidFill>
                  <a:schemeClr val="tx1"/>
                </a:solidFill>
              </a:rPr>
              <a:t> BRIN </a:t>
            </a:r>
            <a:r>
              <a:rPr lang="en-US" sz="1200" b="1" dirty="0" err="1" smtClean="0">
                <a:solidFill>
                  <a:schemeClr val="tx1"/>
                </a:solidFill>
              </a:rPr>
              <a:t>untuk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mendapatkan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anggaran</a:t>
            </a:r>
            <a:r>
              <a:rPr lang="en-US" sz="1200" b="1" dirty="0" smtClean="0">
                <a:solidFill>
                  <a:schemeClr val="tx1"/>
                </a:solidFill>
              </a:rPr>
              <a:t> dana </a:t>
            </a:r>
            <a:r>
              <a:rPr lang="en-US" sz="1200" b="1" dirty="0" err="1" smtClean="0">
                <a:solidFill>
                  <a:schemeClr val="tx1"/>
                </a:solidFill>
              </a:rPr>
              <a:t>Hibah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Penelitian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Kajian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857250"/>
          </a:xfrm>
        </p:spPr>
        <p:txBody>
          <a:bodyPr/>
          <a:lstStyle/>
          <a:p>
            <a:r>
              <a:rPr lang="en-ID" dirty="0" smtClean="0"/>
              <a:t>TERIMA KASIH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21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562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smtClean="0"/>
              <a:t>BALITBANGDA PROVINSI SULAWESI BARAT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1"/>
            <a:ext cx="9144000" cy="47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209550"/>
            <a:ext cx="502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eometr212 BkCn BT" panose="020B0603020204020204" pitchFamily="34" charset="0"/>
              </a:rPr>
              <a:t>A. GAMBARAN UMUM</a:t>
            </a:r>
            <a:endParaRPr lang="en-US" sz="2000" b="1" dirty="0">
              <a:solidFill>
                <a:srgbClr val="FF0000"/>
              </a:solidFill>
              <a:latin typeface="Geometr212 BkCn BT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61950"/>
            <a:ext cx="29241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742950"/>
            <a:ext cx="5458609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200" dirty="0" err="1" smtClean="0">
                <a:solidFill>
                  <a:schemeClr val="tx1"/>
                </a:solidFill>
              </a:rPr>
              <a:t>Badan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Penelitian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Pengembangan Daerah </a:t>
            </a:r>
            <a:r>
              <a:rPr lang="en-US" sz="2200" dirty="0" err="1">
                <a:solidFill>
                  <a:schemeClr val="tx1"/>
                </a:solidFill>
              </a:rPr>
              <a:t>mempunyai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tugas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melaksanakan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sebagian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tugas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Gubernur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menyelenggarakan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Urusan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Pemerintahan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tentang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Penelitian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dan</a:t>
            </a:r>
            <a:r>
              <a:rPr lang="en-US" sz="2200" b="1" i="1" dirty="0">
                <a:solidFill>
                  <a:schemeClr val="tx1"/>
                </a:solidFill>
              </a:rPr>
              <a:t> Pengembangan </a:t>
            </a:r>
            <a:r>
              <a:rPr lang="en-US" sz="2200" b="1" i="1" dirty="0" err="1">
                <a:solidFill>
                  <a:schemeClr val="tx1"/>
                </a:solidFill>
              </a:rPr>
              <a:t>pada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sektor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Pemerintahan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Sosial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Budaya</a:t>
            </a:r>
            <a:r>
              <a:rPr lang="en-US" sz="2200" b="1" i="1" dirty="0">
                <a:solidFill>
                  <a:schemeClr val="tx1"/>
                </a:solidFill>
              </a:rPr>
              <a:t>, </a:t>
            </a:r>
            <a:r>
              <a:rPr lang="en-US" sz="2200" b="1" i="1" dirty="0" err="1">
                <a:solidFill>
                  <a:schemeClr val="tx1"/>
                </a:solidFill>
              </a:rPr>
              <a:t>Ekonomi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Prasarana</a:t>
            </a:r>
            <a:r>
              <a:rPr lang="en-US" sz="2200" b="1" i="1" dirty="0">
                <a:solidFill>
                  <a:schemeClr val="tx1"/>
                </a:solidFill>
              </a:rPr>
              <a:t> Wilayah, Pengembangan </a:t>
            </a:r>
            <a:r>
              <a:rPr lang="en-US" sz="2200" b="1" i="1" dirty="0" err="1">
                <a:solidFill>
                  <a:schemeClr val="tx1"/>
                </a:solidFill>
              </a:rPr>
              <a:t>dan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Penerapan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Iptek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yang </a:t>
            </a:r>
            <a:r>
              <a:rPr lang="en-US" sz="2200" dirty="0" err="1">
                <a:solidFill>
                  <a:schemeClr val="tx1"/>
                </a:solidFill>
              </a:rPr>
              <a:t>menjadi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kewenangan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Pemerintah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Provinsi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sesuai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ketentuan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peraturan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perundang-undangan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200" i="1" dirty="0" smtClean="0">
                <a:solidFill>
                  <a:srgbClr val="FF0000"/>
                </a:solidFill>
              </a:rPr>
              <a:t>(</a:t>
            </a:r>
            <a:r>
              <a:rPr lang="en-US" sz="2200" i="1" dirty="0" err="1">
                <a:solidFill>
                  <a:srgbClr val="FF0000"/>
                </a:solidFill>
              </a:rPr>
              <a:t>Pergub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Nomor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4 </a:t>
            </a:r>
            <a:r>
              <a:rPr lang="en-US" sz="2200" i="1" dirty="0" err="1">
                <a:solidFill>
                  <a:srgbClr val="FF0000"/>
                </a:solidFill>
              </a:rPr>
              <a:t>Tahun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2022).</a:t>
            </a:r>
            <a:endParaRPr lang="en-US" sz="2200" i="1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8575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1.Tugas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Fungsi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52400" y="971550"/>
            <a:ext cx="609600" cy="289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</a:t>
            </a:r>
          </a:p>
        </p:txBody>
      </p:sp>
    </p:spTree>
    <p:extLst>
      <p:ext uri="{BB962C8B-B14F-4D97-AF65-F5344CB8AC3E}">
        <p14:creationId xmlns:p14="http://schemas.microsoft.com/office/powerpoint/2010/main" val="8806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61951"/>
            <a:ext cx="8839200" cy="4580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323850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erumusan </a:t>
            </a:r>
            <a:r>
              <a:rPr lang="id-ID" sz="1200" dirty="0">
                <a:solidFill>
                  <a:schemeClr val="tx1"/>
                </a:solidFill>
              </a:rPr>
              <a:t>kebijakan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id-ID" sz="1200" dirty="0" smtClean="0">
                <a:solidFill>
                  <a:schemeClr val="tx1"/>
                </a:solidFill>
              </a:rPr>
              <a:t>teknis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id-ID" sz="1200" dirty="0" smtClean="0">
                <a:solidFill>
                  <a:schemeClr val="tx1"/>
                </a:solidFill>
              </a:rPr>
              <a:t>bidang </a:t>
            </a:r>
            <a:r>
              <a:rPr lang="id-ID" sz="1200" dirty="0">
                <a:solidFill>
                  <a:schemeClr val="tx1"/>
                </a:solidFill>
              </a:rPr>
              <a:t>penelitian dan pengembangan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0" y="704850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enyelenggaraan </a:t>
            </a:r>
            <a:r>
              <a:rPr lang="id-ID" sz="1200" dirty="0">
                <a:solidFill>
                  <a:schemeClr val="tx1"/>
                </a:solidFill>
              </a:rPr>
              <a:t>urusan pemerintahan dan pelayanan umum bidang penelitian dan pengembangan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5000" y="1085850"/>
            <a:ext cx="7086600" cy="45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embinaan</a:t>
            </a:r>
            <a:r>
              <a:rPr lang="id-ID" sz="1200" dirty="0">
                <a:solidFill>
                  <a:schemeClr val="tx1"/>
                </a:solidFill>
              </a:rPr>
              <a:t>, fasilitasi dan pelaksanaan tugas penelitian dan pengembangan di bidang pemerintahan dan sosial budaya, ekonomi, prasarana wilayah dan pengembangan ilmu pengetahuan dan teknologi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05000" y="1619250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emantauan</a:t>
            </a:r>
            <a:r>
              <a:rPr lang="id-ID" sz="1200" dirty="0">
                <a:solidFill>
                  <a:schemeClr val="tx1"/>
                </a:solidFill>
              </a:rPr>
              <a:t>, evaluasi dan pelaporan bidang penelitian dan pengembangan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2000250"/>
            <a:ext cx="7086600" cy="45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enyusunan </a:t>
            </a:r>
            <a:r>
              <a:rPr lang="id-ID" sz="1200" dirty="0">
                <a:solidFill>
                  <a:schemeClr val="tx1"/>
                </a:solidFill>
              </a:rPr>
              <a:t>kebijakan teknis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id-ID" sz="1200" dirty="0" smtClean="0">
                <a:solidFill>
                  <a:schemeClr val="tx1"/>
                </a:solidFill>
              </a:rPr>
              <a:t>penelitian </a:t>
            </a:r>
            <a:r>
              <a:rPr lang="id-ID" sz="1200" dirty="0">
                <a:solidFill>
                  <a:schemeClr val="tx1"/>
                </a:solidFill>
              </a:rPr>
              <a:t>dan pengembangan daerah di bidang pemerintahan, sosial budaya, ekonomi, prasarana wilayah dan pengembangan ilmu pengetahuan dan teknologi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05000" y="2533649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enyusunan </a:t>
            </a:r>
            <a:r>
              <a:rPr lang="id-ID" sz="1200" dirty="0">
                <a:solidFill>
                  <a:schemeClr val="tx1"/>
                </a:solidFill>
              </a:rPr>
              <a:t>perencanaan program/kegiatan dan anggaran penelitian dan pengembangan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05000" y="2914650"/>
            <a:ext cx="7086600" cy="45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elaksanaan </a:t>
            </a:r>
            <a:r>
              <a:rPr lang="id-ID" sz="1200" dirty="0">
                <a:solidFill>
                  <a:schemeClr val="tx1"/>
                </a:solidFill>
              </a:rPr>
              <a:t>penelitian dan pengembangan daerah di bidang pemerintahan, sosial budaya, ekonomi, prasarana wilayah dan pengembangan ilmu pengetahuan dan teknologi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05000" y="3409950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elaksanaan </a:t>
            </a:r>
            <a:r>
              <a:rPr lang="id-ID" sz="1200" dirty="0">
                <a:solidFill>
                  <a:schemeClr val="tx1"/>
                </a:solidFill>
              </a:rPr>
              <a:t>pengkajian kebijakan pemerintahan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05000" y="3790949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F</a:t>
            </a:r>
            <a:r>
              <a:rPr lang="id-ID" sz="1200" dirty="0" smtClean="0">
                <a:solidFill>
                  <a:schemeClr val="tx1"/>
                </a:solidFill>
              </a:rPr>
              <a:t>asilitasi </a:t>
            </a:r>
            <a:r>
              <a:rPr lang="id-ID" sz="1200" dirty="0">
                <a:solidFill>
                  <a:schemeClr val="tx1"/>
                </a:solidFill>
              </a:rPr>
              <a:t>dan pelaksanaan inovasi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5000" y="4171949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K</a:t>
            </a:r>
            <a:r>
              <a:rPr lang="id-ID" sz="1200" dirty="0" smtClean="0">
                <a:solidFill>
                  <a:schemeClr val="tx1"/>
                </a:solidFill>
              </a:rPr>
              <a:t>oordinasi </a:t>
            </a:r>
            <a:r>
              <a:rPr lang="id-ID" sz="1200" dirty="0">
                <a:solidFill>
                  <a:schemeClr val="tx1"/>
                </a:solidFill>
              </a:rPr>
              <a:t>dan sinkronisasi pelaksanaan penelitian dan pengembangan daerah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05000" y="4552951"/>
            <a:ext cx="7086600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</a:t>
            </a:r>
            <a:r>
              <a:rPr lang="id-ID" sz="1200" dirty="0" smtClean="0">
                <a:solidFill>
                  <a:schemeClr val="tx1"/>
                </a:solidFill>
              </a:rPr>
              <a:t>elaksanaan </a:t>
            </a:r>
            <a:r>
              <a:rPr lang="id-ID" sz="1200" dirty="0">
                <a:solidFill>
                  <a:schemeClr val="tx1"/>
                </a:solidFill>
              </a:rPr>
              <a:t>tugas lain yang diberikan oleh Pimpinan sesuai dengan tugas dan kewenangan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85750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6667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5400" y="1047751"/>
            <a:ext cx="533400" cy="4571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95400" y="15811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5400" y="1962152"/>
            <a:ext cx="533400" cy="4571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5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400" y="24955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6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2876552"/>
            <a:ext cx="533400" cy="4571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95400" y="34099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95400" y="37909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9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95400" y="41719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95400" y="4552951"/>
            <a:ext cx="533400" cy="3047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895349"/>
            <a:ext cx="609600" cy="289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FUNGSI</a:t>
            </a:r>
          </a:p>
        </p:txBody>
      </p:sp>
      <p:cxnSp>
        <p:nvCxnSpPr>
          <p:cNvPr id="39" name="Straight Arrow Connector 38"/>
          <p:cNvCxnSpPr>
            <a:stCxn id="9" idx="1"/>
          </p:cNvCxnSpPr>
          <p:nvPr/>
        </p:nvCxnSpPr>
        <p:spPr>
          <a:xfrm flipV="1">
            <a:off x="609600" y="438149"/>
            <a:ext cx="609600" cy="190500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9600" y="819150"/>
            <a:ext cx="609600" cy="1524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09600" y="1276349"/>
            <a:ext cx="609600" cy="10668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09600" y="1733550"/>
            <a:ext cx="609600" cy="60959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2038349"/>
            <a:ext cx="609600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9600" y="2343150"/>
            <a:ext cx="609600" cy="30479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1"/>
          </p:cNvCxnSpPr>
          <p:nvPr/>
        </p:nvCxnSpPr>
        <p:spPr>
          <a:xfrm>
            <a:off x="609600" y="2343150"/>
            <a:ext cx="609600" cy="76199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1"/>
          </p:cNvCxnSpPr>
          <p:nvPr/>
        </p:nvCxnSpPr>
        <p:spPr>
          <a:xfrm>
            <a:off x="609600" y="2343150"/>
            <a:ext cx="609600" cy="1219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1"/>
          </p:cNvCxnSpPr>
          <p:nvPr/>
        </p:nvCxnSpPr>
        <p:spPr>
          <a:xfrm>
            <a:off x="609600" y="2343150"/>
            <a:ext cx="609600" cy="1600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1"/>
          </p:cNvCxnSpPr>
          <p:nvPr/>
        </p:nvCxnSpPr>
        <p:spPr>
          <a:xfrm>
            <a:off x="609600" y="2343150"/>
            <a:ext cx="609600" cy="1981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1"/>
          </p:cNvCxnSpPr>
          <p:nvPr/>
        </p:nvCxnSpPr>
        <p:spPr>
          <a:xfrm>
            <a:off x="609600" y="2343150"/>
            <a:ext cx="609600" cy="2362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533400" y="2228849"/>
            <a:ext cx="152400" cy="2286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21"/>
            <a:ext cx="9144000" cy="46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09550"/>
            <a:ext cx="3657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</a:rPr>
              <a:t>Struktur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Organisasi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9584" y="1733550"/>
            <a:ext cx="3563815" cy="696058"/>
          </a:xfrm>
          <a:prstGeom prst="rect">
            <a:avLst/>
          </a:prstGeom>
          <a:solidFill>
            <a:srgbClr val="B8081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85750"/>
            <a:ext cx="518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Kondisi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Sumber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Aparatur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7" y="859267"/>
            <a:ext cx="4824413" cy="392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58880"/>
            <a:ext cx="7162800" cy="7126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EVALUASI RENSTRA 2018-2022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6920861"/>
              </p:ext>
            </p:extLst>
          </p:nvPr>
        </p:nvGraphicFramePr>
        <p:xfrm>
          <a:off x="76200" y="935466"/>
          <a:ext cx="4343400" cy="366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52400" y="971550"/>
            <a:ext cx="914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11</a:t>
            </a:r>
          </a:p>
          <a:p>
            <a:pPr algn="ctr"/>
            <a:endParaRPr lang="en-US" sz="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234315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26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356235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71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8880"/>
            <a:ext cx="3810000" cy="6364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CAPAIAN KINERJA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95350"/>
            <a:ext cx="4343400" cy="381000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KAJIAN / PENELITIAN PERIODE 2018-2021 :</a:t>
            </a:r>
          </a:p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Kajian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SDG (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di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(2018)</a:t>
            </a:r>
          </a:p>
          <a:p>
            <a:pPr marL="342900" indent="-342900">
              <a:buAutoNum type="arabicPeriod"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Kajian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Pengembangan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Industri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Perikanan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(2018)</a:t>
            </a:r>
          </a:p>
          <a:p>
            <a:pPr marL="342900" indent="-342900">
              <a:buAutoNum type="arabicPeriod"/>
            </a:pPr>
            <a:r>
              <a:rPr lang="fi-FI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Kajian Pengelolaan dan Pengembangan </a:t>
            </a: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Hutan (2018)</a:t>
            </a:r>
          </a:p>
          <a:p>
            <a:pPr marL="342900" indent="-342900">
              <a:buAutoNum type="arabicPeriod"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Analisis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Kinerja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Personal ASN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Organisasional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OPD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(2018)</a:t>
            </a:r>
          </a:p>
          <a:p>
            <a:pPr marL="342900" indent="-342900">
              <a:buAutoNum type="arabicPeriod"/>
            </a:pPr>
            <a:r>
              <a:rPr lang="fi-FI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Penelitian Angka Kematian Ibu, Bayi dan </a:t>
            </a: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Balita (2019)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 Kota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Baru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Daya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  <a:hlinkClick r:id="rId4" action="ppaction://hlinkfile"/>
              </a:rPr>
              <a:t>Pengembangan </a:t>
            </a:r>
            <a:r>
              <a:rPr lang="en-US" sz="1400" b="1" dirty="0" err="1">
                <a:solidFill>
                  <a:schemeClr val="tx1"/>
                </a:solidFill>
                <a:hlinkClick r:id="rId4" action="ppaction://hlinkfile"/>
              </a:rPr>
              <a:t>Industri</a:t>
            </a:r>
            <a:r>
              <a:rPr lang="en-US" sz="1400" b="1" dirty="0">
                <a:solidFill>
                  <a:schemeClr val="tx1"/>
                </a:solidFill>
                <a:hlinkClick r:id="rId4" action="ppaction://hlinkfile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hlinkClick r:id="rId4" action="ppaction://hlinkfile"/>
              </a:rPr>
              <a:t>Pertanian</a:t>
            </a:r>
            <a:r>
              <a:rPr lang="en-US" sz="1400" b="1" dirty="0" smtClean="0">
                <a:solidFill>
                  <a:schemeClr val="tx1"/>
                </a:solidFill>
                <a:hlinkClick r:id="rId4" action="ppaction://hlinkfile"/>
              </a:rPr>
              <a:t> (2019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Indeks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Pembangunan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Manusia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(2019)</a:t>
            </a:r>
          </a:p>
          <a:p>
            <a:pPr marL="342900" indent="-342900"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linkClick r:id="rId5" action="ppaction://hlinkfile"/>
              </a:rPr>
              <a:t>Kajian</a:t>
            </a:r>
            <a:r>
              <a:rPr lang="en-US" sz="1400" b="1" dirty="0">
                <a:solidFill>
                  <a:schemeClr val="tx1"/>
                </a:solidFill>
                <a:hlinkClick r:id="rId5" action="ppaction://hlinkfile"/>
              </a:rPr>
              <a:t> </a:t>
            </a:r>
            <a:r>
              <a:rPr lang="en-US" sz="1400" b="1" dirty="0">
                <a:solidFill>
                  <a:srgbClr val="0070C0"/>
                </a:solidFill>
                <a:hlinkClick r:id="rId5" action="ppaction://hlinkfile"/>
              </a:rPr>
              <a:t>Pengembangan </a:t>
            </a:r>
            <a:r>
              <a:rPr lang="en-US" sz="1400" b="1" dirty="0" err="1">
                <a:solidFill>
                  <a:srgbClr val="0070C0"/>
                </a:solidFill>
                <a:hlinkClick r:id="rId5" action="ppaction://hlinkfile"/>
              </a:rPr>
              <a:t>Industri</a:t>
            </a:r>
            <a:r>
              <a:rPr lang="en-US" sz="1400" b="1" dirty="0">
                <a:solidFill>
                  <a:srgbClr val="0070C0"/>
                </a:solidFill>
                <a:hlinkClick r:id="rId5" action="ppaction://hlinkfile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hlinkClick r:id="rId5" action="ppaction://hlinkfile"/>
              </a:rPr>
              <a:t>Perikanan</a:t>
            </a:r>
            <a:r>
              <a:rPr lang="en-US" sz="1400" b="1" dirty="0" smtClean="0">
                <a:solidFill>
                  <a:srgbClr val="0070C0"/>
                </a:solidFill>
                <a:hlinkClick r:id="rId5" action="ppaction://hlinkfile"/>
              </a:rPr>
              <a:t> (2020)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linkClick r:id="rId6" action="ppaction://hlinkfile"/>
              </a:rPr>
              <a:t>Ka</a:t>
            </a:r>
            <a:r>
              <a:rPr lang="en-US" sz="1400" b="1" dirty="0" err="1">
                <a:solidFill>
                  <a:srgbClr val="0070C0"/>
                </a:solidFill>
                <a:hlinkClick r:id="rId6" action="ppaction://hlinkfile"/>
              </a:rPr>
              <a:t>jian</a:t>
            </a:r>
            <a:r>
              <a:rPr lang="en-US" sz="1400" b="1" dirty="0">
                <a:solidFill>
                  <a:srgbClr val="0070C0"/>
                </a:solidFill>
                <a:hlinkClick r:id="rId6" action="ppaction://hlinkfile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hlinkClick r:id="rId6" action="ppaction://hlinkfile"/>
              </a:rPr>
              <a:t>Kandungan</a:t>
            </a:r>
            <a:r>
              <a:rPr lang="en-US" sz="1400" b="1" dirty="0">
                <a:solidFill>
                  <a:srgbClr val="0070C0"/>
                </a:solidFill>
                <a:hlinkClick r:id="rId6" action="ppaction://hlinkfile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hlinkClick r:id="rId6" action="ppaction://hlinkfile"/>
              </a:rPr>
              <a:t>Lokapere</a:t>
            </a:r>
            <a:r>
              <a:rPr lang="en-US" sz="1400" b="1" dirty="0" smtClean="0">
                <a:solidFill>
                  <a:srgbClr val="0070C0"/>
                </a:solidFill>
                <a:hlinkClick r:id="rId6" action="ppaction://hlinkfile"/>
              </a:rPr>
              <a:t> (2021)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666750"/>
            <a:ext cx="4419600" cy="403860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FOCUS GROUP DISSCUSION (FGD) 2018-2021 :</a:t>
            </a:r>
          </a:p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Tanaman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Holtikultura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(2018)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Pengembangan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Kawasan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Pariwisata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 di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Kab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.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Mamuju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pres?slideindex=1&amp;slidetitle="/>
              </a:rPr>
              <a:t> (2019)</a:t>
            </a:r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Pusat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Kuliner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Pusat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Penitipan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Pemetaan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SDM ASN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Lingkup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Pemprov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Eksistensi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Guru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(GTT) &amp;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Pegawai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(PTT) di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Sulbar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(2019)</a:t>
            </a:r>
          </a:p>
          <a:p>
            <a:pPr marL="342900" indent="-342900">
              <a:buAutoNum type="arabicPeriod"/>
            </a:pPr>
            <a:r>
              <a:rPr lang="fi-FI" sz="1400" b="1" dirty="0" smtClean="0">
                <a:solidFill>
                  <a:srgbClr val="0070C0"/>
                </a:solidFill>
              </a:rPr>
              <a:t>Penyelenggaraan Pendidikan Inklusi di Sekolah Reguler SMA dan SMK di Prov. Sulbar (2019</a:t>
            </a:r>
            <a:r>
              <a:rPr lang="fi-F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fi-FI" sz="1400" b="1" dirty="0" smtClean="0">
                <a:solidFill>
                  <a:schemeClr val="tx1"/>
                </a:solidFill>
              </a:rPr>
              <a:t>Pengembangan Industri Kakao di Sulbar (2019)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rgbClr val="0070C0"/>
                </a:solidFill>
              </a:rPr>
              <a:t>Mencermati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Produk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Hukum</a:t>
            </a:r>
            <a:r>
              <a:rPr lang="en-US" sz="1400" b="1" dirty="0" smtClean="0">
                <a:solidFill>
                  <a:srgbClr val="0070C0"/>
                </a:solidFill>
              </a:rPr>
              <a:t> Daerah di Prov. </a:t>
            </a:r>
            <a:r>
              <a:rPr lang="en-US" sz="1400" b="1" dirty="0" err="1" smtClean="0">
                <a:solidFill>
                  <a:srgbClr val="0070C0"/>
                </a:solidFill>
              </a:rPr>
              <a:t>Sulbar</a:t>
            </a:r>
            <a:r>
              <a:rPr lang="en-US" sz="1400" b="1" dirty="0" smtClean="0">
                <a:solidFill>
                  <a:srgbClr val="0070C0"/>
                </a:solidFill>
              </a:rPr>
              <a:t> (2021)</a:t>
            </a:r>
          </a:p>
          <a:p>
            <a:pPr marL="342900" indent="-342900">
              <a:buAutoNum type="arabicPeriod"/>
            </a:pP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Isu Peralihan Jabatan Struktural menjadi Fungsional Lingkup Pemprov Sulbar (2021)</a:t>
            </a:r>
          </a:p>
          <a:p>
            <a:pPr marL="342900" indent="-342900">
              <a:buAutoNum type="arabicPeriod"/>
            </a:pP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Kajian Aksara Mandar (2021)</a:t>
            </a:r>
          </a:p>
          <a:p>
            <a:pPr marL="342900" indent="-342900">
              <a:buAutoNum type="arabicPeriod"/>
            </a:pP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Dinamika Pengelolaan Sumber Daya Genetik Lokal Sulbar (2022)</a:t>
            </a:r>
          </a:p>
        </p:txBody>
      </p:sp>
    </p:spTree>
    <p:extLst>
      <p:ext uri="{BB962C8B-B14F-4D97-AF65-F5344CB8AC3E}">
        <p14:creationId xmlns:p14="http://schemas.microsoft.com/office/powerpoint/2010/main" val="36587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831"/>
            <a:ext cx="9144000" cy="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8880"/>
            <a:ext cx="6629400" cy="636470"/>
          </a:xfrm>
          <a:prstGeom prst="rect">
            <a:avLst/>
          </a:prstGeom>
          <a:noFill/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REKOMENDASI DAN PEMANFAATAN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1220</Words>
  <Application>Microsoft Office PowerPoint</Application>
  <PresentationFormat>On-screen Show (16:9)</PresentationFormat>
  <Paragraphs>290</Paragraphs>
  <Slides>19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Hilmy</dc:creator>
  <cp:lastModifiedBy>Ganjil computer</cp:lastModifiedBy>
  <cp:revision>226</cp:revision>
  <cp:lastPrinted>2022-01-17T01:37:48Z</cp:lastPrinted>
  <dcterms:created xsi:type="dcterms:W3CDTF">2006-08-16T00:00:00Z</dcterms:created>
  <dcterms:modified xsi:type="dcterms:W3CDTF">2022-05-30T07:54:37Z</dcterms:modified>
</cp:coreProperties>
</file>