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2" r:id="rId2"/>
    <p:sldId id="3173" r:id="rId3"/>
    <p:sldId id="279" r:id="rId4"/>
    <p:sldId id="3183" r:id="rId5"/>
    <p:sldId id="3175" r:id="rId6"/>
    <p:sldId id="3165" r:id="rId7"/>
    <p:sldId id="3164" r:id="rId8"/>
    <p:sldId id="3176" r:id="rId9"/>
    <p:sldId id="3163" r:id="rId10"/>
    <p:sldId id="3504" r:id="rId11"/>
    <p:sldId id="3177" r:id="rId12"/>
    <p:sldId id="3178" r:id="rId13"/>
    <p:sldId id="3179" r:id="rId14"/>
    <p:sldId id="3180" r:id="rId15"/>
    <p:sldId id="3184" r:id="rId16"/>
    <p:sldId id="3185" r:id="rId17"/>
    <p:sldId id="3181" r:id="rId18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do Harjunanto" initials="AH" lastIdx="1" clrIdx="0">
    <p:extLst>
      <p:ext uri="{19B8F6BF-5375-455C-9EA6-DF929625EA0E}">
        <p15:presenceInfo xmlns:p15="http://schemas.microsoft.com/office/powerpoint/2012/main" userId="0148c3bf20a2dc7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1E41"/>
    <a:srgbClr val="F66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88" tIns="46745" rIns="93488" bIns="46745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88" tIns="46745" rIns="93488" bIns="46745" rtlCol="0"/>
          <a:lstStyle>
            <a:lvl1pPr algn="r">
              <a:defRPr sz="1200"/>
            </a:lvl1pPr>
          </a:lstStyle>
          <a:p>
            <a:fld id="{A6815013-CE90-49BD-9A5C-CA5E7D053DDF}" type="datetimeFigureOut">
              <a:rPr lang="en-ID" smtClean="0"/>
              <a:t>20/05/2022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8" tIns="46745" rIns="93488" bIns="46745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88" tIns="46745" rIns="93488" bIns="467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56414" cy="467071"/>
          </a:xfrm>
          <a:prstGeom prst="rect">
            <a:avLst/>
          </a:prstGeom>
        </p:spPr>
        <p:txBody>
          <a:bodyPr vert="horz" lIns="93488" tIns="46745" rIns="93488" bIns="46745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1"/>
            <a:ext cx="3056414" cy="467071"/>
          </a:xfrm>
          <a:prstGeom prst="rect">
            <a:avLst/>
          </a:prstGeom>
        </p:spPr>
        <p:txBody>
          <a:bodyPr vert="horz" lIns="93488" tIns="46745" rIns="93488" bIns="46745" rtlCol="0" anchor="b"/>
          <a:lstStyle>
            <a:lvl1pPr algn="r">
              <a:defRPr sz="1200"/>
            </a:lvl1pPr>
          </a:lstStyle>
          <a:p>
            <a:fld id="{AE2C658C-3E3C-4A12-902E-94D3087CAE0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5016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1844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5008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5534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08016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Catatan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algn="just"/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>
              <a:lnSpc>
                <a:spcPct val="125000"/>
              </a:lnSpc>
              <a:spcBef>
                <a:spcPts val="307"/>
              </a:spcBef>
            </a:pP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Konsep ITKPD akan disusun dengan merujuk pada 2 (dua) konsep indeks yang telah digunakan dalam pengukuran tata kelola pemerintahan berskala internasional, yaitu 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Worldwide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Indicators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(WGI) dan 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Berggruen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Index 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dengan penjelasan sebagai berikut:</a:t>
            </a:r>
          </a:p>
          <a:p>
            <a:pPr marL="350580" indent="-350580" algn="just">
              <a:lnSpc>
                <a:spcPct val="125000"/>
              </a:lnSpc>
              <a:spcBef>
                <a:spcPts val="307"/>
              </a:spcBef>
              <a:spcAft>
                <a:spcPts val="1023"/>
              </a:spcAft>
              <a:buFont typeface="Times New Roman" panose="02020603050405020304" pitchFamily="18" charset="0"/>
              <a:buAutoNum type="alphaLcPeriod"/>
            </a:pP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WGI merupakan indeks yang dirilis oleh Bank Dunia untuk menilai tata kelola pemerintah dilihat dari enam indikator, yaitu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Voice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Accountability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Political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Stability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&amp;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Absence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Violence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Terrorism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Government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Effectiveness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Regulator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Quality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Law, 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Control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Corruption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id-ID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50580" indent="-350580" algn="just">
              <a:lnSpc>
                <a:spcPct val="125000"/>
              </a:lnSpc>
              <a:spcBef>
                <a:spcPts val="307"/>
              </a:spcBef>
              <a:spcAft>
                <a:spcPts val="1023"/>
              </a:spcAft>
              <a:buFont typeface="Times New Roman" panose="02020603050405020304" pitchFamily="18" charset="0"/>
              <a:buAutoNum type="alphaLcPeriod"/>
            </a:pP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Berggruen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Governance</a:t>
            </a:r>
            <a:r>
              <a:rPr lang="id-ID" sz="10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Index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merupakan indeks yang dirilis </a:t>
            </a:r>
            <a:r>
              <a:rPr lang="id-ID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Berggruen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Institute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untuk mengevaluasi suatu negara berdasarkan kualitas tata kelola politik pemerintahan yang dilihat dari tiga komponen utama, yaitu Kualitas Demokrasi (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Input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Kualitas Pemerintahan (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Throughputs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dan Kualitas Hidup (</a:t>
            </a:r>
            <a:r>
              <a:rPr lang="id-ID" sz="1000" i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Outputs</a:t>
            </a:r>
            <a:r>
              <a:rPr lang="id-ID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</a:t>
            </a:r>
          </a:p>
          <a:p>
            <a:pPr algn="just"/>
            <a:endParaRPr lang="en-US" sz="1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/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Dari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kedua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konsep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indeks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diatas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ITKPD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mengukur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kualitas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efektifitas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daerah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merujuk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pada 6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pada WGI dan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QoD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QoG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pada Berggruen Governance Index)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dalam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rangka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mencapai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tujuan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pemerintahan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daerah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pada sector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ekonomi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sosial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dan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lingkungan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hidup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merujuk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pada </a:t>
            </a:r>
            <a:r>
              <a:rPr lang="en-US" sz="10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aspek</a:t>
            </a:r>
            <a:r>
              <a: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QoL pada Berggruen Governance Index).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5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40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6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036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713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1324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2C658C-3E3C-4A12-902E-94D3087CAE03}" type="slidenum">
              <a:rPr lang="en-ID" smtClean="0"/>
              <a:t>10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460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3086-D4A0-45A5-85A8-41957D3BE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34E05A-09A4-4E0C-9A81-D162FFFD0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4C046-E443-43F8-9735-419A1A15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93569-67E2-4517-A340-A07B5843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17A0-0693-43D3-8C4B-C4638527A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493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ACF6-319B-46EE-855D-C5643049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0FDCC-D8BE-4F78-9845-51E91C882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89F22-CC01-4FD6-A320-5CCEE69FC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597B9-145B-4111-85E2-2AFBFD4FC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E2D95-9BA5-407F-9F03-B6789727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981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780BC1-894A-4941-8036-8105197B1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BDE217-7F14-4990-8192-705ADBF7F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BCBE6-CAC6-4AA7-AE4A-6C4B44F99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9D040-472D-42D6-8D16-CB12465A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7C88B-FB34-41ED-ACF2-2552339B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3805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689308" y="2518490"/>
            <a:ext cx="5331803" cy="3247311"/>
          </a:xfrm>
          <a:custGeom>
            <a:avLst/>
            <a:gdLst/>
            <a:ahLst/>
            <a:cxnLst/>
            <a:rect l="l" t="t" r="r" b="b"/>
            <a:pathLst>
              <a:path w="3998852" h="2435483">
                <a:moveTo>
                  <a:pt x="1068191" y="0"/>
                </a:moveTo>
                <a:lnTo>
                  <a:pt x="1086762" y="649"/>
                </a:lnTo>
                <a:lnTo>
                  <a:pt x="1105173" y="2135"/>
                </a:lnTo>
                <a:lnTo>
                  <a:pt x="1123511" y="4574"/>
                </a:lnTo>
                <a:lnTo>
                  <a:pt x="1141604" y="7730"/>
                </a:lnTo>
                <a:lnTo>
                  <a:pt x="1159622" y="11840"/>
                </a:lnTo>
                <a:lnTo>
                  <a:pt x="1177481" y="16785"/>
                </a:lnTo>
                <a:lnTo>
                  <a:pt x="1194970" y="22539"/>
                </a:lnTo>
                <a:lnTo>
                  <a:pt x="1212173" y="29218"/>
                </a:lnTo>
                <a:lnTo>
                  <a:pt x="1229007" y="36704"/>
                </a:lnTo>
                <a:lnTo>
                  <a:pt x="1245596" y="44907"/>
                </a:lnTo>
                <a:lnTo>
                  <a:pt x="1261649" y="54217"/>
                </a:lnTo>
                <a:lnTo>
                  <a:pt x="1277583" y="64153"/>
                </a:lnTo>
                <a:lnTo>
                  <a:pt x="1292725" y="74841"/>
                </a:lnTo>
                <a:lnTo>
                  <a:pt x="1307542" y="86664"/>
                </a:lnTo>
                <a:lnTo>
                  <a:pt x="1321859" y="98848"/>
                </a:lnTo>
                <a:lnTo>
                  <a:pt x="1335553" y="112021"/>
                </a:lnTo>
                <a:lnTo>
                  <a:pt x="1348753" y="126090"/>
                </a:lnTo>
                <a:lnTo>
                  <a:pt x="1361075" y="140793"/>
                </a:lnTo>
                <a:lnTo>
                  <a:pt x="1373026" y="156303"/>
                </a:lnTo>
                <a:lnTo>
                  <a:pt x="1401478" y="195741"/>
                </a:lnTo>
                <a:lnTo>
                  <a:pt x="1407311" y="185762"/>
                </a:lnTo>
                <a:lnTo>
                  <a:pt x="1417582" y="169888"/>
                </a:lnTo>
                <a:lnTo>
                  <a:pt x="1428491" y="154635"/>
                </a:lnTo>
                <a:lnTo>
                  <a:pt x="1440328" y="139612"/>
                </a:lnTo>
                <a:lnTo>
                  <a:pt x="1452888" y="125327"/>
                </a:lnTo>
                <a:lnTo>
                  <a:pt x="1466338" y="111482"/>
                </a:lnTo>
                <a:lnTo>
                  <a:pt x="1480676" y="98076"/>
                </a:lnTo>
                <a:lnTo>
                  <a:pt x="1495822" y="85528"/>
                </a:lnTo>
                <a:lnTo>
                  <a:pt x="1511397" y="73572"/>
                </a:lnTo>
                <a:lnTo>
                  <a:pt x="1527780" y="62473"/>
                </a:lnTo>
                <a:lnTo>
                  <a:pt x="1544466" y="52057"/>
                </a:lnTo>
                <a:lnTo>
                  <a:pt x="1561709" y="42678"/>
                </a:lnTo>
                <a:lnTo>
                  <a:pt x="1579089" y="34282"/>
                </a:lnTo>
                <a:lnTo>
                  <a:pt x="1596606" y="26868"/>
                </a:lnTo>
                <a:lnTo>
                  <a:pt x="1614596" y="20373"/>
                </a:lnTo>
                <a:lnTo>
                  <a:pt x="1632512" y="14832"/>
                </a:lnTo>
                <a:lnTo>
                  <a:pt x="1650814" y="10092"/>
                </a:lnTo>
                <a:lnTo>
                  <a:pt x="1669169" y="6215"/>
                </a:lnTo>
                <a:lnTo>
                  <a:pt x="1687535" y="3412"/>
                </a:lnTo>
                <a:lnTo>
                  <a:pt x="1706077" y="1381"/>
                </a:lnTo>
                <a:lnTo>
                  <a:pt x="1724671" y="213"/>
                </a:lnTo>
                <a:lnTo>
                  <a:pt x="1743191" y="0"/>
                </a:lnTo>
                <a:lnTo>
                  <a:pt x="1761762" y="649"/>
                </a:lnTo>
                <a:lnTo>
                  <a:pt x="1780174" y="2135"/>
                </a:lnTo>
                <a:lnTo>
                  <a:pt x="1798511" y="4574"/>
                </a:lnTo>
                <a:lnTo>
                  <a:pt x="1816604" y="7730"/>
                </a:lnTo>
                <a:lnTo>
                  <a:pt x="1834622" y="11840"/>
                </a:lnTo>
                <a:lnTo>
                  <a:pt x="1852480" y="16786"/>
                </a:lnTo>
                <a:lnTo>
                  <a:pt x="1869970" y="22539"/>
                </a:lnTo>
                <a:lnTo>
                  <a:pt x="1887173" y="29218"/>
                </a:lnTo>
                <a:lnTo>
                  <a:pt x="1904007" y="36704"/>
                </a:lnTo>
                <a:lnTo>
                  <a:pt x="1920596" y="44907"/>
                </a:lnTo>
                <a:lnTo>
                  <a:pt x="1936649" y="54217"/>
                </a:lnTo>
                <a:lnTo>
                  <a:pt x="1952583" y="64153"/>
                </a:lnTo>
                <a:lnTo>
                  <a:pt x="1967725" y="74842"/>
                </a:lnTo>
                <a:lnTo>
                  <a:pt x="1982542" y="86664"/>
                </a:lnTo>
                <a:lnTo>
                  <a:pt x="1996859" y="98848"/>
                </a:lnTo>
                <a:lnTo>
                  <a:pt x="2010552" y="112020"/>
                </a:lnTo>
                <a:lnTo>
                  <a:pt x="2023753" y="126090"/>
                </a:lnTo>
                <a:lnTo>
                  <a:pt x="2036075" y="140793"/>
                </a:lnTo>
                <a:lnTo>
                  <a:pt x="2048026" y="156303"/>
                </a:lnTo>
                <a:lnTo>
                  <a:pt x="2076478" y="195741"/>
                </a:lnTo>
                <a:lnTo>
                  <a:pt x="2082311" y="185762"/>
                </a:lnTo>
                <a:lnTo>
                  <a:pt x="2092582" y="169888"/>
                </a:lnTo>
                <a:lnTo>
                  <a:pt x="2103491" y="154635"/>
                </a:lnTo>
                <a:lnTo>
                  <a:pt x="2115328" y="139612"/>
                </a:lnTo>
                <a:lnTo>
                  <a:pt x="2127888" y="125327"/>
                </a:lnTo>
                <a:lnTo>
                  <a:pt x="2141338" y="111482"/>
                </a:lnTo>
                <a:lnTo>
                  <a:pt x="2155676" y="98076"/>
                </a:lnTo>
                <a:lnTo>
                  <a:pt x="2170822" y="85528"/>
                </a:lnTo>
                <a:lnTo>
                  <a:pt x="2186397" y="73572"/>
                </a:lnTo>
                <a:lnTo>
                  <a:pt x="2202780" y="62473"/>
                </a:lnTo>
                <a:lnTo>
                  <a:pt x="2219466" y="52057"/>
                </a:lnTo>
                <a:lnTo>
                  <a:pt x="2236709" y="42678"/>
                </a:lnTo>
                <a:lnTo>
                  <a:pt x="2254089" y="34282"/>
                </a:lnTo>
                <a:lnTo>
                  <a:pt x="2271606" y="26868"/>
                </a:lnTo>
                <a:lnTo>
                  <a:pt x="2289596" y="20373"/>
                </a:lnTo>
                <a:lnTo>
                  <a:pt x="2307512" y="14832"/>
                </a:lnTo>
                <a:lnTo>
                  <a:pt x="2325815" y="10093"/>
                </a:lnTo>
                <a:lnTo>
                  <a:pt x="2344169" y="6215"/>
                </a:lnTo>
                <a:lnTo>
                  <a:pt x="2362536" y="3412"/>
                </a:lnTo>
                <a:lnTo>
                  <a:pt x="2381077" y="1381"/>
                </a:lnTo>
                <a:lnTo>
                  <a:pt x="2399671" y="213"/>
                </a:lnTo>
                <a:lnTo>
                  <a:pt x="2418191" y="0"/>
                </a:lnTo>
                <a:lnTo>
                  <a:pt x="2436762" y="649"/>
                </a:lnTo>
                <a:lnTo>
                  <a:pt x="2455174" y="2135"/>
                </a:lnTo>
                <a:lnTo>
                  <a:pt x="2473511" y="4574"/>
                </a:lnTo>
                <a:lnTo>
                  <a:pt x="2491604" y="7730"/>
                </a:lnTo>
                <a:lnTo>
                  <a:pt x="2509622" y="11840"/>
                </a:lnTo>
                <a:lnTo>
                  <a:pt x="2527481" y="16785"/>
                </a:lnTo>
                <a:lnTo>
                  <a:pt x="2544970" y="22539"/>
                </a:lnTo>
                <a:lnTo>
                  <a:pt x="2562173" y="29218"/>
                </a:lnTo>
                <a:lnTo>
                  <a:pt x="2579007" y="36704"/>
                </a:lnTo>
                <a:lnTo>
                  <a:pt x="2595596" y="44907"/>
                </a:lnTo>
                <a:lnTo>
                  <a:pt x="2611649" y="54217"/>
                </a:lnTo>
                <a:lnTo>
                  <a:pt x="2627583" y="64153"/>
                </a:lnTo>
                <a:lnTo>
                  <a:pt x="2642726" y="74841"/>
                </a:lnTo>
                <a:lnTo>
                  <a:pt x="2657542" y="86664"/>
                </a:lnTo>
                <a:lnTo>
                  <a:pt x="2671859" y="98848"/>
                </a:lnTo>
                <a:lnTo>
                  <a:pt x="2685552" y="112020"/>
                </a:lnTo>
                <a:lnTo>
                  <a:pt x="2698753" y="126090"/>
                </a:lnTo>
                <a:lnTo>
                  <a:pt x="2711075" y="140793"/>
                </a:lnTo>
                <a:lnTo>
                  <a:pt x="2723026" y="156303"/>
                </a:lnTo>
                <a:lnTo>
                  <a:pt x="3928073" y="1826668"/>
                </a:lnTo>
                <a:lnTo>
                  <a:pt x="3939021" y="1842902"/>
                </a:lnTo>
                <a:lnTo>
                  <a:pt x="3949088" y="1859231"/>
                </a:lnTo>
                <a:lnTo>
                  <a:pt x="3958277" y="1876196"/>
                </a:lnTo>
                <a:lnTo>
                  <a:pt x="3966457" y="1893346"/>
                </a:lnTo>
                <a:lnTo>
                  <a:pt x="3973505" y="1910774"/>
                </a:lnTo>
                <a:lnTo>
                  <a:pt x="3980051" y="1928564"/>
                </a:lnTo>
                <a:lnTo>
                  <a:pt x="3985417" y="1946303"/>
                </a:lnTo>
                <a:lnTo>
                  <a:pt x="3989821" y="1964558"/>
                </a:lnTo>
                <a:lnTo>
                  <a:pt x="3993592" y="1982728"/>
                </a:lnTo>
                <a:lnTo>
                  <a:pt x="3996145" y="2001058"/>
                </a:lnTo>
                <a:lnTo>
                  <a:pt x="3997941" y="2019393"/>
                </a:lnTo>
                <a:lnTo>
                  <a:pt x="3998852" y="2037825"/>
                </a:lnTo>
                <a:lnTo>
                  <a:pt x="3998795" y="2056236"/>
                </a:lnTo>
                <a:lnTo>
                  <a:pt x="3997855" y="2074743"/>
                </a:lnTo>
                <a:lnTo>
                  <a:pt x="3996073" y="2093139"/>
                </a:lnTo>
                <a:lnTo>
                  <a:pt x="3993362" y="2111303"/>
                </a:lnTo>
                <a:lnTo>
                  <a:pt x="3989893" y="2129473"/>
                </a:lnTo>
                <a:lnTo>
                  <a:pt x="3985495" y="2147414"/>
                </a:lnTo>
                <a:lnTo>
                  <a:pt x="3980255" y="2165242"/>
                </a:lnTo>
                <a:lnTo>
                  <a:pt x="3974212" y="2182749"/>
                </a:lnTo>
                <a:lnTo>
                  <a:pt x="3967240" y="2200026"/>
                </a:lnTo>
                <a:lnTo>
                  <a:pt x="3959465" y="2216981"/>
                </a:lnTo>
                <a:lnTo>
                  <a:pt x="3951011" y="2233525"/>
                </a:lnTo>
                <a:lnTo>
                  <a:pt x="3941544" y="2249720"/>
                </a:lnTo>
                <a:lnTo>
                  <a:pt x="3931273" y="2265595"/>
                </a:lnTo>
                <a:lnTo>
                  <a:pt x="3920364" y="2280849"/>
                </a:lnTo>
                <a:lnTo>
                  <a:pt x="3908527" y="2295872"/>
                </a:lnTo>
                <a:lnTo>
                  <a:pt x="3895966" y="2310156"/>
                </a:lnTo>
                <a:lnTo>
                  <a:pt x="3882517" y="2324001"/>
                </a:lnTo>
                <a:lnTo>
                  <a:pt x="3868178" y="2337406"/>
                </a:lnTo>
                <a:lnTo>
                  <a:pt x="3853031" y="2349955"/>
                </a:lnTo>
                <a:lnTo>
                  <a:pt x="3837332" y="2362001"/>
                </a:lnTo>
                <a:lnTo>
                  <a:pt x="3821074" y="2373010"/>
                </a:lnTo>
                <a:lnTo>
                  <a:pt x="3804389" y="2383426"/>
                </a:lnTo>
                <a:lnTo>
                  <a:pt x="3787145" y="2392804"/>
                </a:lnTo>
                <a:lnTo>
                  <a:pt x="3769765" y="2401200"/>
                </a:lnTo>
                <a:lnTo>
                  <a:pt x="3752248" y="2408615"/>
                </a:lnTo>
                <a:lnTo>
                  <a:pt x="3734259" y="2415110"/>
                </a:lnTo>
                <a:lnTo>
                  <a:pt x="3716343" y="2420651"/>
                </a:lnTo>
                <a:lnTo>
                  <a:pt x="3698040" y="2425391"/>
                </a:lnTo>
                <a:lnTo>
                  <a:pt x="3679685" y="2429267"/>
                </a:lnTo>
                <a:lnTo>
                  <a:pt x="3661194" y="2432162"/>
                </a:lnTo>
                <a:lnTo>
                  <a:pt x="3642777" y="2434102"/>
                </a:lnTo>
                <a:lnTo>
                  <a:pt x="3624058" y="2435360"/>
                </a:lnTo>
                <a:lnTo>
                  <a:pt x="3605664" y="2435482"/>
                </a:lnTo>
                <a:lnTo>
                  <a:pt x="3587092" y="2434833"/>
                </a:lnTo>
                <a:lnTo>
                  <a:pt x="3568681" y="2433348"/>
                </a:lnTo>
                <a:lnTo>
                  <a:pt x="3550343" y="2430909"/>
                </a:lnTo>
                <a:lnTo>
                  <a:pt x="3532251" y="2427753"/>
                </a:lnTo>
                <a:lnTo>
                  <a:pt x="3514233" y="2423643"/>
                </a:lnTo>
                <a:lnTo>
                  <a:pt x="3496373" y="2418697"/>
                </a:lnTo>
                <a:lnTo>
                  <a:pt x="3478884" y="2412944"/>
                </a:lnTo>
                <a:lnTo>
                  <a:pt x="3461680" y="2406265"/>
                </a:lnTo>
                <a:lnTo>
                  <a:pt x="3444847" y="2398779"/>
                </a:lnTo>
                <a:lnTo>
                  <a:pt x="3428258" y="2390576"/>
                </a:lnTo>
                <a:lnTo>
                  <a:pt x="3412205" y="2381266"/>
                </a:lnTo>
                <a:lnTo>
                  <a:pt x="3396270" y="2371330"/>
                </a:lnTo>
                <a:lnTo>
                  <a:pt x="3381130" y="2360642"/>
                </a:lnTo>
                <a:lnTo>
                  <a:pt x="3366312" y="2348819"/>
                </a:lnTo>
                <a:lnTo>
                  <a:pt x="3351996" y="2336635"/>
                </a:lnTo>
                <a:lnTo>
                  <a:pt x="3338301" y="2323463"/>
                </a:lnTo>
                <a:lnTo>
                  <a:pt x="3325102" y="2309393"/>
                </a:lnTo>
                <a:lnTo>
                  <a:pt x="3312780" y="2294689"/>
                </a:lnTo>
                <a:lnTo>
                  <a:pt x="3300828" y="2279179"/>
                </a:lnTo>
                <a:lnTo>
                  <a:pt x="3272377" y="2239741"/>
                </a:lnTo>
                <a:lnTo>
                  <a:pt x="3266543" y="2249721"/>
                </a:lnTo>
                <a:lnTo>
                  <a:pt x="3256272" y="2265594"/>
                </a:lnTo>
                <a:lnTo>
                  <a:pt x="3245364" y="2280848"/>
                </a:lnTo>
                <a:lnTo>
                  <a:pt x="3233527" y="2295872"/>
                </a:lnTo>
                <a:lnTo>
                  <a:pt x="3220966" y="2310156"/>
                </a:lnTo>
                <a:lnTo>
                  <a:pt x="3207517" y="2324001"/>
                </a:lnTo>
                <a:lnTo>
                  <a:pt x="3193179" y="2337407"/>
                </a:lnTo>
                <a:lnTo>
                  <a:pt x="3178031" y="2349955"/>
                </a:lnTo>
                <a:lnTo>
                  <a:pt x="3162332" y="2362001"/>
                </a:lnTo>
                <a:lnTo>
                  <a:pt x="3146074" y="2373010"/>
                </a:lnTo>
                <a:lnTo>
                  <a:pt x="3129389" y="2383426"/>
                </a:lnTo>
                <a:lnTo>
                  <a:pt x="3112145" y="2392804"/>
                </a:lnTo>
                <a:lnTo>
                  <a:pt x="3094765" y="2401200"/>
                </a:lnTo>
                <a:lnTo>
                  <a:pt x="3077248" y="2408615"/>
                </a:lnTo>
                <a:lnTo>
                  <a:pt x="3059259" y="2415110"/>
                </a:lnTo>
                <a:lnTo>
                  <a:pt x="3041342" y="2420652"/>
                </a:lnTo>
                <a:lnTo>
                  <a:pt x="3023040" y="2425391"/>
                </a:lnTo>
                <a:lnTo>
                  <a:pt x="3004685" y="2429267"/>
                </a:lnTo>
                <a:lnTo>
                  <a:pt x="2986194" y="2432162"/>
                </a:lnTo>
                <a:lnTo>
                  <a:pt x="2967777" y="2434102"/>
                </a:lnTo>
                <a:lnTo>
                  <a:pt x="2949058" y="2435360"/>
                </a:lnTo>
                <a:lnTo>
                  <a:pt x="2930664" y="2435482"/>
                </a:lnTo>
                <a:lnTo>
                  <a:pt x="2912092" y="2434833"/>
                </a:lnTo>
                <a:lnTo>
                  <a:pt x="2893681" y="2433348"/>
                </a:lnTo>
                <a:lnTo>
                  <a:pt x="2875343" y="2430909"/>
                </a:lnTo>
                <a:lnTo>
                  <a:pt x="2857251" y="2427753"/>
                </a:lnTo>
                <a:lnTo>
                  <a:pt x="2839233" y="2423643"/>
                </a:lnTo>
                <a:lnTo>
                  <a:pt x="2821373" y="2418697"/>
                </a:lnTo>
                <a:lnTo>
                  <a:pt x="2803884" y="2412944"/>
                </a:lnTo>
                <a:lnTo>
                  <a:pt x="2786680" y="2406265"/>
                </a:lnTo>
                <a:lnTo>
                  <a:pt x="2769847" y="2398779"/>
                </a:lnTo>
                <a:lnTo>
                  <a:pt x="2753258" y="2390576"/>
                </a:lnTo>
                <a:lnTo>
                  <a:pt x="2737205" y="2381266"/>
                </a:lnTo>
                <a:lnTo>
                  <a:pt x="2721270" y="2371330"/>
                </a:lnTo>
                <a:lnTo>
                  <a:pt x="2706130" y="2360642"/>
                </a:lnTo>
                <a:lnTo>
                  <a:pt x="2691312" y="2348819"/>
                </a:lnTo>
                <a:lnTo>
                  <a:pt x="2676996" y="2336635"/>
                </a:lnTo>
                <a:lnTo>
                  <a:pt x="2663301" y="2323463"/>
                </a:lnTo>
                <a:lnTo>
                  <a:pt x="2650102" y="2309393"/>
                </a:lnTo>
                <a:lnTo>
                  <a:pt x="2637780" y="2294689"/>
                </a:lnTo>
                <a:lnTo>
                  <a:pt x="2625828" y="2279179"/>
                </a:lnTo>
                <a:lnTo>
                  <a:pt x="2597377" y="2239741"/>
                </a:lnTo>
                <a:lnTo>
                  <a:pt x="2591543" y="2249721"/>
                </a:lnTo>
                <a:lnTo>
                  <a:pt x="2581272" y="2265594"/>
                </a:lnTo>
                <a:lnTo>
                  <a:pt x="2570364" y="2280848"/>
                </a:lnTo>
                <a:lnTo>
                  <a:pt x="2558527" y="2295872"/>
                </a:lnTo>
                <a:lnTo>
                  <a:pt x="2545966" y="2310156"/>
                </a:lnTo>
                <a:lnTo>
                  <a:pt x="2532517" y="2324001"/>
                </a:lnTo>
                <a:lnTo>
                  <a:pt x="2518179" y="2337407"/>
                </a:lnTo>
                <a:lnTo>
                  <a:pt x="2503031" y="2349955"/>
                </a:lnTo>
                <a:lnTo>
                  <a:pt x="2487332" y="2362001"/>
                </a:lnTo>
                <a:lnTo>
                  <a:pt x="2471074" y="2373010"/>
                </a:lnTo>
                <a:lnTo>
                  <a:pt x="2454389" y="2383426"/>
                </a:lnTo>
                <a:lnTo>
                  <a:pt x="2437145" y="2392804"/>
                </a:lnTo>
                <a:lnTo>
                  <a:pt x="2419765" y="2401200"/>
                </a:lnTo>
                <a:lnTo>
                  <a:pt x="2402248" y="2408615"/>
                </a:lnTo>
                <a:lnTo>
                  <a:pt x="2384259" y="2415110"/>
                </a:lnTo>
                <a:lnTo>
                  <a:pt x="2366343" y="2420652"/>
                </a:lnTo>
                <a:lnTo>
                  <a:pt x="2348040" y="2425391"/>
                </a:lnTo>
                <a:lnTo>
                  <a:pt x="2329685" y="2429267"/>
                </a:lnTo>
                <a:lnTo>
                  <a:pt x="2311194" y="2432162"/>
                </a:lnTo>
                <a:lnTo>
                  <a:pt x="2292777" y="2434102"/>
                </a:lnTo>
                <a:lnTo>
                  <a:pt x="2274058" y="2435360"/>
                </a:lnTo>
                <a:lnTo>
                  <a:pt x="2255663" y="2435483"/>
                </a:lnTo>
                <a:lnTo>
                  <a:pt x="2237092" y="2434833"/>
                </a:lnTo>
                <a:lnTo>
                  <a:pt x="2218681" y="2433348"/>
                </a:lnTo>
                <a:lnTo>
                  <a:pt x="2200343" y="2430909"/>
                </a:lnTo>
                <a:lnTo>
                  <a:pt x="2182251" y="2427753"/>
                </a:lnTo>
                <a:lnTo>
                  <a:pt x="2164233" y="2423643"/>
                </a:lnTo>
                <a:lnTo>
                  <a:pt x="2146373" y="2418697"/>
                </a:lnTo>
                <a:lnTo>
                  <a:pt x="2128885" y="2412944"/>
                </a:lnTo>
                <a:lnTo>
                  <a:pt x="2111681" y="2406265"/>
                </a:lnTo>
                <a:lnTo>
                  <a:pt x="2094847" y="2398779"/>
                </a:lnTo>
                <a:lnTo>
                  <a:pt x="2078258" y="2390576"/>
                </a:lnTo>
                <a:lnTo>
                  <a:pt x="2062205" y="2381266"/>
                </a:lnTo>
                <a:lnTo>
                  <a:pt x="2046271" y="2371329"/>
                </a:lnTo>
                <a:lnTo>
                  <a:pt x="2031130" y="2360642"/>
                </a:lnTo>
                <a:lnTo>
                  <a:pt x="2016312" y="2348819"/>
                </a:lnTo>
                <a:lnTo>
                  <a:pt x="2001996" y="2336635"/>
                </a:lnTo>
                <a:lnTo>
                  <a:pt x="1988301" y="2323463"/>
                </a:lnTo>
                <a:lnTo>
                  <a:pt x="1975102" y="2309393"/>
                </a:lnTo>
                <a:lnTo>
                  <a:pt x="1962780" y="2294689"/>
                </a:lnTo>
                <a:lnTo>
                  <a:pt x="1950828" y="2279179"/>
                </a:lnTo>
                <a:lnTo>
                  <a:pt x="1922376" y="2239740"/>
                </a:lnTo>
                <a:lnTo>
                  <a:pt x="1916541" y="2249721"/>
                </a:lnTo>
                <a:lnTo>
                  <a:pt x="1906270" y="2265594"/>
                </a:lnTo>
                <a:lnTo>
                  <a:pt x="1895362" y="2280849"/>
                </a:lnTo>
                <a:lnTo>
                  <a:pt x="1883524" y="2295872"/>
                </a:lnTo>
                <a:lnTo>
                  <a:pt x="1870964" y="2310156"/>
                </a:lnTo>
                <a:lnTo>
                  <a:pt x="1857514" y="2324001"/>
                </a:lnTo>
                <a:lnTo>
                  <a:pt x="1843176" y="2337406"/>
                </a:lnTo>
                <a:lnTo>
                  <a:pt x="1828029" y="2349955"/>
                </a:lnTo>
                <a:lnTo>
                  <a:pt x="1812330" y="2362001"/>
                </a:lnTo>
                <a:lnTo>
                  <a:pt x="1796072" y="2373010"/>
                </a:lnTo>
                <a:lnTo>
                  <a:pt x="1779387" y="2383426"/>
                </a:lnTo>
                <a:lnTo>
                  <a:pt x="1762143" y="2392804"/>
                </a:lnTo>
                <a:lnTo>
                  <a:pt x="1744763" y="2401201"/>
                </a:lnTo>
                <a:lnTo>
                  <a:pt x="1727246" y="2408616"/>
                </a:lnTo>
                <a:lnTo>
                  <a:pt x="1709257" y="2415110"/>
                </a:lnTo>
                <a:lnTo>
                  <a:pt x="1691341" y="2420651"/>
                </a:lnTo>
                <a:lnTo>
                  <a:pt x="1673037" y="2425391"/>
                </a:lnTo>
                <a:lnTo>
                  <a:pt x="1654683" y="2429267"/>
                </a:lnTo>
                <a:lnTo>
                  <a:pt x="1636192" y="2432162"/>
                </a:lnTo>
                <a:lnTo>
                  <a:pt x="1617775" y="2434102"/>
                </a:lnTo>
                <a:lnTo>
                  <a:pt x="1599055" y="2435360"/>
                </a:lnTo>
                <a:lnTo>
                  <a:pt x="1580661" y="2435483"/>
                </a:lnTo>
                <a:lnTo>
                  <a:pt x="1562090" y="2434833"/>
                </a:lnTo>
                <a:lnTo>
                  <a:pt x="1543679" y="2433348"/>
                </a:lnTo>
                <a:lnTo>
                  <a:pt x="1525341" y="2430909"/>
                </a:lnTo>
                <a:lnTo>
                  <a:pt x="1507249" y="2427753"/>
                </a:lnTo>
                <a:lnTo>
                  <a:pt x="1489230" y="2423642"/>
                </a:lnTo>
                <a:lnTo>
                  <a:pt x="1471371" y="2418697"/>
                </a:lnTo>
                <a:lnTo>
                  <a:pt x="1453882" y="2412944"/>
                </a:lnTo>
                <a:lnTo>
                  <a:pt x="1436678" y="2406265"/>
                </a:lnTo>
                <a:lnTo>
                  <a:pt x="1419844" y="2398779"/>
                </a:lnTo>
                <a:lnTo>
                  <a:pt x="1403256" y="2390575"/>
                </a:lnTo>
                <a:lnTo>
                  <a:pt x="1387202" y="2381266"/>
                </a:lnTo>
                <a:lnTo>
                  <a:pt x="1371269" y="2371329"/>
                </a:lnTo>
                <a:lnTo>
                  <a:pt x="1356127" y="2360641"/>
                </a:lnTo>
                <a:lnTo>
                  <a:pt x="1341310" y="2348819"/>
                </a:lnTo>
                <a:lnTo>
                  <a:pt x="1326994" y="2336635"/>
                </a:lnTo>
                <a:lnTo>
                  <a:pt x="1313299" y="2323463"/>
                </a:lnTo>
                <a:lnTo>
                  <a:pt x="1300100" y="2309392"/>
                </a:lnTo>
                <a:lnTo>
                  <a:pt x="1287777" y="2294689"/>
                </a:lnTo>
                <a:lnTo>
                  <a:pt x="1275826" y="2279179"/>
                </a:lnTo>
                <a:lnTo>
                  <a:pt x="70780" y="608815"/>
                </a:lnTo>
                <a:lnTo>
                  <a:pt x="59831" y="592581"/>
                </a:lnTo>
                <a:lnTo>
                  <a:pt x="49765" y="576251"/>
                </a:lnTo>
                <a:lnTo>
                  <a:pt x="40575" y="559287"/>
                </a:lnTo>
                <a:lnTo>
                  <a:pt x="32394" y="542137"/>
                </a:lnTo>
                <a:lnTo>
                  <a:pt x="25347" y="524708"/>
                </a:lnTo>
                <a:lnTo>
                  <a:pt x="18801" y="506919"/>
                </a:lnTo>
                <a:lnTo>
                  <a:pt x="13435" y="489179"/>
                </a:lnTo>
                <a:lnTo>
                  <a:pt x="9031" y="470925"/>
                </a:lnTo>
                <a:lnTo>
                  <a:pt x="5259" y="452755"/>
                </a:lnTo>
                <a:lnTo>
                  <a:pt x="2707" y="434426"/>
                </a:lnTo>
                <a:lnTo>
                  <a:pt x="912" y="416090"/>
                </a:lnTo>
                <a:lnTo>
                  <a:pt x="0" y="397658"/>
                </a:lnTo>
                <a:lnTo>
                  <a:pt x="56" y="379247"/>
                </a:lnTo>
                <a:lnTo>
                  <a:pt x="996" y="360740"/>
                </a:lnTo>
                <a:lnTo>
                  <a:pt x="2778" y="342344"/>
                </a:lnTo>
                <a:lnTo>
                  <a:pt x="5489" y="324180"/>
                </a:lnTo>
                <a:lnTo>
                  <a:pt x="8959" y="306009"/>
                </a:lnTo>
                <a:lnTo>
                  <a:pt x="13356" y="288069"/>
                </a:lnTo>
                <a:lnTo>
                  <a:pt x="18597" y="270241"/>
                </a:lnTo>
                <a:lnTo>
                  <a:pt x="24515" y="252824"/>
                </a:lnTo>
                <a:lnTo>
                  <a:pt x="31612" y="235457"/>
                </a:lnTo>
                <a:lnTo>
                  <a:pt x="39263" y="218591"/>
                </a:lnTo>
                <a:lnTo>
                  <a:pt x="47841" y="201957"/>
                </a:lnTo>
                <a:lnTo>
                  <a:pt x="57308" y="185762"/>
                </a:lnTo>
                <a:lnTo>
                  <a:pt x="67580" y="169888"/>
                </a:lnTo>
                <a:lnTo>
                  <a:pt x="78488" y="154634"/>
                </a:lnTo>
                <a:lnTo>
                  <a:pt x="90325" y="139612"/>
                </a:lnTo>
                <a:lnTo>
                  <a:pt x="102886" y="125327"/>
                </a:lnTo>
                <a:lnTo>
                  <a:pt x="116336" y="111482"/>
                </a:lnTo>
                <a:lnTo>
                  <a:pt x="130674" y="98077"/>
                </a:lnTo>
                <a:lnTo>
                  <a:pt x="145821" y="85528"/>
                </a:lnTo>
                <a:lnTo>
                  <a:pt x="161395" y="73572"/>
                </a:lnTo>
                <a:lnTo>
                  <a:pt x="177778" y="62473"/>
                </a:lnTo>
                <a:lnTo>
                  <a:pt x="194463" y="52057"/>
                </a:lnTo>
                <a:lnTo>
                  <a:pt x="211707" y="42679"/>
                </a:lnTo>
                <a:lnTo>
                  <a:pt x="229087" y="34282"/>
                </a:lnTo>
                <a:lnTo>
                  <a:pt x="246604" y="26867"/>
                </a:lnTo>
                <a:lnTo>
                  <a:pt x="264594" y="20372"/>
                </a:lnTo>
                <a:lnTo>
                  <a:pt x="282509" y="14832"/>
                </a:lnTo>
                <a:lnTo>
                  <a:pt x="300813" y="10092"/>
                </a:lnTo>
                <a:lnTo>
                  <a:pt x="319167" y="6215"/>
                </a:lnTo>
                <a:lnTo>
                  <a:pt x="337533" y="3411"/>
                </a:lnTo>
                <a:lnTo>
                  <a:pt x="356075" y="1381"/>
                </a:lnTo>
                <a:lnTo>
                  <a:pt x="374669" y="213"/>
                </a:lnTo>
                <a:lnTo>
                  <a:pt x="393189" y="0"/>
                </a:lnTo>
                <a:lnTo>
                  <a:pt x="411760" y="649"/>
                </a:lnTo>
                <a:lnTo>
                  <a:pt x="430171" y="2135"/>
                </a:lnTo>
                <a:lnTo>
                  <a:pt x="448509" y="4573"/>
                </a:lnTo>
                <a:lnTo>
                  <a:pt x="466601" y="7730"/>
                </a:lnTo>
                <a:lnTo>
                  <a:pt x="484620" y="11841"/>
                </a:lnTo>
                <a:lnTo>
                  <a:pt x="502479" y="16786"/>
                </a:lnTo>
                <a:lnTo>
                  <a:pt x="519968" y="22539"/>
                </a:lnTo>
                <a:lnTo>
                  <a:pt x="537172" y="29218"/>
                </a:lnTo>
                <a:lnTo>
                  <a:pt x="554006" y="36704"/>
                </a:lnTo>
                <a:lnTo>
                  <a:pt x="570594" y="44907"/>
                </a:lnTo>
                <a:lnTo>
                  <a:pt x="586647" y="54216"/>
                </a:lnTo>
                <a:lnTo>
                  <a:pt x="602581" y="64153"/>
                </a:lnTo>
                <a:lnTo>
                  <a:pt x="617723" y="74841"/>
                </a:lnTo>
                <a:lnTo>
                  <a:pt x="632539" y="86663"/>
                </a:lnTo>
                <a:lnTo>
                  <a:pt x="646856" y="98847"/>
                </a:lnTo>
                <a:lnTo>
                  <a:pt x="660551" y="112020"/>
                </a:lnTo>
                <a:lnTo>
                  <a:pt x="673750" y="126091"/>
                </a:lnTo>
                <a:lnTo>
                  <a:pt x="686073" y="140793"/>
                </a:lnTo>
                <a:lnTo>
                  <a:pt x="698024" y="156304"/>
                </a:lnTo>
                <a:lnTo>
                  <a:pt x="726477" y="195743"/>
                </a:lnTo>
                <a:lnTo>
                  <a:pt x="732311" y="185762"/>
                </a:lnTo>
                <a:lnTo>
                  <a:pt x="742582" y="169888"/>
                </a:lnTo>
                <a:lnTo>
                  <a:pt x="753491" y="154635"/>
                </a:lnTo>
                <a:lnTo>
                  <a:pt x="765328" y="139612"/>
                </a:lnTo>
                <a:lnTo>
                  <a:pt x="777888" y="125327"/>
                </a:lnTo>
                <a:lnTo>
                  <a:pt x="791338" y="111482"/>
                </a:lnTo>
                <a:lnTo>
                  <a:pt x="805676" y="98076"/>
                </a:lnTo>
                <a:lnTo>
                  <a:pt x="820822" y="85528"/>
                </a:lnTo>
                <a:lnTo>
                  <a:pt x="836397" y="73572"/>
                </a:lnTo>
                <a:lnTo>
                  <a:pt x="852780" y="62473"/>
                </a:lnTo>
                <a:lnTo>
                  <a:pt x="869466" y="52057"/>
                </a:lnTo>
                <a:lnTo>
                  <a:pt x="886709" y="42678"/>
                </a:lnTo>
                <a:lnTo>
                  <a:pt x="904089" y="34282"/>
                </a:lnTo>
                <a:lnTo>
                  <a:pt x="921606" y="26868"/>
                </a:lnTo>
                <a:lnTo>
                  <a:pt x="939596" y="20373"/>
                </a:lnTo>
                <a:lnTo>
                  <a:pt x="957512" y="14832"/>
                </a:lnTo>
                <a:lnTo>
                  <a:pt x="975814" y="10093"/>
                </a:lnTo>
                <a:lnTo>
                  <a:pt x="994169" y="6215"/>
                </a:lnTo>
                <a:lnTo>
                  <a:pt x="1012535" y="3412"/>
                </a:lnTo>
                <a:lnTo>
                  <a:pt x="1031078" y="1380"/>
                </a:lnTo>
                <a:lnTo>
                  <a:pt x="1049671" y="213"/>
                </a:lnTo>
                <a:close/>
              </a:path>
            </a:pathLst>
          </a:custGeom>
        </p:spPr>
        <p:txBody>
          <a:bodyPr/>
          <a:lstStyle>
            <a:lvl1pPr>
              <a:defRPr sz="2133"/>
            </a:lvl1pPr>
          </a:lstStyle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7EC1A-83A0-47BC-A830-C1E918F1D16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C83B8-6EFE-4828-8E27-0097490677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8FB9F-E975-46E1-856A-D1C815F2CF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733954" y="6459587"/>
            <a:ext cx="779206" cy="365125"/>
          </a:xfrm>
        </p:spPr>
        <p:txBody>
          <a:bodyPr/>
          <a:lstStyle>
            <a:lvl1pPr>
              <a:defRPr sz="1600"/>
            </a:lvl1pPr>
          </a:lstStyle>
          <a:p>
            <a:fld id="{2B46F3EC-5E69-4917-B377-B52C6B92DB15}" type="slidenum">
              <a:rPr lang="en-ID" smtClean="0"/>
              <a:pPr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7505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Brea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131" name="テキスト プレースホルダー 5"/>
          <p:cNvSpPr>
            <a:spLocks noGrp="1"/>
          </p:cNvSpPr>
          <p:nvPr>
            <p:ph type="body" sz="quarter" idx="11" hasCustomPrompt="1"/>
          </p:nvPr>
        </p:nvSpPr>
        <p:spPr>
          <a:xfrm>
            <a:off x="7200218" y="1940835"/>
            <a:ext cx="4512761" cy="4512369"/>
          </a:xfrm>
          <a:prstGeom prst="ellipse">
            <a:avLst/>
          </a:prstGeom>
          <a:solidFill>
            <a:schemeClr val="accent1">
              <a:alpha val="8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50132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10992969" y="1508786"/>
            <a:ext cx="960190" cy="960107"/>
          </a:xfrm>
          <a:prstGeom prst="ellipse">
            <a:avLst/>
          </a:prstGeom>
          <a:solidFill>
            <a:schemeClr val="accent3">
              <a:alpha val="80000"/>
            </a:schemeClr>
          </a:solidFill>
        </p:spPr>
        <p:txBody>
          <a:bodyPr/>
          <a:lstStyle>
            <a:lvl1pPr>
              <a:defRPr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50133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4511686" y="5186020"/>
            <a:ext cx="624123" cy="624069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50134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5471876" y="5530537"/>
            <a:ext cx="935533" cy="935451"/>
          </a:xfrm>
          <a:prstGeom prst="ellipse">
            <a:avLst/>
          </a:prstGeom>
          <a:solidFill>
            <a:schemeClr val="accent5">
              <a:alpha val="8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50135" name="テキスト プレースホルダー 10"/>
          <p:cNvSpPr>
            <a:spLocks noGrp="1"/>
          </p:cNvSpPr>
          <p:nvPr>
            <p:ph type="body" sz="quarter" idx="15" hasCustomPrompt="1"/>
          </p:nvPr>
        </p:nvSpPr>
        <p:spPr>
          <a:xfrm>
            <a:off x="11064983" y="1508786"/>
            <a:ext cx="816161" cy="960107"/>
          </a:xfrm>
        </p:spPr>
        <p:txBody>
          <a:bodyPr anchor="ctr">
            <a:noAutofit/>
          </a:bodyPr>
          <a:lstStyle>
            <a:lvl1pPr algn="ctr">
              <a:defRPr sz="3600">
                <a:solidFill>
                  <a:schemeClr val="bg1"/>
                </a:solidFill>
                <a:latin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kumimoji="1" lang="en-US" altLang="ja-JP" dirty="0"/>
              <a:t>9</a:t>
            </a:r>
            <a:endParaRPr kumimoji="1" lang="ja-JP" altLang="en-US" dirty="0"/>
          </a:p>
        </p:txBody>
      </p:sp>
      <p:sp>
        <p:nvSpPr>
          <p:cNvPr id="1050136" name="図プレースホルダー 12"/>
          <p:cNvSpPr>
            <a:spLocks noGrp="1"/>
          </p:cNvSpPr>
          <p:nvPr>
            <p:ph type="pic" sz="quarter" idx="16" hasCustomPrompt="1"/>
          </p:nvPr>
        </p:nvSpPr>
        <p:spPr>
          <a:xfrm>
            <a:off x="9072445" y="3429248"/>
            <a:ext cx="768309" cy="768242"/>
          </a:xfrm>
        </p:spPr>
        <p:txBody>
          <a:bodyPr/>
          <a:lstStyle/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050137" name="テキスト プレースホルダー 6"/>
          <p:cNvSpPr>
            <a:spLocks noGrp="1"/>
          </p:cNvSpPr>
          <p:nvPr>
            <p:ph type="body" sz="quarter" idx="17" hasCustomPrompt="1"/>
          </p:nvPr>
        </p:nvSpPr>
        <p:spPr>
          <a:xfrm>
            <a:off x="7344181" y="4293096"/>
            <a:ext cx="4224836" cy="672075"/>
          </a:xfrm>
        </p:spPr>
        <p:txBody>
          <a:bodyPr anchor="ctr">
            <a:normAutofit/>
          </a:bodyPr>
          <a:lstStyle>
            <a:lvl1pPr algn="ctr">
              <a:defRPr sz="2933" baseline="0">
                <a:solidFill>
                  <a:schemeClr val="bg1"/>
                </a:solidFill>
                <a:latin typeface="Route 159 Light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050138" name="テキスト プレースホルダー 5"/>
          <p:cNvSpPr>
            <a:spLocks noGrp="1"/>
          </p:cNvSpPr>
          <p:nvPr>
            <p:ph type="body" sz="quarter" idx="18" hasCustomPrompt="1"/>
          </p:nvPr>
        </p:nvSpPr>
        <p:spPr>
          <a:xfrm>
            <a:off x="6407409" y="4790962"/>
            <a:ext cx="790183" cy="790115"/>
          </a:xfrm>
          <a:prstGeom prst="ellipse">
            <a:avLst/>
          </a:prstGeom>
          <a:solidFill>
            <a:schemeClr val="accent6">
              <a:alpha val="8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050139" name="テキスト プレースホルダー 5"/>
          <p:cNvSpPr>
            <a:spLocks noGrp="1"/>
          </p:cNvSpPr>
          <p:nvPr>
            <p:ph type="body" sz="quarter" idx="19" hasCustomPrompt="1"/>
          </p:nvPr>
        </p:nvSpPr>
        <p:spPr>
          <a:xfrm>
            <a:off x="10464865" y="957488"/>
            <a:ext cx="528104" cy="528058"/>
          </a:xfrm>
          <a:prstGeom prst="ellipse">
            <a:avLst/>
          </a:prstGeom>
          <a:solidFill>
            <a:schemeClr val="accent4">
              <a:alpha val="80000"/>
            </a:schemeClr>
          </a:solidFill>
        </p:spPr>
        <p:txBody>
          <a:bodyPr/>
          <a:lstStyle/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377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A6F9-04AE-4AD2-9DB3-440BFF7A5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49A08-FA2A-48E3-AB86-3441F1532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31D92-F1B3-4547-96FE-82AF6A24A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0A44D-6175-47D1-A84E-7BD176B4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1691B-9415-498F-81F0-EF6368181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708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A4C99-0813-4FFC-8894-1E7731E1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F7415-7C45-4C7D-AF4A-BE727BC91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CB8945-44C5-45A7-AE70-8F22E313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5DE61-AF60-4D4B-81BB-9380C8478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FFEDF-FB00-480A-A767-BDCF21AEA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3395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967E-D492-4567-9CA8-38714807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E303-F6D5-433D-BE3C-C19223ACA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740C3-2C2C-4B71-B3EB-B71B639E8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90381-F2D4-4424-AA03-293F3454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CA7B4-CC57-483C-9DC7-DCC320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A627D-F7C7-4BDC-A412-809BBC61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812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1762-D391-4218-9196-9FBFBA9C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0DD5C-DD30-4EBB-A9A2-CC56B284C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235B6-B0FE-4BF6-B0D6-9CF5FF1D4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397BA4-5974-4127-BA25-20D69F4D5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7AA2DB-5823-4262-90E9-626054335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FFDB9-687D-449F-B175-40BA51F4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2CA49A-A9F3-42B6-8D1F-48B6B1CC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485EE2-0BF4-4339-9729-1626E22F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20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B071F-7F3A-4C37-B202-0E551B68E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EF998-B975-4B48-90F2-0DCD4B28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93E7C-D7FB-4797-A85D-49A33643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86917-3868-4F38-B105-D78A27DF9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4561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189DD-A6C7-44B0-B475-1CE33D2F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DD0B17-2F31-40EF-9EF2-01991576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70B8C-8057-4C2C-8F33-ECEDF23E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695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6CC3-E727-4D21-B281-E9BB1E95A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C7A5B-4AFD-4929-8913-CC47F644C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51184-7AEF-4DA0-8B87-E820A882C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FCDAE-F003-4FB7-8569-C54202BD0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AE665-EB2E-4C6E-9753-532305A3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337B5-2FE4-49C8-BA6D-7DC90394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95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B94F-3D45-4DFC-9C4C-98C577B6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3511D-E6EC-48A7-9F9D-0999E9B6A8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34807-DDA9-4C27-A7EB-38C72AC0B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AABBB7-1DC0-4CBA-AB4D-FA24E727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88128-3D06-4E2B-B120-1EE0D7659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11D12-453C-4C2A-8ECE-60DA5E31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6F3EC-5E69-4917-B377-B52C6B92DB1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582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BCC509-F764-4A7C-A880-23BE3349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3F9A1-92AB-46CE-A184-483C67620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32208-92D2-4722-AA85-927A3ADA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4D9B1-CCBE-4BEA-BCEF-BD24D6725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1459D-E099-4601-BDBD-D14E39EB2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82866" y="6459587"/>
            <a:ext cx="7792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2B46F3EC-5E69-4917-B377-B52C6B92DB15}" type="slidenum">
              <a:rPr lang="en-ID" smtClean="0"/>
              <a:pPr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797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60+ Free Ppt &amp;amp; Ppt Background Images">
            <a:extLst>
              <a:ext uri="{FF2B5EF4-FFF2-40B4-BE49-F238E27FC236}">
                <a16:creationId xmlns:a16="http://schemas.microsoft.com/office/drawing/2014/main" id="{18A21082-D15D-474E-9910-6A4E555B85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" y="-12509"/>
            <a:ext cx="12192000" cy="686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E5E6D5F-6AD6-4510-A077-10251DD4E405}"/>
              </a:ext>
            </a:extLst>
          </p:cNvPr>
          <p:cNvSpPr/>
          <p:nvPr/>
        </p:nvSpPr>
        <p:spPr>
          <a:xfrm>
            <a:off x="0" y="-12509"/>
            <a:ext cx="12192000" cy="68856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0000">
                <a:schemeClr val="bg1">
                  <a:alpha val="60000"/>
                </a:schemeClr>
              </a:gs>
              <a:gs pos="100000">
                <a:schemeClr val="bg1">
                  <a:alpha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A765B36-CFF0-4CDC-9463-4370DEAA5510}"/>
              </a:ext>
            </a:extLst>
          </p:cNvPr>
          <p:cNvSpPr/>
          <p:nvPr userDrawn="1"/>
        </p:nvSpPr>
        <p:spPr>
          <a:xfrm>
            <a:off x="528397" y="5537559"/>
            <a:ext cx="663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2800" dirty="0" err="1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2800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dirty="0" err="1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2800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2800" b="1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2800" b="1" baseline="0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800" b="1" baseline="0" dirty="0" err="1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2800" b="1" baseline="0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844" y="1499586"/>
            <a:ext cx="1415944" cy="227081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8426" y="1857199"/>
            <a:ext cx="1484064" cy="191320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AE46970-651E-4D1B-A110-15A007F0050C}"/>
              </a:ext>
            </a:extLst>
          </p:cNvPr>
          <p:cNvSpPr txBox="1"/>
          <p:nvPr/>
        </p:nvSpPr>
        <p:spPr>
          <a:xfrm>
            <a:off x="528397" y="717808"/>
            <a:ext cx="7981369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INDEKS </a:t>
            </a:r>
          </a:p>
          <a:p>
            <a:r>
              <a:rPr lang="id-ID" sz="66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TATA KELOLA PEMERINTAHAN DAERAH</a:t>
            </a:r>
          </a:p>
        </p:txBody>
      </p:sp>
    </p:spTree>
    <p:extLst>
      <p:ext uri="{BB962C8B-B14F-4D97-AF65-F5344CB8AC3E}">
        <p14:creationId xmlns:p14="http://schemas.microsoft.com/office/powerpoint/2010/main" val="216525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4EFEE-1E7B-4B91-8BB5-CED79002E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8732"/>
            <a:ext cx="12192000" cy="812121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9FFFD23-C17A-4DDD-97F9-6135476686DF}"/>
              </a:ext>
            </a:extLst>
          </p:cNvPr>
          <p:cNvSpPr/>
          <p:nvPr/>
        </p:nvSpPr>
        <p:spPr>
          <a:xfrm>
            <a:off x="0" y="-13849"/>
            <a:ext cx="12192000" cy="688569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42000">
                <a:schemeClr val="bg1">
                  <a:alpha val="75000"/>
                </a:schemeClr>
              </a:gs>
              <a:gs pos="100000">
                <a:schemeClr val="bg1">
                  <a:alpha val="83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50140" name="Rectangle 7"/>
          <p:cNvSpPr/>
          <p:nvPr/>
        </p:nvSpPr>
        <p:spPr>
          <a:xfrm>
            <a:off x="355008" y="6988448"/>
            <a:ext cx="1156061" cy="45719"/>
          </a:xfrm>
          <a:prstGeom prst="rect">
            <a:avLst/>
          </a:prstGeom>
          <a:solidFill>
            <a:srgbClr val="A6A6A6">
              <a:alpha val="7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097571" name="Picture 2" descr="Papua New Guinea Demands China Explain COVID-19 Vaccine Trial on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857676" y="4416487"/>
            <a:ext cx="429318" cy="394722"/>
          </a:xfrm>
          <a:prstGeom prst="rect">
            <a:avLst/>
          </a:prstGeom>
          <a:noFill/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82A1EA8-2057-4246-BD9C-9A2B7AC61413}"/>
              </a:ext>
            </a:extLst>
          </p:cNvPr>
          <p:cNvGrpSpPr/>
          <p:nvPr/>
        </p:nvGrpSpPr>
        <p:grpSpPr>
          <a:xfrm>
            <a:off x="528397" y="933140"/>
            <a:ext cx="6637400" cy="4551899"/>
            <a:chOff x="528397" y="286750"/>
            <a:chExt cx="6637400" cy="455189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95EB480-374B-4F9E-8BA8-EB56B6DD0B76}"/>
                </a:ext>
              </a:extLst>
            </p:cNvPr>
            <p:cNvSpPr/>
            <p:nvPr/>
          </p:nvSpPr>
          <p:spPr>
            <a:xfrm>
              <a:off x="528397" y="3884542"/>
              <a:ext cx="66374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Badan Strategi </a:t>
              </a:r>
              <a:r>
                <a:rPr lang="en-US" sz="2800" dirty="0" err="1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Kebijakan</a:t>
              </a:r>
              <a:r>
                <a:rPr lang="en-US" sz="2800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2800" dirty="0" err="1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Dalam</a:t>
              </a:r>
              <a:r>
                <a:rPr lang="en-US" sz="2800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Negeri </a:t>
              </a:r>
              <a:r>
                <a:rPr lang="en-US" sz="2800" b="1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Kementerian</a:t>
              </a:r>
              <a:r>
                <a:rPr lang="en-US" sz="2800" b="1" baseline="0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sz="2800" b="1" baseline="0" dirty="0" err="1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Dalam</a:t>
              </a:r>
              <a:r>
                <a:rPr lang="en-US" sz="2800" b="1" baseline="0" dirty="0">
                  <a:solidFill>
                    <a:srgbClr val="F21E4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Negeri | 2022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254A7270-C792-4EFC-B2CD-1F26667CC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0027" y="286750"/>
              <a:ext cx="1415944" cy="2270819"/>
            </a:xfrm>
            <a:prstGeom prst="rect">
              <a:avLst/>
            </a:prstGeom>
          </p:spPr>
        </p:pic>
        <p:pic>
          <p:nvPicPr>
            <p:cNvPr id="14" name="Picture 13" descr="Logo&#10;&#10;Description automatically generated">
              <a:extLst>
                <a:ext uri="{FF2B5EF4-FFF2-40B4-BE49-F238E27FC236}">
                  <a16:creationId xmlns:a16="http://schemas.microsoft.com/office/drawing/2014/main" id="{EFF0EA8C-A444-455A-84C3-DE1503DBA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09" y="644363"/>
              <a:ext cx="1484064" cy="1913206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F15DD3F-4E6F-479B-A3CD-ADB82C75FE0E}"/>
                </a:ext>
              </a:extLst>
            </p:cNvPr>
            <p:cNvSpPr/>
            <p:nvPr/>
          </p:nvSpPr>
          <p:spPr>
            <a:xfrm>
              <a:off x="528397" y="2780200"/>
              <a:ext cx="5867116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6600" dirty="0">
                  <a:solidFill>
                    <a:schemeClr val="tx2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TERIMA </a:t>
              </a:r>
              <a:r>
                <a:rPr lang="en-US" sz="6600" dirty="0">
                  <a:solidFill>
                    <a:srgbClr val="F21E4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  <a:latin typeface="Segoe UI" panose="020B0502040204020203" pitchFamily="34" charset="0"/>
                  <a:ea typeface="Open Sans" panose="020B0606030504020204" pitchFamily="34" charset="0"/>
                  <a:cs typeface="Segoe UI" panose="020B0502040204020203" pitchFamily="34" charset="0"/>
                </a:rPr>
                <a:t>KASIH</a:t>
              </a:r>
              <a:endParaRPr lang="en-US" sz="6600" baseline="0" dirty="0">
                <a:solidFill>
                  <a:srgbClr val="F21E4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069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97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 VARIABEL PADA ASPEK </a:t>
            </a:r>
            <a:b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KUALITAS LINGKUNGAN PENDUKUNG</a:t>
            </a:r>
          </a:p>
        </p:txBody>
      </p:sp>
      <p:graphicFrame>
        <p:nvGraphicFramePr>
          <p:cNvPr id="45" name="object 31"/>
          <p:cNvGraphicFramePr>
            <a:graphicFrameLocks noGrp="1"/>
          </p:cNvGraphicFramePr>
          <p:nvPr/>
        </p:nvGraphicFramePr>
        <p:xfrm>
          <a:off x="365043" y="1190668"/>
          <a:ext cx="10526315" cy="496200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320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4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902">
                <a:tc>
                  <a:txBody>
                    <a:bodyPr/>
                    <a:lstStyle/>
                    <a:p>
                      <a:pPr marL="1017269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Variabel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Definisi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968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Kualitas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/>
                        <a:t>Demokrasi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557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keadaan demokrasi di </a:t>
                      </a:r>
                      <a:r>
                        <a:rPr sz="1600" spc="-5" dirty="0" err="1"/>
                        <a:t>sebuah</a:t>
                      </a:r>
                      <a:r>
                        <a:rPr sz="1600" spc="-5" dirty="0"/>
                        <a:t> </a:t>
                      </a:r>
                      <a:r>
                        <a:rPr sz="1600" spc="-10" dirty="0" err="1"/>
                        <a:t>daerah</a:t>
                      </a:r>
                      <a:r>
                        <a:rPr sz="1600" spc="-10" dirty="0"/>
                        <a:t>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791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0162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Kestabilan </a:t>
                      </a:r>
                      <a:r>
                        <a:rPr sz="1600" dirty="0"/>
                        <a:t>Politik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305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Menugukur kestabilan politik sebeuah daerah yang </a:t>
                      </a:r>
                      <a:r>
                        <a:rPr sz="1600" spc="-5" dirty="0" err="1"/>
                        <a:t>dilihat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dari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tingkat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kemudahan</a:t>
                      </a:r>
                      <a:r>
                        <a:rPr sz="1600" spc="-5" dirty="0"/>
                        <a:t> sebuah </a:t>
                      </a:r>
                      <a:r>
                        <a:rPr sz="1600" spc="-10" dirty="0"/>
                        <a:t>kebijakan </a:t>
                      </a:r>
                      <a:r>
                        <a:rPr sz="1600" spc="-5" dirty="0"/>
                        <a:t>atau urusan pemerintahan dapat  berjalan </a:t>
                      </a:r>
                      <a:r>
                        <a:rPr sz="1600" spc="-10" dirty="0"/>
                        <a:t>dengan </a:t>
                      </a:r>
                      <a:r>
                        <a:rPr sz="1600" spc="-5" dirty="0"/>
                        <a:t>lancar tanpa </a:t>
                      </a:r>
                      <a:r>
                        <a:rPr sz="1600" spc="-5" dirty="0" err="1"/>
                        <a:t>ada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konflik</a:t>
                      </a:r>
                      <a:r>
                        <a:rPr sz="1600" spc="-5" dirty="0"/>
                        <a:t> sosial, </a:t>
                      </a:r>
                      <a:r>
                        <a:rPr sz="1600" spc="-5" dirty="0" err="1"/>
                        <a:t>antipati</a:t>
                      </a:r>
                      <a:r>
                        <a:rPr sz="1600" spc="-5" dirty="0"/>
                        <a:t> masyarakat terhadap pemerintah, serta </a:t>
                      </a:r>
                      <a:r>
                        <a:rPr sz="1600" spc="-10" dirty="0" err="1"/>
                        <a:t>gangguan-gangguan</a:t>
                      </a:r>
                      <a:r>
                        <a:rPr sz="1600" spc="55" dirty="0"/>
                        <a:t> </a:t>
                      </a:r>
                      <a:r>
                        <a:rPr sz="1600" spc="-5" dirty="0"/>
                        <a:t>so</a:t>
                      </a:r>
                      <a:r>
                        <a:rPr lang="id-ID" sz="1600" spc="-5" dirty="0"/>
                        <a:t>sial</a:t>
                      </a:r>
                      <a:r>
                        <a:rPr sz="1600" spc="0" baseline="0" dirty="0"/>
                        <a:t> </a:t>
                      </a:r>
                      <a:r>
                        <a:rPr sz="1600" dirty="0" err="1"/>
                        <a:t>masyarakat</a:t>
                      </a:r>
                      <a:r>
                        <a:rPr sz="1600" spc="-15" dirty="0"/>
                        <a:t> </a:t>
                      </a:r>
                      <a:r>
                        <a:rPr sz="1600" spc="-5" dirty="0"/>
                        <a:t>lainnya.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158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1613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Partisipasi Masyarakat </a:t>
                      </a:r>
                      <a:r>
                        <a:rPr sz="1600" dirty="0"/>
                        <a:t>(Sosial </a:t>
                      </a:r>
                      <a:r>
                        <a:rPr sz="1600" spc="-5" dirty="0"/>
                        <a:t>Capital)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9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keterlibatan masyarakat dalam urusan </a:t>
                      </a:r>
                      <a:r>
                        <a:rPr sz="1600" spc="-5" dirty="0" err="1"/>
                        <a:t>sosial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kemasyarakatan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serta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tingkat</a:t>
                      </a:r>
                      <a:r>
                        <a:rPr sz="1600" spc="-5" dirty="0"/>
                        <a:t> sumbangsih dan pengaruh </a:t>
                      </a:r>
                      <a:r>
                        <a:rPr sz="1600" spc="-5" dirty="0" err="1"/>
                        <a:t>masyarakat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dalam</a:t>
                      </a:r>
                      <a:r>
                        <a:rPr sz="1600" spc="-5" dirty="0"/>
                        <a:t> mendukung </a:t>
                      </a:r>
                      <a:r>
                        <a:rPr sz="1600" spc="-5" dirty="0" err="1"/>
                        <a:t>kegiatan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pemerintah</a:t>
                      </a:r>
                      <a:r>
                        <a:rPr sz="1600" spc="-5" dirty="0"/>
                        <a:t> dan kegiatan </a:t>
                      </a:r>
                      <a:r>
                        <a:rPr sz="1600" spc="-10" dirty="0"/>
                        <a:t>yang </a:t>
                      </a:r>
                      <a:r>
                        <a:rPr sz="1600" spc="-5" dirty="0" err="1"/>
                        <a:t>bertujuan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untuk</a:t>
                      </a:r>
                      <a:r>
                        <a:rPr sz="1600" spc="-5" dirty="0"/>
                        <a:t> mencapai kepentingan masyarakat umum. </a:t>
                      </a:r>
                      <a:r>
                        <a:rPr sz="1600" spc="-5" dirty="0" err="1"/>
                        <a:t>Selain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itu</a:t>
                      </a:r>
                      <a:r>
                        <a:rPr sz="1600" spc="-5" dirty="0"/>
                        <a:t>, </a:t>
                      </a:r>
                      <a:r>
                        <a:rPr sz="1600" spc="-5" dirty="0" err="1"/>
                        <a:t>hal</a:t>
                      </a:r>
                      <a:r>
                        <a:rPr sz="1600" spc="-5" dirty="0"/>
                        <a:t> ini juga dapat terjermin </a:t>
                      </a:r>
                      <a:r>
                        <a:rPr sz="1600" spc="-5" dirty="0" err="1"/>
                        <a:t>dari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budaya</a:t>
                      </a:r>
                      <a:r>
                        <a:rPr sz="1600" spc="240" dirty="0"/>
                        <a:t> </a:t>
                      </a:r>
                      <a:r>
                        <a:rPr sz="1600" spc="-5" dirty="0"/>
                        <a:t>gotong</a:t>
                      </a:r>
                      <a:r>
                        <a:rPr sz="1600" spc="235" dirty="0"/>
                        <a:t> </a:t>
                      </a:r>
                      <a:r>
                        <a:rPr sz="1600" spc="-5" dirty="0"/>
                        <a:t>royong,</a:t>
                      </a:r>
                      <a:r>
                        <a:rPr sz="1600" spc="245" dirty="0"/>
                        <a:t> </a:t>
                      </a:r>
                      <a:r>
                        <a:rPr sz="1600" spc="-5" dirty="0"/>
                        <a:t>partisipasi</a:t>
                      </a:r>
                      <a:r>
                        <a:rPr sz="1600" spc="235" dirty="0"/>
                        <a:t> </a:t>
                      </a:r>
                      <a:r>
                        <a:rPr sz="1600" spc="-5" dirty="0"/>
                        <a:t>dalam</a:t>
                      </a:r>
                      <a:r>
                        <a:rPr sz="1600" spc="245" dirty="0"/>
                        <a:t> </a:t>
                      </a:r>
                      <a:r>
                        <a:rPr sz="1600" spc="-5" dirty="0"/>
                        <a:t>donasi,</a:t>
                      </a:r>
                      <a:r>
                        <a:rPr sz="1600" spc="240" dirty="0"/>
                        <a:t> </a:t>
                      </a:r>
                      <a:r>
                        <a:rPr sz="1600" spc="-5" dirty="0"/>
                        <a:t>kegiatan</a:t>
                      </a:r>
                      <a:r>
                        <a:rPr sz="1600" spc="245" dirty="0"/>
                        <a:t> </a:t>
                      </a:r>
                      <a:r>
                        <a:rPr sz="1600" spc="-5" dirty="0"/>
                        <a:t>volunteer</a:t>
                      </a:r>
                      <a:r>
                        <a:rPr sz="1600" spc="229" dirty="0"/>
                        <a:t> </a:t>
                      </a:r>
                      <a:r>
                        <a:rPr sz="1600" spc="-5" dirty="0" err="1"/>
                        <a:t>dan</a:t>
                      </a:r>
                      <a:r>
                        <a:rPr sz="1600" spc="0" baseline="0" dirty="0"/>
                        <a:t> </a:t>
                      </a:r>
                      <a:r>
                        <a:rPr sz="1600" spc="-5" dirty="0" err="1"/>
                        <a:t>keterlibatan</a:t>
                      </a:r>
                      <a:r>
                        <a:rPr sz="1600" spc="-5" dirty="0"/>
                        <a:t> dalam kegiatan yang di gagas oleh</a:t>
                      </a:r>
                      <a:r>
                        <a:rPr sz="1600" spc="-55" dirty="0"/>
                        <a:t> </a:t>
                      </a:r>
                      <a:r>
                        <a:rPr sz="1600" dirty="0"/>
                        <a:t>NGO.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237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6364"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/>
                        <a:t>Keadaan Sosiodemografi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940"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keadaan sosiodemografi </a:t>
                      </a:r>
                      <a:r>
                        <a:rPr sz="1600" spc="-10" dirty="0"/>
                        <a:t>sebuah </a:t>
                      </a:r>
                      <a:r>
                        <a:rPr sz="1600" spc="-5" dirty="0"/>
                        <a:t>daerah yang berpengaruh  terhadap tercapainya tujuan pembangunan yang direpresentasikan dari  keadaan, komposisi dan kualitas wilayah berdasarkan aspek  </a:t>
                      </a:r>
                      <a:r>
                        <a:rPr sz="1600" spc="-5" dirty="0" err="1"/>
                        <a:t>kependudukan</a:t>
                      </a:r>
                      <a:r>
                        <a:rPr sz="1600" spc="-5" dirty="0"/>
                        <a:t>, status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dirty="0" err="1"/>
                        <a:t>daerah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maju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atau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berkembang</a:t>
                      </a:r>
                      <a:r>
                        <a:rPr sz="1600" spc="-5" dirty="0"/>
                        <a:t>,</a:t>
                      </a:r>
                      <a:r>
                        <a:rPr sz="1600" spc="204" dirty="0"/>
                        <a:t> </a:t>
                      </a:r>
                      <a:r>
                        <a:rPr sz="1600" spc="-5" dirty="0" err="1"/>
                        <a:t>resiko</a:t>
                      </a:r>
                      <a:r>
                        <a:rPr sz="1600" spc="204" dirty="0"/>
                        <a:t> </a:t>
                      </a:r>
                      <a:r>
                        <a:rPr sz="1600" spc="-5" dirty="0"/>
                        <a:t>terhadap</a:t>
                      </a:r>
                      <a:r>
                        <a:rPr sz="1600" spc="204" dirty="0"/>
                        <a:t> </a:t>
                      </a:r>
                      <a:r>
                        <a:rPr sz="1600" spc="-5" dirty="0"/>
                        <a:t>bencana</a:t>
                      </a:r>
                      <a:r>
                        <a:rPr sz="1600" spc="204" dirty="0"/>
                        <a:t> </a:t>
                      </a:r>
                      <a:r>
                        <a:rPr sz="1600" spc="-10" dirty="0"/>
                        <a:t>dan</a:t>
                      </a:r>
                      <a:r>
                        <a:rPr sz="1600" spc="200" dirty="0"/>
                        <a:t> </a:t>
                      </a:r>
                      <a:r>
                        <a:rPr sz="1600" spc="-5" dirty="0"/>
                        <a:t>kekayaan</a:t>
                      </a:r>
                      <a:r>
                        <a:rPr sz="1600" spc="204" dirty="0"/>
                        <a:t> </a:t>
                      </a:r>
                      <a:r>
                        <a:rPr sz="1600" spc="-5" dirty="0"/>
                        <a:t>sumber</a:t>
                      </a:r>
                      <a:r>
                        <a:rPr sz="1600" spc="210" dirty="0"/>
                        <a:t> </a:t>
                      </a:r>
                      <a:r>
                        <a:rPr sz="1600" spc="-5" dirty="0" err="1"/>
                        <a:t>daya</a:t>
                      </a:r>
                      <a:r>
                        <a:rPr sz="1600" spc="204" dirty="0"/>
                        <a:t> </a:t>
                      </a:r>
                      <a:r>
                        <a:rPr sz="1600" spc="-5" dirty="0" err="1"/>
                        <a:t>alam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lainnya</a:t>
                      </a:r>
                      <a:r>
                        <a:rPr sz="1600" spc="-5" dirty="0"/>
                        <a:t>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237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5A1334-657A-4A8C-8B1B-36FC63F927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11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2064D7-6C3D-45A3-ABE0-9FEBB2A9382D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225326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9034554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 VARIABEL PADA ASPEK </a:t>
            </a:r>
            <a:b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KUALITAS TATA KELOLA PEMERINTAHAN DAERAH...</a:t>
            </a:r>
          </a:p>
        </p:txBody>
      </p:sp>
      <p:graphicFrame>
        <p:nvGraphicFramePr>
          <p:cNvPr id="15" name="object 31"/>
          <p:cNvGraphicFramePr>
            <a:graphicFrameLocks noGrp="1"/>
          </p:cNvGraphicFramePr>
          <p:nvPr/>
        </p:nvGraphicFramePr>
        <p:xfrm>
          <a:off x="405068" y="1367626"/>
          <a:ext cx="10696257" cy="415213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138">
                <a:tc>
                  <a:txBody>
                    <a:bodyPr/>
                    <a:lstStyle/>
                    <a:p>
                      <a:pPr marL="8597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 err="1"/>
                        <a:t>Variabel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Definisi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Kualitas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/>
                        <a:t>Leadership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kualitas kepemimpinan dari kepala daerah </a:t>
                      </a:r>
                      <a:r>
                        <a:rPr sz="1600" spc="-5" dirty="0" err="1"/>
                        <a:t>beserta</a:t>
                      </a:r>
                      <a:r>
                        <a:rPr sz="1600" spc="254" dirty="0"/>
                        <a:t> </a:t>
                      </a:r>
                      <a:r>
                        <a:rPr sz="1600" spc="-5" dirty="0" err="1"/>
                        <a:t>jajarannya</a:t>
                      </a:r>
                      <a:r>
                        <a:rPr sz="1600" spc="0" baseline="0" dirty="0"/>
                        <a:t> </a:t>
                      </a:r>
                      <a:r>
                        <a:rPr sz="1600" spc="-5" dirty="0" err="1"/>
                        <a:t>dalam</a:t>
                      </a:r>
                      <a:r>
                        <a:rPr sz="1600" spc="-5" dirty="0"/>
                        <a:t> </a:t>
                      </a:r>
                      <a:r>
                        <a:rPr sz="1600" dirty="0"/>
                        <a:t>rangka </a:t>
                      </a:r>
                      <a:r>
                        <a:rPr sz="1600" spc="-5" dirty="0"/>
                        <a:t>mencapai </a:t>
                      </a:r>
                      <a:r>
                        <a:rPr sz="1600" dirty="0"/>
                        <a:t>tujuan </a:t>
                      </a:r>
                      <a:r>
                        <a:rPr sz="1600" spc="-5" dirty="0"/>
                        <a:t>pembangunan</a:t>
                      </a:r>
                      <a:r>
                        <a:rPr sz="1600" spc="-85" dirty="0"/>
                        <a:t> </a:t>
                      </a:r>
                      <a:r>
                        <a:rPr sz="1600" dirty="0"/>
                        <a:t>daerah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dirty="0"/>
                        <a:t>Manajemen </a:t>
                      </a:r>
                      <a:r>
                        <a:rPr sz="1600" spc="-5" dirty="0"/>
                        <a:t>Sumber Daya</a:t>
                      </a:r>
                      <a:r>
                        <a:rPr sz="1600" spc="-15" dirty="0"/>
                        <a:t> </a:t>
                      </a:r>
                      <a:r>
                        <a:rPr sz="1600" spc="-5" dirty="0"/>
                        <a:t>Manusia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94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kinerja pemerintah </a:t>
                      </a:r>
                      <a:r>
                        <a:rPr sz="1600" spc="-10" dirty="0"/>
                        <a:t>daerah </a:t>
                      </a:r>
                      <a:r>
                        <a:rPr sz="1600" spc="-5" dirty="0"/>
                        <a:t>urusan manajerialisasi sumber </a:t>
                      </a:r>
                      <a:r>
                        <a:rPr sz="1600" spc="-10" dirty="0"/>
                        <a:t>daya  </a:t>
                      </a:r>
                      <a:r>
                        <a:rPr sz="1600" spc="-5" dirty="0"/>
                        <a:t>manusia </a:t>
                      </a:r>
                      <a:r>
                        <a:rPr sz="1600" dirty="0"/>
                        <a:t>terutama </a:t>
                      </a:r>
                      <a:r>
                        <a:rPr sz="1600" spc="-5" dirty="0"/>
                        <a:t>SDM yang terlibat dalam pengelolaan</a:t>
                      </a:r>
                      <a:r>
                        <a:rPr sz="1600" spc="-25" dirty="0"/>
                        <a:t> </a:t>
                      </a:r>
                      <a:r>
                        <a:rPr sz="1600" spc="-5" dirty="0"/>
                        <a:t>pemerintahan.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8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dirty="0"/>
                        <a:t>Manajemen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/>
                        <a:t>Kelembagaan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94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692785" algn="l"/>
                          <a:tab pos="1755139" algn="l"/>
                          <a:tab pos="2360930" algn="l"/>
                          <a:tab pos="2824480" algn="l"/>
                          <a:tab pos="3583304" algn="l"/>
                          <a:tab pos="4223385" algn="l"/>
                        </a:tabLst>
                      </a:pPr>
                      <a:r>
                        <a:rPr sz="1600" spc="-5" dirty="0"/>
                        <a:t>Megukur </a:t>
                      </a:r>
                      <a:r>
                        <a:rPr sz="1600" spc="-10" dirty="0"/>
                        <a:t>kinerja </a:t>
                      </a:r>
                      <a:r>
                        <a:rPr sz="1600" spc="-5" dirty="0"/>
                        <a:t>pemerintah </a:t>
                      </a:r>
                      <a:r>
                        <a:rPr sz="1600" spc="-10" dirty="0"/>
                        <a:t>daerah dalam </a:t>
                      </a:r>
                      <a:r>
                        <a:rPr sz="1600" spc="-5" dirty="0"/>
                        <a:t>mengatur </a:t>
                      </a:r>
                      <a:r>
                        <a:rPr sz="1600" spc="-5" dirty="0" err="1"/>
                        <a:t>ketatalembagaan</a:t>
                      </a:r>
                      <a:r>
                        <a:rPr sz="1600" spc="-5" dirty="0"/>
                        <a:t>  </a:t>
                      </a:r>
                      <a:r>
                        <a:rPr sz="1600" dirty="0" err="1"/>
                        <a:t>se</a:t>
                      </a:r>
                      <a:r>
                        <a:rPr sz="1600" spc="-10" dirty="0" err="1"/>
                        <a:t>b</a:t>
                      </a:r>
                      <a:r>
                        <a:rPr sz="1600" dirty="0" err="1"/>
                        <a:t>u</a:t>
                      </a:r>
                      <a:r>
                        <a:rPr sz="1600" spc="-10" dirty="0" err="1"/>
                        <a:t>a</a:t>
                      </a:r>
                      <a:r>
                        <a:rPr sz="1600" dirty="0" err="1"/>
                        <a:t>h</a:t>
                      </a:r>
                      <a:r>
                        <a:rPr sz="1600" baseline="0" dirty="0"/>
                        <a:t> </a:t>
                      </a:r>
                      <a:r>
                        <a:rPr sz="1600" spc="-10" dirty="0" err="1"/>
                        <a:t>p</a:t>
                      </a:r>
                      <a:r>
                        <a:rPr sz="1600" dirty="0" err="1"/>
                        <a:t>em</a:t>
                      </a:r>
                      <a:r>
                        <a:rPr sz="1600" spc="-10" dirty="0" err="1"/>
                        <a:t>e</a:t>
                      </a:r>
                      <a:r>
                        <a:rPr sz="1600" dirty="0" err="1"/>
                        <a:t>r</a:t>
                      </a:r>
                      <a:r>
                        <a:rPr sz="1600" spc="-10" dirty="0" err="1"/>
                        <a:t>i</a:t>
                      </a:r>
                      <a:r>
                        <a:rPr sz="1600" dirty="0" err="1"/>
                        <a:t>nt</a:t>
                      </a:r>
                      <a:r>
                        <a:rPr sz="1600" spc="-10" dirty="0" err="1"/>
                        <a:t>a</a:t>
                      </a:r>
                      <a:r>
                        <a:rPr sz="1600" dirty="0" err="1"/>
                        <a:t>h</a:t>
                      </a:r>
                      <a:r>
                        <a:rPr sz="1600" spc="-10" dirty="0" err="1"/>
                        <a:t>a</a:t>
                      </a:r>
                      <a:r>
                        <a:rPr sz="1600" dirty="0" err="1"/>
                        <a:t>n</a:t>
                      </a:r>
                      <a:r>
                        <a:rPr sz="1600" baseline="0" dirty="0"/>
                        <a:t> </a:t>
                      </a:r>
                      <a:r>
                        <a:rPr sz="1600" spc="-10" dirty="0" err="1"/>
                        <a:t>d</a:t>
                      </a:r>
                      <a:r>
                        <a:rPr sz="1600" dirty="0" err="1"/>
                        <a:t>a</a:t>
                      </a:r>
                      <a:r>
                        <a:rPr sz="1600" spc="-10" dirty="0" err="1"/>
                        <a:t>e</a:t>
                      </a:r>
                      <a:r>
                        <a:rPr sz="1600" dirty="0" err="1"/>
                        <a:t>r</a:t>
                      </a:r>
                      <a:r>
                        <a:rPr sz="1600" spc="-5" dirty="0" err="1"/>
                        <a:t>a</a:t>
                      </a:r>
                      <a:r>
                        <a:rPr sz="1600" dirty="0" err="1"/>
                        <a:t>h</a:t>
                      </a:r>
                      <a:r>
                        <a:rPr sz="1600" baseline="0" dirty="0"/>
                        <a:t> </a:t>
                      </a:r>
                      <a:r>
                        <a:rPr sz="1600" dirty="0"/>
                        <a:t>ya</a:t>
                      </a:r>
                      <a:r>
                        <a:rPr sz="1600" spc="-10" dirty="0"/>
                        <a:t>n</a:t>
                      </a:r>
                      <a:r>
                        <a:rPr sz="1600" dirty="0"/>
                        <a:t>g</a:t>
                      </a:r>
                      <a:r>
                        <a:rPr sz="1600" baseline="0" dirty="0"/>
                        <a:t> </a:t>
                      </a:r>
                      <a:r>
                        <a:rPr sz="1600" spc="-10" dirty="0" err="1"/>
                        <a:t>be</a:t>
                      </a:r>
                      <a:r>
                        <a:rPr sz="1600" dirty="0" err="1"/>
                        <a:t>rkait</a:t>
                      </a:r>
                      <a:r>
                        <a:rPr sz="1600" spc="-10" dirty="0" err="1"/>
                        <a:t>a</a:t>
                      </a:r>
                      <a:r>
                        <a:rPr sz="1600" dirty="0" err="1"/>
                        <a:t>n</a:t>
                      </a:r>
                      <a:r>
                        <a:rPr sz="1600" baseline="0" dirty="0"/>
                        <a:t> </a:t>
                      </a:r>
                      <a:r>
                        <a:rPr sz="1600" dirty="0" err="1"/>
                        <a:t>d</a:t>
                      </a:r>
                      <a:r>
                        <a:rPr sz="1600" spc="-10" dirty="0" err="1"/>
                        <a:t>e</a:t>
                      </a:r>
                      <a:r>
                        <a:rPr sz="1600" dirty="0" err="1"/>
                        <a:t>n</a:t>
                      </a:r>
                      <a:r>
                        <a:rPr sz="1600" spc="-10" dirty="0" err="1"/>
                        <a:t>g</a:t>
                      </a:r>
                      <a:r>
                        <a:rPr sz="1600" dirty="0" err="1"/>
                        <a:t>an</a:t>
                      </a:r>
                      <a:r>
                        <a:rPr sz="1600" baseline="0" dirty="0"/>
                        <a:t> </a:t>
                      </a:r>
                      <a:r>
                        <a:rPr sz="1600" dirty="0" err="1"/>
                        <a:t>ak</a:t>
                      </a:r>
                      <a:r>
                        <a:rPr sz="1600" spc="-10" dirty="0" err="1"/>
                        <a:t>u</a:t>
                      </a:r>
                      <a:r>
                        <a:rPr sz="1600" dirty="0" err="1"/>
                        <a:t>nta</a:t>
                      </a:r>
                      <a:r>
                        <a:rPr sz="1600" spc="-10" dirty="0" err="1"/>
                        <a:t>b</a:t>
                      </a:r>
                      <a:r>
                        <a:rPr sz="1600" dirty="0" err="1"/>
                        <a:t>i</a:t>
                      </a:r>
                      <a:r>
                        <a:rPr sz="1600" spc="-5" dirty="0" err="1"/>
                        <a:t>l</a:t>
                      </a:r>
                      <a:r>
                        <a:rPr sz="1600" dirty="0" err="1"/>
                        <a:t>i</a:t>
                      </a:r>
                      <a:r>
                        <a:rPr sz="1600" spc="-10" dirty="0" err="1"/>
                        <a:t>t</a:t>
                      </a:r>
                      <a:r>
                        <a:rPr sz="1600" dirty="0" err="1"/>
                        <a:t>as</a:t>
                      </a:r>
                      <a:r>
                        <a:rPr sz="1600" dirty="0"/>
                        <a:t>,</a:t>
                      </a:r>
                      <a:r>
                        <a:rPr sz="1600" baseline="0" dirty="0"/>
                        <a:t> </a:t>
                      </a:r>
                      <a:r>
                        <a:rPr sz="1600" spc="-5" dirty="0" err="1"/>
                        <a:t>pemanfaatan</a:t>
                      </a:r>
                      <a:r>
                        <a:rPr sz="1600" spc="-5" dirty="0"/>
                        <a:t> teknologi dan </a:t>
                      </a:r>
                      <a:r>
                        <a:rPr sz="1600" dirty="0"/>
                        <a:t>kefektifan system </a:t>
                      </a:r>
                      <a:r>
                        <a:rPr sz="1600" spc="-5" dirty="0"/>
                        <a:t>dan</a:t>
                      </a:r>
                      <a:r>
                        <a:rPr sz="1600" spc="-50" dirty="0"/>
                        <a:t> </a:t>
                      </a:r>
                      <a:r>
                        <a:rPr sz="1600" spc="-5" dirty="0"/>
                        <a:t>birokrasi.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263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dirty="0"/>
                        <a:t>Manajemen </a:t>
                      </a:r>
                      <a:r>
                        <a:rPr sz="1600" spc="-5" dirty="0"/>
                        <a:t>Keuangan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/>
                        <a:t>Daerah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494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Variabel ini mengukur kemampuan </a:t>
                      </a:r>
                      <a:r>
                        <a:rPr sz="1600" spc="-10" dirty="0"/>
                        <a:t>sebuah </a:t>
                      </a:r>
                      <a:r>
                        <a:rPr sz="1600" spc="-5" dirty="0"/>
                        <a:t>daerah dalam melakukan  pengelolaan keuangan, baik dalam memperoleh sumber,</a:t>
                      </a:r>
                      <a:r>
                        <a:rPr sz="1600" spc="200" dirty="0"/>
                        <a:t> </a:t>
                      </a:r>
                      <a:r>
                        <a:rPr sz="1600" spc="-5" dirty="0" err="1"/>
                        <a:t>melakukan</a:t>
                      </a:r>
                      <a:r>
                        <a:rPr sz="1600" spc="0" baseline="0" dirty="0"/>
                        <a:t> </a:t>
                      </a:r>
                      <a:r>
                        <a:rPr sz="1600" spc="-5" dirty="0" err="1"/>
                        <a:t>perencanaan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dan</a:t>
                      </a:r>
                      <a:r>
                        <a:rPr sz="1600" spc="-30" baseline="0" dirty="0"/>
                        <a:t> </a:t>
                      </a:r>
                      <a:r>
                        <a:rPr sz="1600" spc="-5" dirty="0" err="1"/>
                        <a:t>membelanjakannya</a:t>
                      </a:r>
                      <a:r>
                        <a:rPr sz="1600" spc="-5" dirty="0"/>
                        <a:t>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263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5852CF-6772-4C5B-9E41-6CFA21620A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12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E366F3-1785-45D5-91B8-7486311E4B7E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290515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9034554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 VARIABEL PADA ASPEK </a:t>
            </a:r>
            <a:b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KUALITAS TATA KELOLA PEMERINTAHAN DAERAH</a:t>
            </a:r>
          </a:p>
        </p:txBody>
      </p:sp>
      <p:graphicFrame>
        <p:nvGraphicFramePr>
          <p:cNvPr id="15" name="object 31"/>
          <p:cNvGraphicFramePr>
            <a:graphicFrameLocks noGrp="1"/>
          </p:cNvGraphicFramePr>
          <p:nvPr/>
        </p:nvGraphicFramePr>
        <p:xfrm>
          <a:off x="405068" y="1367626"/>
          <a:ext cx="10696257" cy="41932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9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138">
                <a:tc>
                  <a:txBody>
                    <a:bodyPr/>
                    <a:lstStyle/>
                    <a:p>
                      <a:pPr marL="8597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 err="1"/>
                        <a:t>Variabel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Definisi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Regulasi </a:t>
                      </a:r>
                      <a:r>
                        <a:rPr sz="1600" dirty="0"/>
                        <a:t>dan </a:t>
                      </a:r>
                      <a:r>
                        <a:rPr sz="1600" spc="-5" dirty="0"/>
                        <a:t>Penegakan</a:t>
                      </a:r>
                      <a:r>
                        <a:rPr sz="1600" spc="10" dirty="0"/>
                        <a:t> </a:t>
                      </a:r>
                      <a:r>
                        <a:rPr sz="1600" spc="-5" dirty="0"/>
                        <a:t>Hukum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</a:t>
                      </a:r>
                      <a:r>
                        <a:rPr sz="1600" dirty="0"/>
                        <a:t>komitmen </a:t>
                      </a:r>
                      <a:r>
                        <a:rPr sz="1600" spc="-5" dirty="0"/>
                        <a:t>dan kinerja pemerintah dalam </a:t>
                      </a:r>
                      <a:r>
                        <a:rPr sz="1600" spc="-5" dirty="0" err="1"/>
                        <a:t>mengeluarkan</a:t>
                      </a:r>
                      <a:r>
                        <a:rPr sz="1600" spc="-5" dirty="0"/>
                        <a:t> </a:t>
                      </a:r>
                      <a:r>
                        <a:rPr sz="1600" spc="85" dirty="0"/>
                        <a:t> </a:t>
                      </a:r>
                      <a:r>
                        <a:rPr sz="1600" spc="-5" dirty="0" err="1"/>
                        <a:t>regulasi</a:t>
                      </a:r>
                      <a:r>
                        <a:rPr sz="1600" spc="0" baseline="0" dirty="0"/>
                        <a:t> </a:t>
                      </a:r>
                      <a:r>
                        <a:rPr sz="1600" spc="-5" dirty="0"/>
                        <a:t>yang bermanfaat bagi masyarakat dan komitmen dalam </a:t>
                      </a:r>
                      <a:r>
                        <a:rPr sz="1600" spc="-5" dirty="0" err="1"/>
                        <a:t>penegakan</a:t>
                      </a:r>
                      <a:r>
                        <a:rPr sz="1600" spc="50" dirty="0"/>
                        <a:t> </a:t>
                      </a:r>
                      <a:r>
                        <a:rPr sz="1600" spc="-5" dirty="0"/>
                        <a:t>h</a:t>
                      </a:r>
                      <a:r>
                        <a:rPr lang="id-ID" sz="1600" spc="-5" dirty="0"/>
                        <a:t>o</a:t>
                      </a:r>
                      <a:r>
                        <a:rPr sz="1600" spc="-5" dirty="0" err="1"/>
                        <a:t>kum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 marR="18796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dirty="0"/>
                        <a:t>Manajemen Infrastruktur</a:t>
                      </a:r>
                      <a:r>
                        <a:rPr sz="1600" spc="-95" dirty="0"/>
                        <a:t> </a:t>
                      </a:r>
                      <a:r>
                        <a:rPr sz="1600" spc="-5" dirty="0"/>
                        <a:t>Pelayanan  Publik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880" marB="0" anchor="ctr"/>
                </a:tc>
                <a:tc>
                  <a:txBody>
                    <a:bodyPr/>
                    <a:lstStyle/>
                    <a:p>
                      <a:pPr marL="60325" marR="15494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kinerja pemerintah </a:t>
                      </a:r>
                      <a:r>
                        <a:rPr sz="1600" spc="-10" dirty="0"/>
                        <a:t>daerah dalam </a:t>
                      </a:r>
                      <a:r>
                        <a:rPr sz="1600" spc="-5" dirty="0"/>
                        <a:t>menyusun dam membangun  infrastruktur pelayanan publik baik dari segi kuantitas dan kualitas</a:t>
                      </a:r>
                      <a:r>
                        <a:rPr sz="1600" spc="10" dirty="0"/>
                        <a:t> </a:t>
                      </a:r>
                      <a:r>
                        <a:rPr sz="1600" spc="-5" dirty="0"/>
                        <a:t>nya.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8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Koordinasi </a:t>
                      </a:r>
                      <a:r>
                        <a:rPr sz="1600" dirty="0"/>
                        <a:t>dan</a:t>
                      </a:r>
                      <a:r>
                        <a:rPr sz="1600" spc="15" dirty="0"/>
                        <a:t> </a:t>
                      </a:r>
                      <a:r>
                        <a:rPr sz="1600" spc="-5" dirty="0"/>
                        <a:t>Kerjasama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60325" marR="15557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Mengukur kemampuan pemerintahan daerah dalam melakukan koordinasi  dan kerjasama baik ditataran daerah, antar daeah, dan</a:t>
                      </a:r>
                      <a:r>
                        <a:rPr sz="1600" spc="-20" dirty="0"/>
                        <a:t> </a:t>
                      </a:r>
                      <a:r>
                        <a:rPr sz="1600" spc="-5" dirty="0"/>
                        <a:t>internasional.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175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59690" marR="31305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                                                                                                     </a:t>
                      </a:r>
                      <a:r>
                        <a:rPr sz="1600" spc="-5" dirty="0" err="1"/>
                        <a:t>Transparansi</a:t>
                      </a:r>
                      <a:r>
                        <a:rPr sz="1600" spc="-5" dirty="0"/>
                        <a:t> dan Pemberantasan  Korupsi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1759" marB="0" anchor="ctr"/>
                </a:tc>
                <a:tc>
                  <a:txBody>
                    <a:bodyPr/>
                    <a:lstStyle/>
                    <a:p>
                      <a:pPr marL="60325" marR="15494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 err="1"/>
                        <a:t>Mengukur</a:t>
                      </a:r>
                      <a:r>
                        <a:rPr sz="1600" spc="-5" dirty="0"/>
                        <a:t> </a:t>
                      </a:r>
                      <a:r>
                        <a:rPr sz="1600" dirty="0"/>
                        <a:t>komitmen </a:t>
                      </a:r>
                      <a:r>
                        <a:rPr sz="1600" spc="-5" dirty="0"/>
                        <a:t>dan upaya pemerintah daerah dalam mendukung  transparansi publik </a:t>
                      </a:r>
                      <a:r>
                        <a:rPr sz="1600" dirty="0"/>
                        <a:t>serta </a:t>
                      </a:r>
                      <a:r>
                        <a:rPr sz="1600" spc="-5" dirty="0"/>
                        <a:t>pemberantasan</a:t>
                      </a:r>
                      <a:r>
                        <a:rPr sz="1600" spc="-30" dirty="0"/>
                        <a:t> </a:t>
                      </a:r>
                      <a:r>
                        <a:rPr sz="1600" spc="-5" dirty="0"/>
                        <a:t>korupsi.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1759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85CA14-D5D0-4CCF-9B1B-D3979BC01E9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13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DD9E4E-C1F5-4479-86C1-14817101DBF8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414769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10146040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 VARIABEL PADA ASPEK </a:t>
            </a:r>
            <a:b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CAPAIAN PENYELENGGARAAN PEMERINTAHAN DAERAH</a:t>
            </a:r>
          </a:p>
        </p:txBody>
      </p:sp>
      <p:graphicFrame>
        <p:nvGraphicFramePr>
          <p:cNvPr id="15" name="object 31"/>
          <p:cNvGraphicFramePr>
            <a:graphicFrameLocks noGrp="1"/>
          </p:cNvGraphicFramePr>
          <p:nvPr/>
        </p:nvGraphicFramePr>
        <p:xfrm>
          <a:off x="369376" y="1500948"/>
          <a:ext cx="10503412" cy="405688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0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553"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Variabel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Definisi</a:t>
                      </a:r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4478"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Ekonomi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marR="1631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Mengukur capaian </a:t>
                      </a:r>
                      <a:r>
                        <a:rPr sz="1800" spc="-10" dirty="0"/>
                        <a:t>pembangunan </a:t>
                      </a:r>
                      <a:r>
                        <a:rPr sz="1800" spc="-5" dirty="0"/>
                        <a:t>daerah dari sisi ekonomi  seperti tingkat pertumbuhan, kestabilan harga,  pengangguran,</a:t>
                      </a:r>
                      <a:r>
                        <a:rPr sz="1800" spc="120" dirty="0"/>
                        <a:t> </a:t>
                      </a:r>
                      <a:r>
                        <a:rPr sz="1800" spc="-5" dirty="0"/>
                        <a:t>investasi,</a:t>
                      </a:r>
                      <a:r>
                        <a:rPr sz="1800" spc="120" dirty="0"/>
                        <a:t> </a:t>
                      </a:r>
                      <a:r>
                        <a:rPr sz="1800" spc="-5" dirty="0"/>
                        <a:t>ketahanan</a:t>
                      </a:r>
                      <a:r>
                        <a:rPr sz="1800" spc="114" dirty="0"/>
                        <a:t> </a:t>
                      </a:r>
                      <a:r>
                        <a:rPr sz="1800" spc="-5" dirty="0"/>
                        <a:t>pangan,</a:t>
                      </a:r>
                      <a:r>
                        <a:rPr sz="1800" spc="125" dirty="0"/>
                        <a:t> </a:t>
                      </a:r>
                      <a:br>
                        <a:rPr sz="1800" spc="125" dirty="0"/>
                      </a:br>
                      <a:r>
                        <a:rPr sz="1800" spc="-5" dirty="0" err="1"/>
                        <a:t>dan</a:t>
                      </a:r>
                      <a:r>
                        <a:rPr sz="1800" spc="110" dirty="0"/>
                        <a:t> </a:t>
                      </a:r>
                      <a:r>
                        <a:rPr sz="1800" spc="-10" dirty="0" err="1"/>
                        <a:t>daya</a:t>
                      </a:r>
                      <a:r>
                        <a:rPr sz="1800" spc="0" baseline="0" dirty="0"/>
                        <a:t> </a:t>
                      </a:r>
                      <a:r>
                        <a:rPr sz="1800" spc="-5" dirty="0" err="1"/>
                        <a:t>saing</a:t>
                      </a:r>
                      <a:r>
                        <a:rPr sz="1800" spc="-20" dirty="0"/>
                        <a:t> </a:t>
                      </a:r>
                      <a:r>
                        <a:rPr sz="1800" spc="-5" dirty="0"/>
                        <a:t>daerah</a:t>
                      </a:r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219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478"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Sosial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marR="16319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Mengukur capaian pembangunan </a:t>
                      </a:r>
                      <a:r>
                        <a:rPr sz="1800" spc="-10" dirty="0"/>
                        <a:t>daerah </a:t>
                      </a:r>
                      <a:r>
                        <a:rPr sz="1800" spc="-5" dirty="0"/>
                        <a:t>dari sisi </a:t>
                      </a:r>
                      <a:r>
                        <a:rPr sz="1800" spc="-10" dirty="0"/>
                        <a:t>sosial  </a:t>
                      </a:r>
                      <a:r>
                        <a:rPr sz="1800" spc="-5" dirty="0"/>
                        <a:t>seperti kualitas Pendidikan, kesehatan, </a:t>
                      </a:r>
                      <a:r>
                        <a:rPr sz="1800" spc="-5" dirty="0" err="1"/>
                        <a:t>kemiskinan</a:t>
                      </a:r>
                      <a:r>
                        <a:rPr sz="1800" spc="-5" dirty="0"/>
                        <a:t>, </a:t>
                      </a:r>
                      <a:r>
                        <a:rPr sz="1800" spc="-5" dirty="0" err="1"/>
                        <a:t>ketimpangan</a:t>
                      </a:r>
                      <a:r>
                        <a:rPr sz="1800" spc="-5" dirty="0"/>
                        <a:t>,</a:t>
                      </a:r>
                      <a:r>
                        <a:rPr sz="1800" spc="-5" baseline="0" dirty="0"/>
                        <a:t> </a:t>
                      </a:r>
                      <a:r>
                        <a:rPr sz="1800" spc="-5" dirty="0" err="1"/>
                        <a:t>keadilan</a:t>
                      </a:r>
                      <a:r>
                        <a:rPr sz="1800" spc="-5" dirty="0"/>
                        <a:t>, kriminalitas, sosial capital</a:t>
                      </a:r>
                      <a:r>
                        <a:rPr sz="1800" spc="35" dirty="0"/>
                        <a:t> </a:t>
                      </a:r>
                      <a:r>
                        <a:rPr sz="1800" spc="-5" dirty="0" err="1"/>
                        <a:t>dan</a:t>
                      </a:r>
                      <a:r>
                        <a:rPr sz="1800" spc="0" baseline="0" dirty="0"/>
                        <a:t> </a:t>
                      </a:r>
                      <a:r>
                        <a:rPr sz="1800" spc="-5" dirty="0" err="1"/>
                        <a:t>kesehatan</a:t>
                      </a:r>
                      <a:r>
                        <a:rPr sz="1800" spc="-25" dirty="0"/>
                        <a:t> </a:t>
                      </a:r>
                      <a:r>
                        <a:rPr sz="1800" spc="-5" dirty="0"/>
                        <a:t>mental.</a:t>
                      </a:r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329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8380"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800" spc="-5" dirty="0"/>
                        <a:t>Lingkungan</a:t>
                      </a:r>
                      <a:endParaRPr sz="18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000" marR="16319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917575" algn="l"/>
                          <a:tab pos="1622425" algn="l"/>
                          <a:tab pos="2766060" algn="l"/>
                          <a:tab pos="3411854" algn="l"/>
                          <a:tab pos="3838575" algn="l"/>
                        </a:tabLst>
                      </a:pPr>
                      <a:r>
                        <a:rPr sz="1800" dirty="0" err="1"/>
                        <a:t>Me</a:t>
                      </a:r>
                      <a:r>
                        <a:rPr sz="1800" spc="-10" dirty="0" err="1"/>
                        <a:t>ng</a:t>
                      </a:r>
                      <a:r>
                        <a:rPr sz="1800" dirty="0" err="1"/>
                        <a:t>uk</a:t>
                      </a:r>
                      <a:r>
                        <a:rPr sz="1800" spc="-10" dirty="0" err="1"/>
                        <a:t>u</a:t>
                      </a:r>
                      <a:r>
                        <a:rPr sz="1800" dirty="0" err="1"/>
                        <a:t>r</a:t>
                      </a:r>
                      <a:r>
                        <a:rPr sz="1800" baseline="0" dirty="0"/>
                        <a:t> </a:t>
                      </a:r>
                      <a:r>
                        <a:rPr sz="1800" dirty="0" err="1"/>
                        <a:t>ca</a:t>
                      </a:r>
                      <a:r>
                        <a:rPr sz="1800" spc="-10" dirty="0" err="1"/>
                        <a:t>p</a:t>
                      </a:r>
                      <a:r>
                        <a:rPr sz="1800" dirty="0" err="1"/>
                        <a:t>a</a:t>
                      </a:r>
                      <a:r>
                        <a:rPr sz="1800" spc="-5" dirty="0" err="1"/>
                        <a:t>i</a:t>
                      </a:r>
                      <a:r>
                        <a:rPr sz="1800" spc="-10" dirty="0" err="1"/>
                        <a:t>a</a:t>
                      </a:r>
                      <a:r>
                        <a:rPr sz="1800" dirty="0" err="1"/>
                        <a:t>n</a:t>
                      </a:r>
                      <a:r>
                        <a:rPr sz="1800" baseline="0" dirty="0"/>
                        <a:t> </a:t>
                      </a:r>
                      <a:r>
                        <a:rPr sz="1800" dirty="0" err="1"/>
                        <a:t>pe</a:t>
                      </a:r>
                      <a:r>
                        <a:rPr sz="1800" spc="-10" dirty="0" err="1"/>
                        <a:t>mb</a:t>
                      </a:r>
                      <a:r>
                        <a:rPr sz="1800" dirty="0" err="1"/>
                        <a:t>a</a:t>
                      </a:r>
                      <a:r>
                        <a:rPr sz="1800" spc="-10" dirty="0" err="1"/>
                        <a:t>n</a:t>
                      </a:r>
                      <a:r>
                        <a:rPr sz="1800" dirty="0" err="1"/>
                        <a:t>g</a:t>
                      </a:r>
                      <a:r>
                        <a:rPr sz="1800" spc="-10" dirty="0" err="1"/>
                        <a:t>u</a:t>
                      </a:r>
                      <a:r>
                        <a:rPr sz="1800" dirty="0" err="1"/>
                        <a:t>n</a:t>
                      </a:r>
                      <a:r>
                        <a:rPr sz="1800" spc="-10" dirty="0" err="1"/>
                        <a:t>a</a:t>
                      </a:r>
                      <a:r>
                        <a:rPr sz="1800" dirty="0" err="1"/>
                        <a:t>n</a:t>
                      </a:r>
                      <a:r>
                        <a:rPr sz="1800" baseline="0" dirty="0"/>
                        <a:t> </a:t>
                      </a:r>
                      <a:r>
                        <a:rPr sz="1800" spc="-10" dirty="0" err="1"/>
                        <a:t>da</a:t>
                      </a:r>
                      <a:r>
                        <a:rPr sz="1800" dirty="0" err="1"/>
                        <a:t>er</a:t>
                      </a:r>
                      <a:r>
                        <a:rPr sz="1800" spc="-10" dirty="0" err="1"/>
                        <a:t>a</a:t>
                      </a:r>
                      <a:r>
                        <a:rPr sz="1800" dirty="0" err="1"/>
                        <a:t>h</a:t>
                      </a:r>
                      <a:r>
                        <a:rPr sz="1800" baseline="0" dirty="0"/>
                        <a:t> </a:t>
                      </a:r>
                      <a:r>
                        <a:rPr sz="1800" dirty="0" err="1"/>
                        <a:t>da</a:t>
                      </a:r>
                      <a:r>
                        <a:rPr sz="1800" spc="-10" dirty="0" err="1"/>
                        <a:t>r</a:t>
                      </a:r>
                      <a:r>
                        <a:rPr sz="1800" dirty="0" err="1"/>
                        <a:t>i</a:t>
                      </a:r>
                      <a:r>
                        <a:rPr sz="1800" baseline="0" dirty="0"/>
                        <a:t> </a:t>
                      </a:r>
                      <a:r>
                        <a:rPr sz="1800" dirty="0" err="1"/>
                        <a:t>sisi</a:t>
                      </a:r>
                      <a:r>
                        <a:rPr sz="1800" dirty="0"/>
                        <a:t> </a:t>
                      </a:r>
                      <a:r>
                        <a:rPr sz="1800" spc="-10" dirty="0" err="1"/>
                        <a:t>penjagaan</a:t>
                      </a:r>
                      <a:r>
                        <a:rPr sz="1800" spc="-10" baseline="0" dirty="0"/>
                        <a:t> </a:t>
                      </a:r>
                      <a:r>
                        <a:rPr sz="1800" spc="-5" dirty="0" err="1"/>
                        <a:t>sustainabilitas</a:t>
                      </a:r>
                      <a:r>
                        <a:rPr sz="1800" spc="-5" dirty="0"/>
                        <a:t> lingkungan </a:t>
                      </a:r>
                      <a:r>
                        <a:rPr sz="1800" spc="-5" dirty="0" err="1"/>
                        <a:t>seperti</a:t>
                      </a:r>
                      <a:r>
                        <a:rPr sz="1800" spc="200" dirty="0"/>
                        <a:t> </a:t>
                      </a:r>
                      <a:r>
                        <a:rPr sz="1800" spc="-5" dirty="0" err="1"/>
                        <a:t>kesehatan</a:t>
                      </a:r>
                      <a:r>
                        <a:rPr sz="1800" spc="0" baseline="0" dirty="0"/>
                        <a:t> </a:t>
                      </a:r>
                      <a:r>
                        <a:rPr sz="1800" spc="-5" dirty="0" err="1"/>
                        <a:t>lingkungan</a:t>
                      </a:r>
                      <a:r>
                        <a:rPr sz="1800" spc="-5" dirty="0"/>
                        <a:t>, udara dan</a:t>
                      </a:r>
                      <a:r>
                        <a:rPr sz="1800" spc="-30" dirty="0"/>
                        <a:t> </a:t>
                      </a:r>
                      <a:r>
                        <a:rPr sz="1800" spc="-5" dirty="0"/>
                        <a:t>air.</a:t>
                      </a:r>
                      <a:endParaRPr sz="1800" dirty="0">
                        <a:latin typeface="+mn-lt"/>
                        <a:cs typeface="Arial"/>
                      </a:endParaRPr>
                    </a:p>
                  </a:txBody>
                  <a:tcPr marL="0" marR="0" marT="329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F2A2ED-2793-495A-B928-BF7493C783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14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C505E0-83F3-4574-96A0-8947251DE579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907383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10146040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KRETERIA </a:t>
            </a:r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PEMILIHAN INDIKATOR</a:t>
            </a:r>
          </a:p>
        </p:txBody>
      </p:sp>
      <p:graphicFrame>
        <p:nvGraphicFramePr>
          <p:cNvPr id="16" name="object 17"/>
          <p:cNvGraphicFramePr>
            <a:graphicFrameLocks noGrp="1"/>
          </p:cNvGraphicFramePr>
          <p:nvPr/>
        </p:nvGraphicFramePr>
        <p:xfrm>
          <a:off x="397586" y="1249868"/>
          <a:ext cx="11345661" cy="504537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76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7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370">
                <a:tc>
                  <a:txBody>
                    <a:bodyPr/>
                    <a:lstStyle/>
                    <a:p>
                      <a:pPr marL="650875">
                        <a:lnSpc>
                          <a:spcPct val="100000"/>
                        </a:lnSpc>
                      </a:pPr>
                      <a:r>
                        <a:rPr sz="1600" spc="-5" dirty="0"/>
                        <a:t>Aspek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</a:pPr>
                      <a:r>
                        <a:rPr sz="1600" spc="-5" dirty="0"/>
                        <a:t>Kriteria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</a:pPr>
                      <a:r>
                        <a:rPr sz="1600" spc="-5" dirty="0"/>
                        <a:t>Notasi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00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 err="1"/>
                        <a:t>Kualitas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 err="1"/>
                        <a:t>Lingkungan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Pendukung</a:t>
                      </a:r>
                      <a:r>
                        <a:rPr sz="1600" spc="-5" dirty="0"/>
                        <a:t> (</a:t>
                      </a:r>
                      <a:r>
                        <a:rPr sz="1600" spc="-5" dirty="0" err="1"/>
                        <a:t>Kualitas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dasar</a:t>
                      </a:r>
                      <a:r>
                        <a:rPr sz="1600" spc="-5" dirty="0"/>
                        <a:t> so</a:t>
                      </a:r>
                      <a:r>
                        <a:rPr lang="id-ID" sz="1600" spc="-5" dirty="0"/>
                        <a:t>c</a:t>
                      </a:r>
                      <a:r>
                        <a:rPr sz="1600" spc="-5" dirty="0" err="1"/>
                        <a:t>ial</a:t>
                      </a:r>
                      <a:r>
                        <a:rPr sz="1600" spc="-5" dirty="0"/>
                        <a:t>, </a:t>
                      </a:r>
                      <a:r>
                        <a:rPr sz="1600" spc="-5" dirty="0" err="1"/>
                        <a:t>politik</a:t>
                      </a:r>
                      <a:r>
                        <a:rPr sz="1600" spc="-5" dirty="0"/>
                        <a:t> &amp; </a:t>
                      </a:r>
                      <a:r>
                        <a:rPr sz="1600" spc="-5" dirty="0" err="1"/>
                        <a:t>demokrasi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Kriteria indikator untuk variabel yang </a:t>
                      </a:r>
                      <a:r>
                        <a:rPr sz="1600" spc="-5" dirty="0" err="1"/>
                        <a:t>berada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pada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aspek</a:t>
                      </a:r>
                      <a:r>
                        <a:rPr sz="1600" spc="70" dirty="0"/>
                        <a:t> </a:t>
                      </a:r>
                      <a:r>
                        <a:rPr sz="1600" spc="-5" dirty="0" err="1"/>
                        <a:t>kualitas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lingkungan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adalah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indi</a:t>
                      </a:r>
                      <a:r>
                        <a:rPr lang="id-ID" sz="1600" spc="-5" dirty="0"/>
                        <a:t>c</a:t>
                      </a:r>
                      <a:r>
                        <a:rPr sz="1600" spc="-5" dirty="0" err="1"/>
                        <a:t>ator</a:t>
                      </a:r>
                      <a:r>
                        <a:rPr sz="1600" spc="-5" dirty="0"/>
                        <a:t> yang </a:t>
                      </a:r>
                      <a:r>
                        <a:rPr sz="1600" spc="-5" dirty="0" err="1"/>
                        <a:t>tergolong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sebagai</a:t>
                      </a:r>
                      <a:r>
                        <a:rPr sz="1600" spc="-5" dirty="0"/>
                        <a:t> fa</a:t>
                      </a:r>
                      <a:r>
                        <a:rPr lang="id-ID" sz="1600" spc="-5" dirty="0"/>
                        <a:t>c</a:t>
                      </a:r>
                      <a:r>
                        <a:rPr sz="1600" spc="-5" dirty="0"/>
                        <a:t>tor-fa</a:t>
                      </a:r>
                      <a:r>
                        <a:rPr lang="id-ID" sz="1600" spc="-5" dirty="0"/>
                        <a:t>c</a:t>
                      </a:r>
                      <a:r>
                        <a:rPr sz="1600" spc="-5" dirty="0"/>
                        <a:t>tor </a:t>
                      </a:r>
                      <a:r>
                        <a:rPr sz="1600" spc="-5" dirty="0" err="1"/>
                        <a:t>memengaruhi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efektifitas</a:t>
                      </a:r>
                      <a:r>
                        <a:rPr sz="1600" spc="-5" baseline="0" dirty="0"/>
                        <a:t> proses </a:t>
                      </a:r>
                      <a:r>
                        <a:rPr sz="1600" spc="-5" baseline="0" dirty="0" err="1"/>
                        <a:t>tata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kelola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pemerintahan</a:t>
                      </a:r>
                      <a:r>
                        <a:rPr sz="1600" spc="-5" baseline="0" dirty="0"/>
                        <a:t> yang </a:t>
                      </a:r>
                      <a:r>
                        <a:rPr sz="1600" spc="-5" baseline="0" dirty="0" err="1"/>
                        <a:t>secara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kewenangan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berada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diluar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kendali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penuh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dari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pemerintahan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daerah</a:t>
                      </a:r>
                      <a:r>
                        <a:rPr sz="1600" spc="-5" baseline="0" dirty="0"/>
                        <a:t>. </a:t>
                      </a:r>
                      <a:r>
                        <a:rPr sz="1600" spc="-5" baseline="0" dirty="0" err="1"/>
                        <a:t>Indikator</a:t>
                      </a:r>
                      <a:r>
                        <a:rPr sz="1600" spc="-5" baseline="0" dirty="0"/>
                        <a:t> juga </a:t>
                      </a:r>
                      <a:r>
                        <a:rPr sz="1600" spc="-5" baseline="0" dirty="0" err="1"/>
                        <a:t>dapat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bersifat</a:t>
                      </a:r>
                      <a:r>
                        <a:rPr sz="1600" spc="-5" baseline="0" dirty="0"/>
                        <a:t> </a:t>
                      </a:r>
                      <a:r>
                        <a:rPr sz="1600" i="1" spc="-5" baseline="0" dirty="0"/>
                        <a:t>given</a:t>
                      </a:r>
                      <a:r>
                        <a:rPr sz="1600" spc="-5" baseline="0" dirty="0"/>
                        <a:t> yang </a:t>
                      </a:r>
                      <a:r>
                        <a:rPr sz="1600" spc="-5" baseline="0" dirty="0" err="1"/>
                        <a:t>sudah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terbentuk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sejak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dahulu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secara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baseline="0" dirty="0" err="1"/>
                        <a:t>alami</a:t>
                      </a:r>
                      <a:r>
                        <a:rPr sz="1600" spc="-5" baseline="0" dirty="0"/>
                        <a:t>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P</a:t>
                      </a:r>
                      <a:r>
                        <a:rPr sz="1600" spc="-15" dirty="0"/>
                        <a:t> </a:t>
                      </a:r>
                      <a:r>
                        <a:rPr sz="1600" spc="-5" dirty="0"/>
                        <a:t>(Pendukung)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400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dirty="0" err="1">
                          <a:latin typeface="+mn-lt"/>
                          <a:cs typeface="Arial"/>
                        </a:rPr>
                        <a:t>Kualitas</a:t>
                      </a:r>
                      <a:r>
                        <a:rPr sz="1600" dirty="0">
                          <a:latin typeface="+mn-lt"/>
                          <a:cs typeface="Arial"/>
                        </a:rPr>
                        <a:t> Tata </a:t>
                      </a:r>
                      <a:r>
                        <a:rPr sz="1600" dirty="0" err="1">
                          <a:latin typeface="+mn-lt"/>
                          <a:cs typeface="Arial"/>
                        </a:rPr>
                        <a:t>Kelola</a:t>
                      </a:r>
                      <a:r>
                        <a:rPr sz="1600" dirty="0">
                          <a:latin typeface="+mn-lt"/>
                          <a:cs typeface="Arial"/>
                        </a:rPr>
                        <a:t> </a:t>
                      </a:r>
                      <a:r>
                        <a:rPr sz="1600" dirty="0" err="1">
                          <a:latin typeface="+mn-lt"/>
                          <a:cs typeface="Arial"/>
                        </a:rPr>
                        <a:t>Pemerintahan</a:t>
                      </a:r>
                      <a:r>
                        <a:rPr sz="1600" baseline="0" dirty="0">
                          <a:latin typeface="+mn-lt"/>
                          <a:cs typeface="Arial"/>
                        </a:rPr>
                        <a:t> Daerah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dirty="0" err="1"/>
                        <a:t>Kreteria</a:t>
                      </a:r>
                      <a:r>
                        <a:rPr lang="id-ID" sz="1600" baseline="0" dirty="0"/>
                        <a:t> Indikator untuk variabel yang berada pada aspek kualitas tata kelola pemerintahan daerah adalah indikator yang tergolong sebagai faktor-faktor yang merupakan kewenangan langsung pemerintahan daerah. Pemerintah daerah dapat secara langsung memengaruhi/mengintervensi dari indikator-indikator tersebut</a:t>
                      </a:r>
                      <a:endParaRPr lang="id-ID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spc="-5" dirty="0"/>
                        <a:t>T (Tata</a:t>
                      </a:r>
                      <a:r>
                        <a:rPr lang="id-ID" sz="1600" spc="-20" dirty="0"/>
                        <a:t> </a:t>
                      </a:r>
                      <a:r>
                        <a:rPr lang="id-ID" sz="1600" spc="-5" dirty="0"/>
                        <a:t>Kelola)</a:t>
                      </a:r>
                      <a:endParaRPr lang="id-ID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000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 err="1"/>
                        <a:t>Capaian</a:t>
                      </a:r>
                      <a:r>
                        <a:rPr sz="1600" spc="-5" dirty="0"/>
                        <a:t> </a:t>
                      </a:r>
                      <a:r>
                        <a:rPr sz="1600" spc="-5" dirty="0" err="1"/>
                        <a:t>Tujuan</a:t>
                      </a:r>
                      <a:r>
                        <a:rPr sz="1600" spc="-5" dirty="0"/>
                        <a:t> Pembangunan Daerah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err="1"/>
                        <a:t>Kreteria</a:t>
                      </a:r>
                      <a:r>
                        <a:rPr lang="id-ID" sz="1600" baseline="0" dirty="0"/>
                        <a:t> Indikator untuk variabel yang berada pada aspek capaian tujuan pembangunan daerah adalah indikator yang tergolong sebagai hasil dari proses tata kelola </a:t>
                      </a:r>
                      <a:r>
                        <a:rPr lang="id-ID" sz="1600" i="1" spc="-5" dirty="0"/>
                        <a:t>(</a:t>
                      </a:r>
                      <a:r>
                        <a:rPr lang="id-ID" sz="1600" i="1" spc="-5" dirty="0" err="1"/>
                        <a:t>outcome</a:t>
                      </a:r>
                      <a:r>
                        <a:rPr lang="id-ID" sz="1600" i="1" spc="-5" dirty="0"/>
                        <a:t>). </a:t>
                      </a:r>
                      <a:r>
                        <a:rPr lang="id-ID" sz="1600" i="0" spc="-5" dirty="0"/>
                        <a:t>Indikator</a:t>
                      </a:r>
                      <a:r>
                        <a:rPr lang="id-ID" sz="1600" i="0" spc="-5" baseline="0" dirty="0"/>
                        <a:t> ini merupakan ukuran dari tujuan sebuah pembangunan daerah yang sudah ditentukan oleh </a:t>
                      </a:r>
                      <a:r>
                        <a:rPr lang="id-ID" sz="1600" i="0" spc="-5" baseline="0" dirty="0" err="1"/>
                        <a:t>suatu</a:t>
                      </a:r>
                      <a:r>
                        <a:rPr lang="id-ID" sz="1600" i="0" spc="-5" baseline="0" dirty="0"/>
                        <a:t> standar tertentu.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sz="1600" spc="-5" dirty="0"/>
                        <a:t>L (</a:t>
                      </a:r>
                      <a:r>
                        <a:rPr sz="1600" spc="-5" dirty="0" err="1"/>
                        <a:t>Luaran</a:t>
                      </a:r>
                      <a:r>
                        <a:rPr sz="1600" spc="-5" dirty="0"/>
                        <a:t>)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BAEC2-1096-4112-B24F-D5CCDE5227E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15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7224DF5-D84A-4C36-88C2-52219D3C9306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164262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092952" y="3553350"/>
            <a:ext cx="5564315" cy="2791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10146040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DAFTAR INDEKS </a:t>
            </a:r>
            <a:r>
              <a:rPr lang="id-ID" sz="2800" b="1" dirty="0">
                <a:solidFill>
                  <a:srgbClr val="F21E4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 KATEGORI SUBSTANSI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8637" y="1101525"/>
            <a:ext cx="5564315" cy="24569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EE5A526-CAC4-4B2C-A035-183F7FAAEAA4}"/>
              </a:ext>
            </a:extLst>
          </p:cNvPr>
          <p:cNvSpPr txBox="1"/>
          <p:nvPr/>
        </p:nvSpPr>
        <p:spPr>
          <a:xfrm>
            <a:off x="6503902" y="1243024"/>
            <a:ext cx="492510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Riset Kesehatan Dasar (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Kemenkes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Pembangunan Manusia (BPS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Pemberdayaan Gender (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Kemen-PPPA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Kemiskinan Multidimensi (Prakarsa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Ketahanan Pangan (BKP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id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ECDI Indeks (UNICEF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dll</a:t>
            </a:r>
            <a:endParaRPr lang="en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0A0706-8896-4A22-A114-9A0C9A5DD4CE}"/>
              </a:ext>
            </a:extLst>
          </p:cNvPr>
          <p:cNvSpPr txBox="1"/>
          <p:nvPr/>
        </p:nvSpPr>
        <p:spPr>
          <a:xfrm>
            <a:off x="638950" y="1350445"/>
            <a:ext cx="462949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charset="0"/>
              <a:buChar char="•"/>
              <a:defRPr sz="11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IPKD, IID, EPPD, SIPD (</a:t>
            </a:r>
            <a:r>
              <a:rPr lang="id-ID" sz="1600" b="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Kemendagri</a:t>
            </a: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IDI, Indeks Perilaku Anti Korupsi (BPS)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SPI (KPK)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Indeks Tata Kelola Kepolisian (Kemitraan)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Indeks Kota HAM (INFID)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Corruption</a:t>
            </a: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b="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Perception</a:t>
            </a: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b="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Index</a:t>
            </a:r>
            <a:r>
              <a:rPr lang="id-ID" sz="1600" b="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(Transparency International Indonesia)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sz="1600" b="0" dirty="0" err="1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dll</a:t>
            </a:r>
            <a:endParaRPr lang="id-ID" sz="1600" b="0" dirty="0">
              <a:solidFill>
                <a:schemeClr val="dk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600" b="0" dirty="0">
              <a:solidFill>
                <a:schemeClr val="dk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EE8C990-59E8-4620-995D-696405BC61CF}"/>
              </a:ext>
            </a:extLst>
          </p:cNvPr>
          <p:cNvCxnSpPr>
            <a:cxnSpLocks/>
          </p:cNvCxnSpPr>
          <p:nvPr/>
        </p:nvCxnSpPr>
        <p:spPr>
          <a:xfrm flipH="1">
            <a:off x="228000" y="3571880"/>
            <a:ext cx="11736000" cy="0"/>
          </a:xfrm>
          <a:prstGeom prst="line">
            <a:avLst/>
          </a:prstGeom>
          <a:ln w="12700">
            <a:solidFill>
              <a:srgbClr val="FF2F5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7948231-62CF-490C-9D9D-0F0B46A977CB}"/>
              </a:ext>
            </a:extLst>
          </p:cNvPr>
          <p:cNvCxnSpPr>
            <a:cxnSpLocks/>
          </p:cNvCxnSpPr>
          <p:nvPr/>
        </p:nvCxnSpPr>
        <p:spPr>
          <a:xfrm>
            <a:off x="6092952" y="1038705"/>
            <a:ext cx="3048" cy="5306295"/>
          </a:xfrm>
          <a:prstGeom prst="line">
            <a:avLst/>
          </a:prstGeom>
          <a:ln w="12700">
            <a:solidFill>
              <a:srgbClr val="FF2F52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20A0706-8896-4A22-A114-9A0C9A5DD4CE}"/>
              </a:ext>
            </a:extLst>
          </p:cNvPr>
          <p:cNvSpPr txBox="1"/>
          <p:nvPr/>
        </p:nvSpPr>
        <p:spPr>
          <a:xfrm>
            <a:off x="406280" y="852560"/>
            <a:ext cx="15335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charset="0"/>
              <a:buChar char="•"/>
              <a:defRPr sz="11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>
              <a:buNone/>
            </a:pPr>
            <a:r>
              <a:rPr lang="id-ID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TATA KELOLA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0A0706-8896-4A22-A114-9A0C9A5DD4CE}"/>
              </a:ext>
            </a:extLst>
          </p:cNvPr>
          <p:cNvSpPr txBox="1"/>
          <p:nvPr/>
        </p:nvSpPr>
        <p:spPr>
          <a:xfrm>
            <a:off x="6248899" y="818178"/>
            <a:ext cx="15335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charset="0"/>
              <a:buChar char="•"/>
              <a:defRPr sz="11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>
              <a:buNone/>
            </a:pPr>
            <a:r>
              <a:rPr lang="id-ID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SOSIAL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20A0706-8896-4A22-A114-9A0C9A5DD4CE}"/>
              </a:ext>
            </a:extLst>
          </p:cNvPr>
          <p:cNvSpPr txBox="1"/>
          <p:nvPr/>
        </p:nvSpPr>
        <p:spPr>
          <a:xfrm>
            <a:off x="406280" y="3815405"/>
            <a:ext cx="153358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charset="0"/>
              <a:buChar char="•"/>
              <a:defRPr sz="11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>
              <a:buNone/>
            </a:pPr>
            <a:r>
              <a:rPr lang="id-ID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EKONOMI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EE5A526-CAC4-4B2C-A035-183F7FAAEAA4}"/>
              </a:ext>
            </a:extLst>
          </p:cNvPr>
          <p:cNvSpPr txBox="1"/>
          <p:nvPr/>
        </p:nvSpPr>
        <p:spPr>
          <a:xfrm>
            <a:off x="527391" y="4159239"/>
            <a:ext cx="5258828" cy="2072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Pariwisata Indonesia (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Kemenparekraf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Tingkat Kesempatan Kerja,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Gini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Raio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, Indeks Kemahalan Konstruksi (BPS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id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Kemandirian Fiskal (BPK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EODB (World Bank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Social – Economic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Sustainability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(UNDP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dll</a:t>
            </a:r>
            <a:endParaRPr lang="en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20A0706-8896-4A22-A114-9A0C9A5DD4CE}"/>
              </a:ext>
            </a:extLst>
          </p:cNvPr>
          <p:cNvSpPr txBox="1"/>
          <p:nvPr/>
        </p:nvSpPr>
        <p:spPr>
          <a:xfrm>
            <a:off x="6382790" y="3750355"/>
            <a:ext cx="189493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buFont typeface="Arial" charset="0"/>
              <a:buChar char="•"/>
              <a:defRPr sz="1100" b="1">
                <a:solidFill>
                  <a:schemeClr val="bg1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pPr>
              <a:buNone/>
            </a:pPr>
            <a:r>
              <a:rPr lang="id-ID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LINGKUNGAN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EE5A526-CAC4-4B2C-A035-183F7FAAEAA4}"/>
              </a:ext>
            </a:extLst>
          </p:cNvPr>
          <p:cNvSpPr txBox="1"/>
          <p:nvPr/>
        </p:nvSpPr>
        <p:spPr>
          <a:xfrm>
            <a:off x="6503902" y="4094189"/>
            <a:ext cx="5258828" cy="1826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Environtment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Quality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Index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(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Kemen-LHK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Sustainable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City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Index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(Bappenas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Kualitas Lingkungan Hidup (BPS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id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Disaster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Risk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Index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(BNPB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Environtmenal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</a:t>
            </a:r>
            <a:r>
              <a:rPr lang="id-ID" sz="1600" dirty="0" err="1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Sustainability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 (UNDP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263525" indent="-263525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ea typeface="Cambria" panose="02040503050406030204" pitchFamily="18" charset="0"/>
                <a:cs typeface="Segoe UI" panose="020B0502040204020203" pitchFamily="34" charset="0"/>
              </a:rPr>
              <a:t>Indeks Investasi Hijau (WGFF &amp; INFID</a:t>
            </a:r>
            <a:r>
              <a:rPr lang="id-ID" sz="1600" dirty="0">
                <a:solidFill>
                  <a:schemeClr val="dk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ID" sz="1600" dirty="0">
              <a:solidFill>
                <a:schemeClr val="dk1"/>
              </a:solidFill>
              <a:latin typeface="Segoe UI" panose="020B0502040204020203" pitchFamily="34" charset="0"/>
              <a:ea typeface="Cambria" panose="02040503050406030204" pitchFamily="18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7168FB-25EE-45A1-9A62-0A50622E17F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16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E6BF1C9-B5B5-4BA0-8549-18E0731D7D4A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9595922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8A765B36-CFF0-4CDC-9463-4370DEAA5510}"/>
              </a:ext>
            </a:extLst>
          </p:cNvPr>
          <p:cNvSpPr/>
          <p:nvPr userDrawn="1"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10146040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KUALIFIKASI DAERAH</a:t>
            </a:r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DALAM ITKPD</a:t>
            </a:r>
            <a:endParaRPr lang="id-ID" sz="2800" b="1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737752" y="1545591"/>
            <a:ext cx="6620944" cy="4547190"/>
            <a:chOff x="4186556" y="1215636"/>
            <a:chExt cx="4737663" cy="3253774"/>
          </a:xfrm>
        </p:grpSpPr>
        <p:sp>
          <p:nvSpPr>
            <p:cNvPr id="20" name="object 17"/>
            <p:cNvSpPr/>
            <p:nvPr/>
          </p:nvSpPr>
          <p:spPr>
            <a:xfrm>
              <a:off x="4622419" y="2309622"/>
              <a:ext cx="1677035" cy="1906905"/>
            </a:xfrm>
            <a:custGeom>
              <a:avLst/>
              <a:gdLst/>
              <a:ahLst/>
              <a:cxnLst/>
              <a:rect l="l" t="t" r="r" b="b"/>
              <a:pathLst>
                <a:path w="1677035" h="1906904">
                  <a:moveTo>
                    <a:pt x="1586766" y="73351"/>
                  </a:moveTo>
                  <a:lnTo>
                    <a:pt x="0" y="1881695"/>
                  </a:lnTo>
                  <a:lnTo>
                    <a:pt x="28701" y="1906828"/>
                  </a:lnTo>
                  <a:lnTo>
                    <a:pt x="1615452" y="98515"/>
                  </a:lnTo>
                  <a:lnTo>
                    <a:pt x="1586766" y="73351"/>
                  </a:lnTo>
                  <a:close/>
                </a:path>
                <a:path w="1677035" h="1906904">
                  <a:moveTo>
                    <a:pt x="1660989" y="59054"/>
                  </a:moveTo>
                  <a:lnTo>
                    <a:pt x="1599310" y="59054"/>
                  </a:lnTo>
                  <a:lnTo>
                    <a:pt x="1628013" y="84200"/>
                  </a:lnTo>
                  <a:lnTo>
                    <a:pt x="1615452" y="98515"/>
                  </a:lnTo>
                  <a:lnTo>
                    <a:pt x="1644014" y="123570"/>
                  </a:lnTo>
                  <a:lnTo>
                    <a:pt x="1660989" y="59054"/>
                  </a:lnTo>
                  <a:close/>
                </a:path>
                <a:path w="1677035" h="1906904">
                  <a:moveTo>
                    <a:pt x="1599310" y="59054"/>
                  </a:moveTo>
                  <a:lnTo>
                    <a:pt x="1586766" y="73351"/>
                  </a:lnTo>
                  <a:lnTo>
                    <a:pt x="1615452" y="98515"/>
                  </a:lnTo>
                  <a:lnTo>
                    <a:pt x="1628013" y="84200"/>
                  </a:lnTo>
                  <a:lnTo>
                    <a:pt x="1599310" y="59054"/>
                  </a:lnTo>
                  <a:close/>
                </a:path>
                <a:path w="1677035" h="1906904">
                  <a:moveTo>
                    <a:pt x="1676527" y="0"/>
                  </a:moveTo>
                  <a:lnTo>
                    <a:pt x="1558163" y="48259"/>
                  </a:lnTo>
                  <a:lnTo>
                    <a:pt x="1586766" y="73351"/>
                  </a:lnTo>
                  <a:lnTo>
                    <a:pt x="1599310" y="59054"/>
                  </a:lnTo>
                  <a:lnTo>
                    <a:pt x="1660989" y="59054"/>
                  </a:lnTo>
                  <a:lnTo>
                    <a:pt x="16765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object 19"/>
            <p:cNvSpPr/>
            <p:nvPr/>
          </p:nvSpPr>
          <p:spPr>
            <a:xfrm>
              <a:off x="5409819" y="1581530"/>
              <a:ext cx="942340" cy="770890"/>
            </a:xfrm>
            <a:custGeom>
              <a:avLst/>
              <a:gdLst/>
              <a:ahLst/>
              <a:cxnLst/>
              <a:rect l="l" t="t" r="r" b="b"/>
              <a:pathLst>
                <a:path w="942339" h="770889">
                  <a:moveTo>
                    <a:pt x="941831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1831" y="770382"/>
                  </a:lnTo>
                  <a:lnTo>
                    <a:pt x="941831" y="0"/>
                  </a:lnTo>
                  <a:close/>
                </a:path>
              </a:pathLst>
            </a:custGeom>
            <a:solidFill>
              <a:srgbClr val="F3F3F3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object 20"/>
            <p:cNvSpPr/>
            <p:nvPr/>
          </p:nvSpPr>
          <p:spPr>
            <a:xfrm>
              <a:off x="6351651" y="1324736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30">
                  <a:moveTo>
                    <a:pt x="256794" y="0"/>
                  </a:moveTo>
                  <a:lnTo>
                    <a:pt x="0" y="256793"/>
                  </a:lnTo>
                  <a:lnTo>
                    <a:pt x="0" y="1027176"/>
                  </a:lnTo>
                  <a:lnTo>
                    <a:pt x="256794" y="770382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C3C3C3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object 21"/>
            <p:cNvSpPr/>
            <p:nvPr/>
          </p:nvSpPr>
          <p:spPr>
            <a:xfrm>
              <a:off x="5409819" y="13247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1198626" y="0"/>
                  </a:moveTo>
                  <a:lnTo>
                    <a:pt x="256793" y="0"/>
                  </a:lnTo>
                  <a:lnTo>
                    <a:pt x="0" y="256793"/>
                  </a:lnTo>
                  <a:lnTo>
                    <a:pt x="941831" y="256793"/>
                  </a:lnTo>
                  <a:lnTo>
                    <a:pt x="1198626" y="0"/>
                  </a:lnTo>
                  <a:close/>
                </a:path>
              </a:pathLst>
            </a:custGeom>
            <a:solidFill>
              <a:srgbClr val="F5F5F5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object 22"/>
            <p:cNvSpPr/>
            <p:nvPr/>
          </p:nvSpPr>
          <p:spPr>
            <a:xfrm>
              <a:off x="5409819" y="1324736"/>
              <a:ext cx="1198880" cy="1027430"/>
            </a:xfrm>
            <a:custGeom>
              <a:avLst/>
              <a:gdLst/>
              <a:ahLst/>
              <a:cxnLst/>
              <a:rect l="l" t="t" r="r" b="b"/>
              <a:pathLst>
                <a:path w="1198879" h="1027430">
                  <a:moveTo>
                    <a:pt x="0" y="256793"/>
                  </a:moveTo>
                  <a:lnTo>
                    <a:pt x="256793" y="0"/>
                  </a:lnTo>
                  <a:lnTo>
                    <a:pt x="1198626" y="0"/>
                  </a:lnTo>
                  <a:lnTo>
                    <a:pt x="1198626" y="770382"/>
                  </a:lnTo>
                  <a:lnTo>
                    <a:pt x="941831" y="1027176"/>
                  </a:lnTo>
                  <a:lnTo>
                    <a:pt x="0" y="1027176"/>
                  </a:lnTo>
                  <a:lnTo>
                    <a:pt x="0" y="25679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object 23"/>
            <p:cNvSpPr/>
            <p:nvPr/>
          </p:nvSpPr>
          <p:spPr>
            <a:xfrm>
              <a:off x="5409819" y="13247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0" y="256793"/>
                  </a:moveTo>
                  <a:lnTo>
                    <a:pt x="941831" y="256793"/>
                  </a:lnTo>
                  <a:lnTo>
                    <a:pt x="1198626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object 24"/>
            <p:cNvSpPr/>
            <p:nvPr/>
          </p:nvSpPr>
          <p:spPr>
            <a:xfrm>
              <a:off x="6351651" y="1581530"/>
              <a:ext cx="0" cy="533400"/>
            </a:xfrm>
            <a:custGeom>
              <a:avLst/>
              <a:gdLst/>
              <a:ahLst/>
              <a:cxnLst/>
              <a:rect l="l" t="t" r="r" b="b"/>
              <a:pathLst>
                <a:path h="533400">
                  <a:moveTo>
                    <a:pt x="0" y="0"/>
                  </a:moveTo>
                  <a:lnTo>
                    <a:pt x="0" y="53340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object 25"/>
            <p:cNvSpPr/>
            <p:nvPr/>
          </p:nvSpPr>
          <p:spPr>
            <a:xfrm>
              <a:off x="5393816" y="2750439"/>
              <a:ext cx="942975" cy="770890"/>
            </a:xfrm>
            <a:custGeom>
              <a:avLst/>
              <a:gdLst/>
              <a:ahLst/>
              <a:cxnLst/>
              <a:rect l="l" t="t" r="r" b="b"/>
              <a:pathLst>
                <a:path w="942975" h="770889">
                  <a:moveTo>
                    <a:pt x="942593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2593" y="770382"/>
                  </a:lnTo>
                  <a:lnTo>
                    <a:pt x="942593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object 26"/>
            <p:cNvSpPr/>
            <p:nvPr/>
          </p:nvSpPr>
          <p:spPr>
            <a:xfrm>
              <a:off x="6336410" y="2493645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29">
                  <a:moveTo>
                    <a:pt x="256793" y="0"/>
                  </a:moveTo>
                  <a:lnTo>
                    <a:pt x="0" y="256794"/>
                  </a:lnTo>
                  <a:lnTo>
                    <a:pt x="0" y="1027176"/>
                  </a:lnTo>
                  <a:lnTo>
                    <a:pt x="256793" y="770382"/>
                  </a:lnTo>
                  <a:lnTo>
                    <a:pt x="256793" y="0"/>
                  </a:lnTo>
                  <a:close/>
                </a:path>
              </a:pathLst>
            </a:custGeom>
            <a:solidFill>
              <a:srgbClr val="CD9A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object 27"/>
            <p:cNvSpPr/>
            <p:nvPr/>
          </p:nvSpPr>
          <p:spPr>
            <a:xfrm>
              <a:off x="5393816" y="24936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1199388" y="0"/>
                  </a:moveTo>
                  <a:lnTo>
                    <a:pt x="256794" y="0"/>
                  </a:lnTo>
                  <a:lnTo>
                    <a:pt x="0" y="256794"/>
                  </a:lnTo>
                  <a:lnTo>
                    <a:pt x="942594" y="256794"/>
                  </a:lnTo>
                  <a:lnTo>
                    <a:pt x="1199388" y="0"/>
                  </a:lnTo>
                  <a:close/>
                </a:path>
              </a:pathLst>
            </a:custGeom>
            <a:solidFill>
              <a:srgbClr val="FFCC31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object 28"/>
            <p:cNvSpPr/>
            <p:nvPr/>
          </p:nvSpPr>
          <p:spPr>
            <a:xfrm>
              <a:off x="5393816" y="2493645"/>
              <a:ext cx="1199515" cy="1027430"/>
            </a:xfrm>
            <a:custGeom>
              <a:avLst/>
              <a:gdLst/>
              <a:ahLst/>
              <a:cxnLst/>
              <a:rect l="l" t="t" r="r" b="b"/>
              <a:pathLst>
                <a:path w="1199515" h="1027429">
                  <a:moveTo>
                    <a:pt x="0" y="256794"/>
                  </a:moveTo>
                  <a:lnTo>
                    <a:pt x="256794" y="0"/>
                  </a:lnTo>
                  <a:lnTo>
                    <a:pt x="1199388" y="0"/>
                  </a:lnTo>
                  <a:lnTo>
                    <a:pt x="1199388" y="770382"/>
                  </a:lnTo>
                  <a:lnTo>
                    <a:pt x="942594" y="1027176"/>
                  </a:lnTo>
                  <a:lnTo>
                    <a:pt x="0" y="1027176"/>
                  </a:lnTo>
                  <a:lnTo>
                    <a:pt x="0" y="25679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object 29"/>
            <p:cNvSpPr/>
            <p:nvPr/>
          </p:nvSpPr>
          <p:spPr>
            <a:xfrm>
              <a:off x="5393816" y="24936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0" y="256794"/>
                  </a:moveTo>
                  <a:lnTo>
                    <a:pt x="942594" y="256794"/>
                  </a:lnTo>
                  <a:lnTo>
                    <a:pt x="1199388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object 30"/>
            <p:cNvSpPr/>
            <p:nvPr/>
          </p:nvSpPr>
          <p:spPr>
            <a:xfrm>
              <a:off x="6336410" y="2885313"/>
              <a:ext cx="0" cy="398780"/>
            </a:xfrm>
            <a:custGeom>
              <a:avLst/>
              <a:gdLst/>
              <a:ahLst/>
              <a:cxnLst/>
              <a:rect l="l" t="t" r="r" b="b"/>
              <a:pathLst>
                <a:path h="398779">
                  <a:moveTo>
                    <a:pt x="0" y="0"/>
                  </a:moveTo>
                  <a:lnTo>
                    <a:pt x="0" y="398716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object 31"/>
            <p:cNvSpPr/>
            <p:nvPr/>
          </p:nvSpPr>
          <p:spPr>
            <a:xfrm>
              <a:off x="6517767" y="2750439"/>
              <a:ext cx="942975" cy="770890"/>
            </a:xfrm>
            <a:custGeom>
              <a:avLst/>
              <a:gdLst/>
              <a:ahLst/>
              <a:cxnLst/>
              <a:rect l="l" t="t" r="r" b="b"/>
              <a:pathLst>
                <a:path w="942975" h="770889">
                  <a:moveTo>
                    <a:pt x="942594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2594" y="770382"/>
                  </a:lnTo>
                  <a:lnTo>
                    <a:pt x="942594" y="0"/>
                  </a:lnTo>
                  <a:close/>
                </a:path>
              </a:pathLst>
            </a:custGeom>
            <a:solidFill>
              <a:srgbClr val="A6A6A6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object 32"/>
            <p:cNvSpPr/>
            <p:nvPr/>
          </p:nvSpPr>
          <p:spPr>
            <a:xfrm>
              <a:off x="7460360" y="2493645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29">
                  <a:moveTo>
                    <a:pt x="256794" y="0"/>
                  </a:moveTo>
                  <a:lnTo>
                    <a:pt x="0" y="256794"/>
                  </a:lnTo>
                  <a:lnTo>
                    <a:pt x="0" y="1027176"/>
                  </a:lnTo>
                  <a:lnTo>
                    <a:pt x="256794" y="770382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858585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object 33"/>
            <p:cNvSpPr/>
            <p:nvPr/>
          </p:nvSpPr>
          <p:spPr>
            <a:xfrm>
              <a:off x="6517767" y="24936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1199387" y="0"/>
                  </a:moveTo>
                  <a:lnTo>
                    <a:pt x="256793" y="0"/>
                  </a:lnTo>
                  <a:lnTo>
                    <a:pt x="0" y="256794"/>
                  </a:lnTo>
                  <a:lnTo>
                    <a:pt x="942593" y="256794"/>
                  </a:lnTo>
                  <a:lnTo>
                    <a:pt x="1199387" y="0"/>
                  </a:lnTo>
                  <a:close/>
                </a:path>
              </a:pathLst>
            </a:custGeom>
            <a:solidFill>
              <a:srgbClr val="B7B7B7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" name="object 34"/>
            <p:cNvSpPr/>
            <p:nvPr/>
          </p:nvSpPr>
          <p:spPr>
            <a:xfrm>
              <a:off x="6517767" y="2493645"/>
              <a:ext cx="1199515" cy="1027430"/>
            </a:xfrm>
            <a:custGeom>
              <a:avLst/>
              <a:gdLst/>
              <a:ahLst/>
              <a:cxnLst/>
              <a:rect l="l" t="t" r="r" b="b"/>
              <a:pathLst>
                <a:path w="1199515" h="1027429">
                  <a:moveTo>
                    <a:pt x="0" y="256794"/>
                  </a:moveTo>
                  <a:lnTo>
                    <a:pt x="256793" y="0"/>
                  </a:lnTo>
                  <a:lnTo>
                    <a:pt x="1199387" y="0"/>
                  </a:lnTo>
                  <a:lnTo>
                    <a:pt x="1199387" y="770382"/>
                  </a:lnTo>
                  <a:lnTo>
                    <a:pt x="942593" y="1027176"/>
                  </a:lnTo>
                  <a:lnTo>
                    <a:pt x="0" y="1027176"/>
                  </a:lnTo>
                  <a:lnTo>
                    <a:pt x="0" y="25679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object 35"/>
            <p:cNvSpPr/>
            <p:nvPr/>
          </p:nvSpPr>
          <p:spPr>
            <a:xfrm>
              <a:off x="6517767" y="24936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0" y="256794"/>
                  </a:moveTo>
                  <a:lnTo>
                    <a:pt x="942593" y="256794"/>
                  </a:lnTo>
                  <a:lnTo>
                    <a:pt x="1199387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object 36"/>
            <p:cNvSpPr/>
            <p:nvPr/>
          </p:nvSpPr>
          <p:spPr>
            <a:xfrm>
              <a:off x="7460360" y="2750439"/>
              <a:ext cx="0" cy="770890"/>
            </a:xfrm>
            <a:custGeom>
              <a:avLst/>
              <a:gdLst/>
              <a:ahLst/>
              <a:cxnLst/>
              <a:rect l="l" t="t" r="r" b="b"/>
              <a:pathLst>
                <a:path h="770889">
                  <a:moveTo>
                    <a:pt x="0" y="0"/>
                  </a:moveTo>
                  <a:lnTo>
                    <a:pt x="0" y="77038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" name="object 37"/>
            <p:cNvSpPr/>
            <p:nvPr/>
          </p:nvSpPr>
          <p:spPr>
            <a:xfrm>
              <a:off x="6533768" y="1581530"/>
              <a:ext cx="942340" cy="770890"/>
            </a:xfrm>
            <a:custGeom>
              <a:avLst/>
              <a:gdLst/>
              <a:ahLst/>
              <a:cxnLst/>
              <a:rect l="l" t="t" r="r" b="b"/>
              <a:pathLst>
                <a:path w="942340" h="770889">
                  <a:moveTo>
                    <a:pt x="941831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1831" y="770382"/>
                  </a:lnTo>
                  <a:lnTo>
                    <a:pt x="941831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" name="object 38"/>
            <p:cNvSpPr/>
            <p:nvPr/>
          </p:nvSpPr>
          <p:spPr>
            <a:xfrm>
              <a:off x="7475601" y="1324736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30">
                  <a:moveTo>
                    <a:pt x="256794" y="0"/>
                  </a:moveTo>
                  <a:lnTo>
                    <a:pt x="0" y="256793"/>
                  </a:lnTo>
                  <a:lnTo>
                    <a:pt x="0" y="1027176"/>
                  </a:lnTo>
                  <a:lnTo>
                    <a:pt x="256794" y="770382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008D4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8" name="object 39"/>
            <p:cNvSpPr/>
            <p:nvPr/>
          </p:nvSpPr>
          <p:spPr>
            <a:xfrm>
              <a:off x="6533768" y="13247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1198626" y="0"/>
                  </a:moveTo>
                  <a:lnTo>
                    <a:pt x="256794" y="0"/>
                  </a:lnTo>
                  <a:lnTo>
                    <a:pt x="0" y="256793"/>
                  </a:lnTo>
                  <a:lnTo>
                    <a:pt x="941831" y="256793"/>
                  </a:lnTo>
                  <a:lnTo>
                    <a:pt x="1198626" y="0"/>
                  </a:lnTo>
                  <a:close/>
                </a:path>
              </a:pathLst>
            </a:custGeom>
            <a:solidFill>
              <a:srgbClr val="31BE71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" name="object 40"/>
            <p:cNvSpPr/>
            <p:nvPr/>
          </p:nvSpPr>
          <p:spPr>
            <a:xfrm>
              <a:off x="6533768" y="1324736"/>
              <a:ext cx="1198880" cy="1027430"/>
            </a:xfrm>
            <a:custGeom>
              <a:avLst/>
              <a:gdLst/>
              <a:ahLst/>
              <a:cxnLst/>
              <a:rect l="l" t="t" r="r" b="b"/>
              <a:pathLst>
                <a:path w="1198879" h="1027430">
                  <a:moveTo>
                    <a:pt x="0" y="256793"/>
                  </a:moveTo>
                  <a:lnTo>
                    <a:pt x="256794" y="0"/>
                  </a:lnTo>
                  <a:lnTo>
                    <a:pt x="1198626" y="0"/>
                  </a:lnTo>
                  <a:lnTo>
                    <a:pt x="1198626" y="770382"/>
                  </a:lnTo>
                  <a:lnTo>
                    <a:pt x="941831" y="1027176"/>
                  </a:lnTo>
                  <a:lnTo>
                    <a:pt x="0" y="1027176"/>
                  </a:lnTo>
                  <a:lnTo>
                    <a:pt x="0" y="256793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object 41"/>
            <p:cNvSpPr/>
            <p:nvPr/>
          </p:nvSpPr>
          <p:spPr>
            <a:xfrm>
              <a:off x="6533768" y="13247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0" y="256793"/>
                  </a:moveTo>
                  <a:lnTo>
                    <a:pt x="941831" y="256793"/>
                  </a:lnTo>
                  <a:lnTo>
                    <a:pt x="1198626" y="0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" name="object 42"/>
            <p:cNvSpPr/>
            <p:nvPr/>
          </p:nvSpPr>
          <p:spPr>
            <a:xfrm>
              <a:off x="7475601" y="1581530"/>
              <a:ext cx="0" cy="770890"/>
            </a:xfrm>
            <a:custGeom>
              <a:avLst/>
              <a:gdLst/>
              <a:ahLst/>
              <a:cxnLst/>
              <a:rect l="l" t="t" r="r" b="b"/>
              <a:pathLst>
                <a:path h="770889">
                  <a:moveTo>
                    <a:pt x="0" y="0"/>
                  </a:moveTo>
                  <a:lnTo>
                    <a:pt x="0" y="77038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" name="object 43"/>
            <p:cNvSpPr/>
            <p:nvPr/>
          </p:nvSpPr>
          <p:spPr>
            <a:xfrm>
              <a:off x="4586478" y="1378458"/>
              <a:ext cx="114300" cy="2792730"/>
            </a:xfrm>
            <a:custGeom>
              <a:avLst/>
              <a:gdLst/>
              <a:ahLst/>
              <a:cxnLst/>
              <a:rect l="l" t="t" r="r" b="b"/>
              <a:pathLst>
                <a:path w="114300" h="2792729">
                  <a:moveTo>
                    <a:pt x="76200" y="95250"/>
                  </a:moveTo>
                  <a:lnTo>
                    <a:pt x="38100" y="95250"/>
                  </a:lnTo>
                  <a:lnTo>
                    <a:pt x="38100" y="2792374"/>
                  </a:lnTo>
                  <a:lnTo>
                    <a:pt x="76200" y="2792374"/>
                  </a:lnTo>
                  <a:lnTo>
                    <a:pt x="76200" y="95250"/>
                  </a:lnTo>
                  <a:close/>
                </a:path>
                <a:path w="114300" h="2792729">
                  <a:moveTo>
                    <a:pt x="57150" y="0"/>
                  </a:moveTo>
                  <a:lnTo>
                    <a:pt x="0" y="114300"/>
                  </a:lnTo>
                  <a:lnTo>
                    <a:pt x="38100" y="114300"/>
                  </a:lnTo>
                  <a:lnTo>
                    <a:pt x="38100" y="95250"/>
                  </a:lnTo>
                  <a:lnTo>
                    <a:pt x="104775" y="95250"/>
                  </a:lnTo>
                  <a:lnTo>
                    <a:pt x="57150" y="0"/>
                  </a:lnTo>
                  <a:close/>
                </a:path>
                <a:path w="114300" h="2792729">
                  <a:moveTo>
                    <a:pt x="104775" y="95250"/>
                  </a:moveTo>
                  <a:lnTo>
                    <a:pt x="76200" y="95250"/>
                  </a:lnTo>
                  <a:lnTo>
                    <a:pt x="76200" y="114300"/>
                  </a:lnTo>
                  <a:lnTo>
                    <a:pt x="114300" y="114300"/>
                  </a:lnTo>
                  <a:lnTo>
                    <a:pt x="104775" y="9525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" name="object 44"/>
            <p:cNvSpPr/>
            <p:nvPr/>
          </p:nvSpPr>
          <p:spPr>
            <a:xfrm>
              <a:off x="4641342" y="4155300"/>
              <a:ext cx="3826758" cy="117996"/>
            </a:xfrm>
            <a:custGeom>
              <a:avLst/>
              <a:gdLst/>
              <a:ahLst/>
              <a:cxnLst/>
              <a:rect l="l" t="t" r="r" b="b"/>
              <a:pathLst>
                <a:path w="4422775" h="114300">
                  <a:moveTo>
                    <a:pt x="4384734" y="38074"/>
                  </a:moveTo>
                  <a:lnTo>
                    <a:pt x="4327525" y="38074"/>
                  </a:lnTo>
                  <a:lnTo>
                    <a:pt x="4327525" y="76174"/>
                  </a:lnTo>
                  <a:lnTo>
                    <a:pt x="4308432" y="76193"/>
                  </a:lnTo>
                  <a:lnTo>
                    <a:pt x="4308475" y="114300"/>
                  </a:lnTo>
                  <a:lnTo>
                    <a:pt x="4422775" y="57035"/>
                  </a:lnTo>
                  <a:lnTo>
                    <a:pt x="4384734" y="38074"/>
                  </a:lnTo>
                  <a:close/>
                </a:path>
                <a:path w="4422775" h="114300">
                  <a:moveTo>
                    <a:pt x="4308390" y="38093"/>
                  </a:moveTo>
                  <a:lnTo>
                    <a:pt x="0" y="42303"/>
                  </a:lnTo>
                  <a:lnTo>
                    <a:pt x="0" y="80403"/>
                  </a:lnTo>
                  <a:lnTo>
                    <a:pt x="4308432" y="76193"/>
                  </a:lnTo>
                  <a:lnTo>
                    <a:pt x="4308390" y="38093"/>
                  </a:lnTo>
                  <a:close/>
                </a:path>
                <a:path w="4422775" h="114300">
                  <a:moveTo>
                    <a:pt x="4327525" y="38074"/>
                  </a:moveTo>
                  <a:lnTo>
                    <a:pt x="4308390" y="38093"/>
                  </a:lnTo>
                  <a:lnTo>
                    <a:pt x="4308432" y="76193"/>
                  </a:lnTo>
                  <a:lnTo>
                    <a:pt x="4327525" y="76174"/>
                  </a:lnTo>
                  <a:lnTo>
                    <a:pt x="4327525" y="38074"/>
                  </a:lnTo>
                  <a:close/>
                </a:path>
                <a:path w="4422775" h="114300">
                  <a:moveTo>
                    <a:pt x="4308348" y="0"/>
                  </a:moveTo>
                  <a:lnTo>
                    <a:pt x="4308390" y="38093"/>
                  </a:lnTo>
                  <a:lnTo>
                    <a:pt x="4384734" y="38074"/>
                  </a:lnTo>
                  <a:lnTo>
                    <a:pt x="4308348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" name="object 45"/>
            <p:cNvSpPr/>
            <p:nvPr/>
          </p:nvSpPr>
          <p:spPr>
            <a:xfrm>
              <a:off x="5050154" y="3284029"/>
              <a:ext cx="942975" cy="771525"/>
            </a:xfrm>
            <a:custGeom>
              <a:avLst/>
              <a:gdLst/>
              <a:ahLst/>
              <a:cxnLst/>
              <a:rect l="l" t="t" r="r" b="b"/>
              <a:pathLst>
                <a:path w="942975" h="771525">
                  <a:moveTo>
                    <a:pt x="942403" y="0"/>
                  </a:moveTo>
                  <a:lnTo>
                    <a:pt x="0" y="0"/>
                  </a:lnTo>
                  <a:lnTo>
                    <a:pt x="0" y="770953"/>
                  </a:lnTo>
                  <a:lnTo>
                    <a:pt x="942403" y="770953"/>
                  </a:lnTo>
                  <a:lnTo>
                    <a:pt x="942403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object 46"/>
            <p:cNvSpPr/>
            <p:nvPr/>
          </p:nvSpPr>
          <p:spPr>
            <a:xfrm>
              <a:off x="5992495" y="3027045"/>
              <a:ext cx="257175" cy="1028065"/>
            </a:xfrm>
            <a:custGeom>
              <a:avLst/>
              <a:gdLst/>
              <a:ahLst/>
              <a:cxnLst/>
              <a:rect l="l" t="t" r="r" b="b"/>
              <a:pathLst>
                <a:path w="257175" h="1028064">
                  <a:moveTo>
                    <a:pt x="257047" y="0"/>
                  </a:moveTo>
                  <a:lnTo>
                    <a:pt x="0" y="256921"/>
                  </a:lnTo>
                  <a:lnTo>
                    <a:pt x="0" y="1027938"/>
                  </a:lnTo>
                  <a:lnTo>
                    <a:pt x="257047" y="770890"/>
                  </a:lnTo>
                  <a:lnTo>
                    <a:pt x="257047" y="0"/>
                  </a:lnTo>
                  <a:close/>
                </a:path>
              </a:pathLst>
            </a:custGeom>
            <a:solidFill>
              <a:srgbClr val="CD0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object 47"/>
            <p:cNvSpPr/>
            <p:nvPr/>
          </p:nvSpPr>
          <p:spPr>
            <a:xfrm>
              <a:off x="5050154" y="30270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4" h="257175">
                  <a:moveTo>
                    <a:pt x="1199388" y="0"/>
                  </a:moveTo>
                  <a:lnTo>
                    <a:pt x="256921" y="0"/>
                  </a:lnTo>
                  <a:lnTo>
                    <a:pt x="0" y="256921"/>
                  </a:lnTo>
                  <a:lnTo>
                    <a:pt x="942340" y="256921"/>
                  </a:lnTo>
                  <a:lnTo>
                    <a:pt x="1199388" y="0"/>
                  </a:lnTo>
                  <a:close/>
                </a:path>
              </a:pathLst>
            </a:custGeom>
            <a:solidFill>
              <a:srgbClr val="FF3131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object 48"/>
            <p:cNvSpPr/>
            <p:nvPr/>
          </p:nvSpPr>
          <p:spPr>
            <a:xfrm>
              <a:off x="5050154" y="3027045"/>
              <a:ext cx="1199515" cy="1028065"/>
            </a:xfrm>
            <a:custGeom>
              <a:avLst/>
              <a:gdLst/>
              <a:ahLst/>
              <a:cxnLst/>
              <a:rect l="l" t="t" r="r" b="b"/>
              <a:pathLst>
                <a:path w="1199514" h="1028064">
                  <a:moveTo>
                    <a:pt x="0" y="256921"/>
                  </a:moveTo>
                  <a:lnTo>
                    <a:pt x="256921" y="0"/>
                  </a:lnTo>
                  <a:lnTo>
                    <a:pt x="1199388" y="0"/>
                  </a:lnTo>
                  <a:lnTo>
                    <a:pt x="1199388" y="770890"/>
                  </a:lnTo>
                  <a:lnTo>
                    <a:pt x="942340" y="1027938"/>
                  </a:lnTo>
                  <a:lnTo>
                    <a:pt x="0" y="1027938"/>
                  </a:lnTo>
                  <a:lnTo>
                    <a:pt x="0" y="256921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8" name="object 49"/>
            <p:cNvSpPr/>
            <p:nvPr/>
          </p:nvSpPr>
          <p:spPr>
            <a:xfrm>
              <a:off x="5050154" y="30270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4" h="257175">
                  <a:moveTo>
                    <a:pt x="0" y="256921"/>
                  </a:moveTo>
                  <a:lnTo>
                    <a:pt x="942340" y="256921"/>
                  </a:lnTo>
                  <a:lnTo>
                    <a:pt x="1199388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9" name="object 50"/>
            <p:cNvSpPr/>
            <p:nvPr/>
          </p:nvSpPr>
          <p:spPr>
            <a:xfrm>
              <a:off x="5992495" y="3283965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h="771525">
                  <a:moveTo>
                    <a:pt x="0" y="0"/>
                  </a:moveTo>
                  <a:lnTo>
                    <a:pt x="0" y="771016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0" name="object 51"/>
            <p:cNvSpPr/>
            <p:nvPr/>
          </p:nvSpPr>
          <p:spPr>
            <a:xfrm>
              <a:off x="6166484" y="3284029"/>
              <a:ext cx="942975" cy="771525"/>
            </a:xfrm>
            <a:custGeom>
              <a:avLst/>
              <a:gdLst/>
              <a:ahLst/>
              <a:cxnLst/>
              <a:rect l="l" t="t" r="r" b="b"/>
              <a:pathLst>
                <a:path w="942975" h="771525">
                  <a:moveTo>
                    <a:pt x="942403" y="0"/>
                  </a:moveTo>
                  <a:lnTo>
                    <a:pt x="0" y="0"/>
                  </a:lnTo>
                  <a:lnTo>
                    <a:pt x="0" y="770953"/>
                  </a:lnTo>
                  <a:lnTo>
                    <a:pt x="942403" y="770953"/>
                  </a:lnTo>
                  <a:lnTo>
                    <a:pt x="942403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1" name="object 52"/>
            <p:cNvSpPr/>
            <p:nvPr/>
          </p:nvSpPr>
          <p:spPr>
            <a:xfrm>
              <a:off x="7108952" y="3027045"/>
              <a:ext cx="257175" cy="1028065"/>
            </a:xfrm>
            <a:custGeom>
              <a:avLst/>
              <a:gdLst/>
              <a:ahLst/>
              <a:cxnLst/>
              <a:rect l="l" t="t" r="r" b="b"/>
              <a:pathLst>
                <a:path w="257175" h="1028064">
                  <a:moveTo>
                    <a:pt x="256921" y="0"/>
                  </a:moveTo>
                  <a:lnTo>
                    <a:pt x="0" y="256921"/>
                  </a:lnTo>
                  <a:lnTo>
                    <a:pt x="0" y="1027938"/>
                  </a:lnTo>
                  <a:lnTo>
                    <a:pt x="256921" y="770890"/>
                  </a:lnTo>
                  <a:lnTo>
                    <a:pt x="256921" y="0"/>
                  </a:lnTo>
                  <a:close/>
                </a:path>
              </a:pathLst>
            </a:custGeom>
            <a:solidFill>
              <a:srgbClr val="CDCD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2" name="object 53"/>
            <p:cNvSpPr/>
            <p:nvPr/>
          </p:nvSpPr>
          <p:spPr>
            <a:xfrm>
              <a:off x="6166484" y="30270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1199388" y="0"/>
                  </a:moveTo>
                  <a:lnTo>
                    <a:pt x="256920" y="0"/>
                  </a:lnTo>
                  <a:lnTo>
                    <a:pt x="0" y="256921"/>
                  </a:lnTo>
                  <a:lnTo>
                    <a:pt x="942466" y="256921"/>
                  </a:lnTo>
                  <a:lnTo>
                    <a:pt x="1199388" y="0"/>
                  </a:lnTo>
                  <a:close/>
                </a:path>
              </a:pathLst>
            </a:custGeom>
            <a:solidFill>
              <a:srgbClr val="FFFF31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3" name="object 54"/>
            <p:cNvSpPr/>
            <p:nvPr/>
          </p:nvSpPr>
          <p:spPr>
            <a:xfrm>
              <a:off x="6166484" y="3027045"/>
              <a:ext cx="1199515" cy="1028065"/>
            </a:xfrm>
            <a:custGeom>
              <a:avLst/>
              <a:gdLst/>
              <a:ahLst/>
              <a:cxnLst/>
              <a:rect l="l" t="t" r="r" b="b"/>
              <a:pathLst>
                <a:path w="1199515" h="1028064">
                  <a:moveTo>
                    <a:pt x="0" y="256921"/>
                  </a:moveTo>
                  <a:lnTo>
                    <a:pt x="256920" y="0"/>
                  </a:lnTo>
                  <a:lnTo>
                    <a:pt x="1199388" y="0"/>
                  </a:lnTo>
                  <a:lnTo>
                    <a:pt x="1199388" y="770890"/>
                  </a:lnTo>
                  <a:lnTo>
                    <a:pt x="942466" y="1027938"/>
                  </a:lnTo>
                  <a:lnTo>
                    <a:pt x="0" y="1027938"/>
                  </a:lnTo>
                  <a:lnTo>
                    <a:pt x="0" y="256921"/>
                  </a:lnTo>
                  <a:close/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object 55"/>
            <p:cNvSpPr/>
            <p:nvPr/>
          </p:nvSpPr>
          <p:spPr>
            <a:xfrm>
              <a:off x="6166484" y="3027045"/>
              <a:ext cx="1199515" cy="257175"/>
            </a:xfrm>
            <a:custGeom>
              <a:avLst/>
              <a:gdLst/>
              <a:ahLst/>
              <a:cxnLst/>
              <a:rect l="l" t="t" r="r" b="b"/>
              <a:pathLst>
                <a:path w="1199515" h="257175">
                  <a:moveTo>
                    <a:pt x="0" y="256921"/>
                  </a:moveTo>
                  <a:lnTo>
                    <a:pt x="942466" y="256921"/>
                  </a:lnTo>
                  <a:lnTo>
                    <a:pt x="1199388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5" name="object 56"/>
            <p:cNvSpPr/>
            <p:nvPr/>
          </p:nvSpPr>
          <p:spPr>
            <a:xfrm>
              <a:off x="7108952" y="3283965"/>
              <a:ext cx="0" cy="771525"/>
            </a:xfrm>
            <a:custGeom>
              <a:avLst/>
              <a:gdLst/>
              <a:ahLst/>
              <a:cxnLst/>
              <a:rect l="l" t="t" r="r" b="b"/>
              <a:pathLst>
                <a:path h="771525">
                  <a:moveTo>
                    <a:pt x="0" y="0"/>
                  </a:moveTo>
                  <a:lnTo>
                    <a:pt x="0" y="771016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object 57"/>
            <p:cNvSpPr/>
            <p:nvPr/>
          </p:nvSpPr>
          <p:spPr>
            <a:xfrm>
              <a:off x="5066157" y="2114930"/>
              <a:ext cx="942340" cy="770890"/>
            </a:xfrm>
            <a:custGeom>
              <a:avLst/>
              <a:gdLst/>
              <a:ahLst/>
              <a:cxnLst/>
              <a:rect l="l" t="t" r="r" b="b"/>
              <a:pathLst>
                <a:path w="942339" h="770889">
                  <a:moveTo>
                    <a:pt x="941832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1832" y="770382"/>
                  </a:lnTo>
                  <a:lnTo>
                    <a:pt x="941832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object 58"/>
            <p:cNvSpPr/>
            <p:nvPr/>
          </p:nvSpPr>
          <p:spPr>
            <a:xfrm>
              <a:off x="6007989" y="1858136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30">
                  <a:moveTo>
                    <a:pt x="256794" y="0"/>
                  </a:moveTo>
                  <a:lnTo>
                    <a:pt x="0" y="256794"/>
                  </a:lnTo>
                  <a:lnTo>
                    <a:pt x="0" y="1027176"/>
                  </a:lnTo>
                  <a:lnTo>
                    <a:pt x="256794" y="770382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005A9A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object 59"/>
            <p:cNvSpPr/>
            <p:nvPr/>
          </p:nvSpPr>
          <p:spPr>
            <a:xfrm>
              <a:off x="5066157" y="18581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1198626" y="0"/>
                  </a:moveTo>
                  <a:lnTo>
                    <a:pt x="256793" y="0"/>
                  </a:lnTo>
                  <a:lnTo>
                    <a:pt x="0" y="256794"/>
                  </a:lnTo>
                  <a:lnTo>
                    <a:pt x="941831" y="256794"/>
                  </a:lnTo>
                  <a:lnTo>
                    <a:pt x="1198626" y="0"/>
                  </a:lnTo>
                  <a:close/>
                </a:path>
              </a:pathLst>
            </a:custGeom>
            <a:solidFill>
              <a:srgbClr val="318BCC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9" name="object 60"/>
            <p:cNvSpPr/>
            <p:nvPr/>
          </p:nvSpPr>
          <p:spPr>
            <a:xfrm>
              <a:off x="5066157" y="1858136"/>
              <a:ext cx="1198880" cy="1027430"/>
            </a:xfrm>
            <a:custGeom>
              <a:avLst/>
              <a:gdLst/>
              <a:ahLst/>
              <a:cxnLst/>
              <a:rect l="l" t="t" r="r" b="b"/>
              <a:pathLst>
                <a:path w="1198879" h="1027430">
                  <a:moveTo>
                    <a:pt x="0" y="256794"/>
                  </a:moveTo>
                  <a:lnTo>
                    <a:pt x="256793" y="0"/>
                  </a:lnTo>
                  <a:lnTo>
                    <a:pt x="1198626" y="0"/>
                  </a:lnTo>
                  <a:lnTo>
                    <a:pt x="1198626" y="770382"/>
                  </a:lnTo>
                  <a:lnTo>
                    <a:pt x="941831" y="1027176"/>
                  </a:lnTo>
                  <a:lnTo>
                    <a:pt x="0" y="1027176"/>
                  </a:lnTo>
                  <a:lnTo>
                    <a:pt x="0" y="25679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0" name="object 61"/>
            <p:cNvSpPr/>
            <p:nvPr/>
          </p:nvSpPr>
          <p:spPr>
            <a:xfrm>
              <a:off x="5066157" y="18581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0" y="256794"/>
                  </a:moveTo>
                  <a:lnTo>
                    <a:pt x="941831" y="256794"/>
                  </a:lnTo>
                  <a:lnTo>
                    <a:pt x="1198626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1" name="object 62"/>
            <p:cNvSpPr/>
            <p:nvPr/>
          </p:nvSpPr>
          <p:spPr>
            <a:xfrm>
              <a:off x="6007989" y="2114930"/>
              <a:ext cx="0" cy="770890"/>
            </a:xfrm>
            <a:custGeom>
              <a:avLst/>
              <a:gdLst/>
              <a:ahLst/>
              <a:cxnLst/>
              <a:rect l="l" t="t" r="r" b="b"/>
              <a:pathLst>
                <a:path h="770889">
                  <a:moveTo>
                    <a:pt x="0" y="0"/>
                  </a:moveTo>
                  <a:lnTo>
                    <a:pt x="0" y="77038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2" name="object 63"/>
            <p:cNvSpPr txBox="1"/>
            <p:nvPr/>
          </p:nvSpPr>
          <p:spPr>
            <a:xfrm>
              <a:off x="4186556" y="1215636"/>
              <a:ext cx="492759" cy="18490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600" spc="-5" dirty="0">
                  <a:solidFill>
                    <a:srgbClr val="402C5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Luaran</a:t>
              </a:r>
              <a:endParaRPr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object 64"/>
            <p:cNvSpPr txBox="1"/>
            <p:nvPr/>
          </p:nvSpPr>
          <p:spPr>
            <a:xfrm>
              <a:off x="7603633" y="4284507"/>
              <a:ext cx="1320586" cy="18490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spcBef>
                  <a:spcPts val="95"/>
                </a:spcBef>
              </a:pPr>
              <a:r>
                <a:rPr sz="1600" spc="-5" dirty="0">
                  <a:solidFill>
                    <a:srgbClr val="402C5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Tata</a:t>
              </a:r>
              <a:r>
                <a:rPr lang="en-US" sz="1600" spc="-5" dirty="0">
                  <a:solidFill>
                    <a:srgbClr val="402C5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sz="1600" spc="-5" dirty="0">
                  <a:solidFill>
                    <a:srgbClr val="402C5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Kelola</a:t>
              </a:r>
              <a:endParaRPr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4" name="object 65"/>
            <p:cNvSpPr/>
            <p:nvPr/>
          </p:nvSpPr>
          <p:spPr>
            <a:xfrm>
              <a:off x="4678426" y="1276350"/>
              <a:ext cx="3366135" cy="2908935"/>
            </a:xfrm>
            <a:custGeom>
              <a:avLst/>
              <a:gdLst/>
              <a:ahLst/>
              <a:cxnLst/>
              <a:rect l="l" t="t" r="r" b="b"/>
              <a:pathLst>
                <a:path w="3366134" h="2908935">
                  <a:moveTo>
                    <a:pt x="28828" y="2855023"/>
                  </a:moveTo>
                  <a:lnTo>
                    <a:pt x="0" y="2879915"/>
                  </a:lnTo>
                  <a:lnTo>
                    <a:pt x="24891" y="2908757"/>
                  </a:lnTo>
                  <a:lnTo>
                    <a:pt x="53721" y="2883865"/>
                  </a:lnTo>
                  <a:lnTo>
                    <a:pt x="28828" y="2855023"/>
                  </a:lnTo>
                  <a:close/>
                </a:path>
                <a:path w="3366134" h="2908935">
                  <a:moveTo>
                    <a:pt x="86487" y="2805226"/>
                  </a:moveTo>
                  <a:lnTo>
                    <a:pt x="57658" y="2830131"/>
                  </a:lnTo>
                  <a:lnTo>
                    <a:pt x="82550" y="2858973"/>
                  </a:lnTo>
                  <a:lnTo>
                    <a:pt x="111378" y="2834068"/>
                  </a:lnTo>
                  <a:lnTo>
                    <a:pt x="86487" y="2805226"/>
                  </a:lnTo>
                  <a:close/>
                </a:path>
                <a:path w="3366134" h="2908935">
                  <a:moveTo>
                    <a:pt x="144145" y="2755442"/>
                  </a:moveTo>
                  <a:lnTo>
                    <a:pt x="115315" y="2780334"/>
                  </a:lnTo>
                  <a:lnTo>
                    <a:pt x="140208" y="2809176"/>
                  </a:lnTo>
                  <a:lnTo>
                    <a:pt x="169037" y="2784284"/>
                  </a:lnTo>
                  <a:lnTo>
                    <a:pt x="144145" y="2755442"/>
                  </a:lnTo>
                  <a:close/>
                </a:path>
                <a:path w="3366134" h="2908935">
                  <a:moveTo>
                    <a:pt x="201929" y="2705658"/>
                  </a:moveTo>
                  <a:lnTo>
                    <a:pt x="173100" y="2730550"/>
                  </a:lnTo>
                  <a:lnTo>
                    <a:pt x="197993" y="2759392"/>
                  </a:lnTo>
                  <a:lnTo>
                    <a:pt x="226822" y="2734500"/>
                  </a:lnTo>
                  <a:lnTo>
                    <a:pt x="201929" y="2705658"/>
                  </a:lnTo>
                  <a:close/>
                </a:path>
                <a:path w="3366134" h="2908935">
                  <a:moveTo>
                    <a:pt x="259587" y="2655862"/>
                  </a:moveTo>
                  <a:lnTo>
                    <a:pt x="230759" y="2680754"/>
                  </a:lnTo>
                  <a:lnTo>
                    <a:pt x="255650" y="2709595"/>
                  </a:lnTo>
                  <a:lnTo>
                    <a:pt x="284479" y="2684703"/>
                  </a:lnTo>
                  <a:lnTo>
                    <a:pt x="259587" y="2655862"/>
                  </a:lnTo>
                  <a:close/>
                </a:path>
                <a:path w="3366134" h="2908935">
                  <a:moveTo>
                    <a:pt x="317246" y="2606078"/>
                  </a:moveTo>
                  <a:lnTo>
                    <a:pt x="288416" y="2630970"/>
                  </a:lnTo>
                  <a:lnTo>
                    <a:pt x="313309" y="2659811"/>
                  </a:lnTo>
                  <a:lnTo>
                    <a:pt x="342138" y="2634919"/>
                  </a:lnTo>
                  <a:lnTo>
                    <a:pt x="317246" y="2606078"/>
                  </a:lnTo>
                  <a:close/>
                </a:path>
                <a:path w="3366134" h="2908935">
                  <a:moveTo>
                    <a:pt x="374903" y="2556256"/>
                  </a:moveTo>
                  <a:lnTo>
                    <a:pt x="346075" y="2581148"/>
                  </a:lnTo>
                  <a:lnTo>
                    <a:pt x="370966" y="2610015"/>
                  </a:lnTo>
                  <a:lnTo>
                    <a:pt x="399796" y="2585085"/>
                  </a:lnTo>
                  <a:lnTo>
                    <a:pt x="374903" y="2556256"/>
                  </a:lnTo>
                  <a:close/>
                </a:path>
                <a:path w="3366134" h="2908935">
                  <a:moveTo>
                    <a:pt x="432562" y="2506472"/>
                  </a:moveTo>
                  <a:lnTo>
                    <a:pt x="403733" y="2531364"/>
                  </a:lnTo>
                  <a:lnTo>
                    <a:pt x="428625" y="2560193"/>
                  </a:lnTo>
                  <a:lnTo>
                    <a:pt x="457581" y="2535301"/>
                  </a:lnTo>
                  <a:lnTo>
                    <a:pt x="432562" y="2506472"/>
                  </a:lnTo>
                  <a:close/>
                </a:path>
                <a:path w="3366134" h="2908935">
                  <a:moveTo>
                    <a:pt x="490347" y="2456688"/>
                  </a:moveTo>
                  <a:lnTo>
                    <a:pt x="461518" y="2481580"/>
                  </a:lnTo>
                  <a:lnTo>
                    <a:pt x="486410" y="2510409"/>
                  </a:lnTo>
                  <a:lnTo>
                    <a:pt x="515238" y="2485516"/>
                  </a:lnTo>
                  <a:lnTo>
                    <a:pt x="490347" y="2456688"/>
                  </a:lnTo>
                  <a:close/>
                </a:path>
                <a:path w="3366134" h="2908935">
                  <a:moveTo>
                    <a:pt x="548004" y="2406904"/>
                  </a:moveTo>
                  <a:lnTo>
                    <a:pt x="519175" y="2431796"/>
                  </a:lnTo>
                  <a:lnTo>
                    <a:pt x="544068" y="2460625"/>
                  </a:lnTo>
                  <a:lnTo>
                    <a:pt x="572897" y="2435733"/>
                  </a:lnTo>
                  <a:lnTo>
                    <a:pt x="548004" y="2406904"/>
                  </a:lnTo>
                  <a:close/>
                </a:path>
                <a:path w="3366134" h="2908935">
                  <a:moveTo>
                    <a:pt x="605663" y="2357120"/>
                  </a:moveTo>
                  <a:lnTo>
                    <a:pt x="576834" y="2382012"/>
                  </a:lnTo>
                  <a:lnTo>
                    <a:pt x="601726" y="2410841"/>
                  </a:lnTo>
                  <a:lnTo>
                    <a:pt x="630554" y="2385949"/>
                  </a:lnTo>
                  <a:lnTo>
                    <a:pt x="605663" y="2357120"/>
                  </a:lnTo>
                  <a:close/>
                </a:path>
                <a:path w="3366134" h="2908935">
                  <a:moveTo>
                    <a:pt x="663321" y="2307336"/>
                  </a:moveTo>
                  <a:lnTo>
                    <a:pt x="634491" y="2332228"/>
                  </a:lnTo>
                  <a:lnTo>
                    <a:pt x="659384" y="2361057"/>
                  </a:lnTo>
                  <a:lnTo>
                    <a:pt x="688213" y="2336165"/>
                  </a:lnTo>
                  <a:lnTo>
                    <a:pt x="663321" y="2307336"/>
                  </a:lnTo>
                  <a:close/>
                </a:path>
                <a:path w="3366134" h="2908935">
                  <a:moveTo>
                    <a:pt x="720978" y="2257552"/>
                  </a:moveTo>
                  <a:lnTo>
                    <a:pt x="692150" y="2282444"/>
                  </a:lnTo>
                  <a:lnTo>
                    <a:pt x="717041" y="2311273"/>
                  </a:lnTo>
                  <a:lnTo>
                    <a:pt x="745998" y="2286381"/>
                  </a:lnTo>
                  <a:lnTo>
                    <a:pt x="720978" y="2257552"/>
                  </a:lnTo>
                  <a:close/>
                </a:path>
                <a:path w="3366134" h="2908935">
                  <a:moveTo>
                    <a:pt x="778763" y="2207768"/>
                  </a:moveTo>
                  <a:lnTo>
                    <a:pt x="749935" y="2232660"/>
                  </a:lnTo>
                  <a:lnTo>
                    <a:pt x="774826" y="2261489"/>
                  </a:lnTo>
                  <a:lnTo>
                    <a:pt x="803656" y="2236597"/>
                  </a:lnTo>
                  <a:lnTo>
                    <a:pt x="778763" y="2207768"/>
                  </a:lnTo>
                  <a:close/>
                </a:path>
                <a:path w="3366134" h="2908935">
                  <a:moveTo>
                    <a:pt x="836422" y="2157984"/>
                  </a:moveTo>
                  <a:lnTo>
                    <a:pt x="807593" y="2182876"/>
                  </a:lnTo>
                  <a:lnTo>
                    <a:pt x="832485" y="2211705"/>
                  </a:lnTo>
                  <a:lnTo>
                    <a:pt x="861313" y="2186813"/>
                  </a:lnTo>
                  <a:lnTo>
                    <a:pt x="836422" y="2157984"/>
                  </a:lnTo>
                  <a:close/>
                </a:path>
                <a:path w="3366134" h="2908935">
                  <a:moveTo>
                    <a:pt x="894079" y="2108200"/>
                  </a:moveTo>
                  <a:lnTo>
                    <a:pt x="865251" y="2133092"/>
                  </a:lnTo>
                  <a:lnTo>
                    <a:pt x="890143" y="2161921"/>
                  </a:lnTo>
                  <a:lnTo>
                    <a:pt x="918972" y="2137029"/>
                  </a:lnTo>
                  <a:lnTo>
                    <a:pt x="894079" y="2108200"/>
                  </a:lnTo>
                  <a:close/>
                </a:path>
                <a:path w="3366134" h="2908935">
                  <a:moveTo>
                    <a:pt x="951738" y="2058416"/>
                  </a:moveTo>
                  <a:lnTo>
                    <a:pt x="922909" y="2083308"/>
                  </a:lnTo>
                  <a:lnTo>
                    <a:pt x="947801" y="2112137"/>
                  </a:lnTo>
                  <a:lnTo>
                    <a:pt x="976629" y="2087245"/>
                  </a:lnTo>
                  <a:lnTo>
                    <a:pt x="951738" y="2058416"/>
                  </a:lnTo>
                  <a:close/>
                </a:path>
                <a:path w="3366134" h="2908935">
                  <a:moveTo>
                    <a:pt x="1009396" y="2008632"/>
                  </a:moveTo>
                  <a:lnTo>
                    <a:pt x="980566" y="2033524"/>
                  </a:lnTo>
                  <a:lnTo>
                    <a:pt x="1005459" y="2062352"/>
                  </a:lnTo>
                  <a:lnTo>
                    <a:pt x="1034414" y="2037461"/>
                  </a:lnTo>
                  <a:lnTo>
                    <a:pt x="1009396" y="2008632"/>
                  </a:lnTo>
                  <a:close/>
                </a:path>
                <a:path w="3366134" h="2908935">
                  <a:moveTo>
                    <a:pt x="1067181" y="1958848"/>
                  </a:moveTo>
                  <a:lnTo>
                    <a:pt x="1038351" y="1983739"/>
                  </a:lnTo>
                  <a:lnTo>
                    <a:pt x="1063244" y="2012569"/>
                  </a:lnTo>
                  <a:lnTo>
                    <a:pt x="1092073" y="1987677"/>
                  </a:lnTo>
                  <a:lnTo>
                    <a:pt x="1067181" y="1958848"/>
                  </a:lnTo>
                  <a:close/>
                </a:path>
                <a:path w="3366134" h="2908935">
                  <a:moveTo>
                    <a:pt x="1124839" y="1909064"/>
                  </a:moveTo>
                  <a:lnTo>
                    <a:pt x="1096010" y="1933956"/>
                  </a:lnTo>
                  <a:lnTo>
                    <a:pt x="1120902" y="1962785"/>
                  </a:lnTo>
                  <a:lnTo>
                    <a:pt x="1149731" y="1937893"/>
                  </a:lnTo>
                  <a:lnTo>
                    <a:pt x="1124839" y="1909064"/>
                  </a:lnTo>
                  <a:close/>
                </a:path>
                <a:path w="3366134" h="2908935">
                  <a:moveTo>
                    <a:pt x="1182497" y="1859280"/>
                  </a:moveTo>
                  <a:lnTo>
                    <a:pt x="1153668" y="1884172"/>
                  </a:lnTo>
                  <a:lnTo>
                    <a:pt x="1178560" y="1913001"/>
                  </a:lnTo>
                  <a:lnTo>
                    <a:pt x="1207389" y="1888108"/>
                  </a:lnTo>
                  <a:lnTo>
                    <a:pt x="1182497" y="1859280"/>
                  </a:lnTo>
                  <a:close/>
                </a:path>
                <a:path w="3366134" h="2908935">
                  <a:moveTo>
                    <a:pt x="1240154" y="1809369"/>
                  </a:moveTo>
                  <a:lnTo>
                    <a:pt x="1211326" y="1834388"/>
                  </a:lnTo>
                  <a:lnTo>
                    <a:pt x="1236218" y="1863217"/>
                  </a:lnTo>
                  <a:lnTo>
                    <a:pt x="1265047" y="1838325"/>
                  </a:lnTo>
                  <a:lnTo>
                    <a:pt x="1240154" y="1809369"/>
                  </a:lnTo>
                  <a:close/>
                </a:path>
                <a:path w="3366134" h="2908935">
                  <a:moveTo>
                    <a:pt x="1297813" y="1759585"/>
                  </a:moveTo>
                  <a:lnTo>
                    <a:pt x="1268984" y="1784477"/>
                  </a:lnTo>
                  <a:lnTo>
                    <a:pt x="1293876" y="1813433"/>
                  </a:lnTo>
                  <a:lnTo>
                    <a:pt x="1322832" y="1788541"/>
                  </a:lnTo>
                  <a:lnTo>
                    <a:pt x="1297813" y="1759585"/>
                  </a:lnTo>
                  <a:close/>
                </a:path>
                <a:path w="3366134" h="2908935">
                  <a:moveTo>
                    <a:pt x="1355598" y="1709801"/>
                  </a:moveTo>
                  <a:lnTo>
                    <a:pt x="1326769" y="1734693"/>
                  </a:lnTo>
                  <a:lnTo>
                    <a:pt x="1351661" y="1763649"/>
                  </a:lnTo>
                  <a:lnTo>
                    <a:pt x="1380489" y="1738757"/>
                  </a:lnTo>
                  <a:lnTo>
                    <a:pt x="1355598" y="1709801"/>
                  </a:lnTo>
                  <a:close/>
                </a:path>
                <a:path w="3366134" h="2908935">
                  <a:moveTo>
                    <a:pt x="1413256" y="1660017"/>
                  </a:moveTo>
                  <a:lnTo>
                    <a:pt x="1384427" y="1684908"/>
                  </a:lnTo>
                  <a:lnTo>
                    <a:pt x="1409319" y="1713738"/>
                  </a:lnTo>
                  <a:lnTo>
                    <a:pt x="1438148" y="1688845"/>
                  </a:lnTo>
                  <a:lnTo>
                    <a:pt x="1413256" y="1660017"/>
                  </a:lnTo>
                  <a:close/>
                </a:path>
                <a:path w="3366134" h="2908935">
                  <a:moveTo>
                    <a:pt x="1470914" y="1610233"/>
                  </a:moveTo>
                  <a:lnTo>
                    <a:pt x="1442085" y="1635125"/>
                  </a:lnTo>
                  <a:lnTo>
                    <a:pt x="1466977" y="1663954"/>
                  </a:lnTo>
                  <a:lnTo>
                    <a:pt x="1495806" y="1639062"/>
                  </a:lnTo>
                  <a:lnTo>
                    <a:pt x="1470914" y="1610233"/>
                  </a:lnTo>
                  <a:close/>
                </a:path>
                <a:path w="3366134" h="2908935">
                  <a:moveTo>
                    <a:pt x="1528572" y="1560449"/>
                  </a:moveTo>
                  <a:lnTo>
                    <a:pt x="1499743" y="1585341"/>
                  </a:lnTo>
                  <a:lnTo>
                    <a:pt x="1524635" y="1614170"/>
                  </a:lnTo>
                  <a:lnTo>
                    <a:pt x="1553464" y="1589277"/>
                  </a:lnTo>
                  <a:lnTo>
                    <a:pt x="1528572" y="1560449"/>
                  </a:lnTo>
                  <a:close/>
                </a:path>
                <a:path w="3366134" h="2908935">
                  <a:moveTo>
                    <a:pt x="1586229" y="1510664"/>
                  </a:moveTo>
                  <a:lnTo>
                    <a:pt x="1557401" y="1535557"/>
                  </a:lnTo>
                  <a:lnTo>
                    <a:pt x="1582293" y="1564386"/>
                  </a:lnTo>
                  <a:lnTo>
                    <a:pt x="1611249" y="1539494"/>
                  </a:lnTo>
                  <a:lnTo>
                    <a:pt x="1586229" y="1510664"/>
                  </a:lnTo>
                  <a:close/>
                </a:path>
                <a:path w="3366134" h="2908935">
                  <a:moveTo>
                    <a:pt x="1644014" y="1460881"/>
                  </a:moveTo>
                  <a:lnTo>
                    <a:pt x="1615186" y="1485773"/>
                  </a:lnTo>
                  <a:lnTo>
                    <a:pt x="1640077" y="1514602"/>
                  </a:lnTo>
                  <a:lnTo>
                    <a:pt x="1668907" y="1489710"/>
                  </a:lnTo>
                  <a:lnTo>
                    <a:pt x="1644014" y="1460881"/>
                  </a:lnTo>
                  <a:close/>
                </a:path>
                <a:path w="3366134" h="2908935">
                  <a:moveTo>
                    <a:pt x="1701673" y="1411097"/>
                  </a:moveTo>
                  <a:lnTo>
                    <a:pt x="1672844" y="1435989"/>
                  </a:lnTo>
                  <a:lnTo>
                    <a:pt x="1697736" y="1464818"/>
                  </a:lnTo>
                  <a:lnTo>
                    <a:pt x="1726564" y="1439926"/>
                  </a:lnTo>
                  <a:lnTo>
                    <a:pt x="1701673" y="1411097"/>
                  </a:lnTo>
                  <a:close/>
                </a:path>
                <a:path w="3366134" h="2908935">
                  <a:moveTo>
                    <a:pt x="1759331" y="1361313"/>
                  </a:moveTo>
                  <a:lnTo>
                    <a:pt x="1730502" y="1386205"/>
                  </a:lnTo>
                  <a:lnTo>
                    <a:pt x="1755394" y="1415033"/>
                  </a:lnTo>
                  <a:lnTo>
                    <a:pt x="1784223" y="1390142"/>
                  </a:lnTo>
                  <a:lnTo>
                    <a:pt x="1759331" y="1361313"/>
                  </a:lnTo>
                  <a:close/>
                </a:path>
                <a:path w="3366134" h="2908935">
                  <a:moveTo>
                    <a:pt x="1816989" y="1311529"/>
                  </a:moveTo>
                  <a:lnTo>
                    <a:pt x="1788160" y="1336420"/>
                  </a:lnTo>
                  <a:lnTo>
                    <a:pt x="1813052" y="1365250"/>
                  </a:lnTo>
                  <a:lnTo>
                    <a:pt x="1841880" y="1340358"/>
                  </a:lnTo>
                  <a:lnTo>
                    <a:pt x="1816989" y="1311529"/>
                  </a:lnTo>
                  <a:close/>
                </a:path>
                <a:path w="3366134" h="2908935">
                  <a:moveTo>
                    <a:pt x="1874647" y="1261745"/>
                  </a:moveTo>
                  <a:lnTo>
                    <a:pt x="1845818" y="1286637"/>
                  </a:lnTo>
                  <a:lnTo>
                    <a:pt x="1870709" y="1315466"/>
                  </a:lnTo>
                  <a:lnTo>
                    <a:pt x="1899666" y="1290574"/>
                  </a:lnTo>
                  <a:lnTo>
                    <a:pt x="1874647" y="1261745"/>
                  </a:lnTo>
                  <a:close/>
                </a:path>
                <a:path w="3366134" h="2908935">
                  <a:moveTo>
                    <a:pt x="1932431" y="1211961"/>
                  </a:moveTo>
                  <a:lnTo>
                    <a:pt x="1903602" y="1236852"/>
                  </a:lnTo>
                  <a:lnTo>
                    <a:pt x="1928495" y="1265682"/>
                  </a:lnTo>
                  <a:lnTo>
                    <a:pt x="1957324" y="1240789"/>
                  </a:lnTo>
                  <a:lnTo>
                    <a:pt x="1932431" y="1211961"/>
                  </a:lnTo>
                  <a:close/>
                </a:path>
                <a:path w="3366134" h="2908935">
                  <a:moveTo>
                    <a:pt x="1990090" y="1162177"/>
                  </a:moveTo>
                  <a:lnTo>
                    <a:pt x="1961260" y="1187069"/>
                  </a:lnTo>
                  <a:lnTo>
                    <a:pt x="1986152" y="1215898"/>
                  </a:lnTo>
                  <a:lnTo>
                    <a:pt x="2014981" y="1191006"/>
                  </a:lnTo>
                  <a:lnTo>
                    <a:pt x="1990090" y="1162177"/>
                  </a:lnTo>
                  <a:close/>
                </a:path>
                <a:path w="3366134" h="2908935">
                  <a:moveTo>
                    <a:pt x="2047748" y="1112393"/>
                  </a:moveTo>
                  <a:lnTo>
                    <a:pt x="2018919" y="1137285"/>
                  </a:lnTo>
                  <a:lnTo>
                    <a:pt x="2043810" y="1166114"/>
                  </a:lnTo>
                  <a:lnTo>
                    <a:pt x="2072640" y="1141222"/>
                  </a:lnTo>
                  <a:lnTo>
                    <a:pt x="2047748" y="1112393"/>
                  </a:lnTo>
                  <a:close/>
                </a:path>
                <a:path w="3366134" h="2908935">
                  <a:moveTo>
                    <a:pt x="2105405" y="1062608"/>
                  </a:moveTo>
                  <a:lnTo>
                    <a:pt x="2076577" y="1087501"/>
                  </a:lnTo>
                  <a:lnTo>
                    <a:pt x="2101469" y="1116330"/>
                  </a:lnTo>
                  <a:lnTo>
                    <a:pt x="2130298" y="1091438"/>
                  </a:lnTo>
                  <a:lnTo>
                    <a:pt x="2105405" y="1062608"/>
                  </a:lnTo>
                  <a:close/>
                </a:path>
                <a:path w="3366134" h="2908935">
                  <a:moveTo>
                    <a:pt x="2163064" y="1012825"/>
                  </a:moveTo>
                  <a:lnTo>
                    <a:pt x="2134234" y="1037717"/>
                  </a:lnTo>
                  <a:lnTo>
                    <a:pt x="2159127" y="1066545"/>
                  </a:lnTo>
                  <a:lnTo>
                    <a:pt x="2188082" y="1041654"/>
                  </a:lnTo>
                  <a:lnTo>
                    <a:pt x="2163064" y="1012825"/>
                  </a:lnTo>
                  <a:close/>
                </a:path>
                <a:path w="3366134" h="2908935">
                  <a:moveTo>
                    <a:pt x="2220849" y="963041"/>
                  </a:moveTo>
                  <a:lnTo>
                    <a:pt x="2192020" y="987932"/>
                  </a:lnTo>
                  <a:lnTo>
                    <a:pt x="2216912" y="1016762"/>
                  </a:lnTo>
                  <a:lnTo>
                    <a:pt x="2245741" y="991869"/>
                  </a:lnTo>
                  <a:lnTo>
                    <a:pt x="2220849" y="963041"/>
                  </a:lnTo>
                  <a:close/>
                </a:path>
                <a:path w="3366134" h="2908935">
                  <a:moveTo>
                    <a:pt x="2278506" y="913257"/>
                  </a:moveTo>
                  <a:lnTo>
                    <a:pt x="2249678" y="938149"/>
                  </a:lnTo>
                  <a:lnTo>
                    <a:pt x="2274570" y="966977"/>
                  </a:lnTo>
                  <a:lnTo>
                    <a:pt x="2303399" y="942086"/>
                  </a:lnTo>
                  <a:lnTo>
                    <a:pt x="2278506" y="913257"/>
                  </a:lnTo>
                  <a:close/>
                </a:path>
                <a:path w="3366134" h="2908935">
                  <a:moveTo>
                    <a:pt x="2336165" y="863473"/>
                  </a:moveTo>
                  <a:lnTo>
                    <a:pt x="2307335" y="888364"/>
                  </a:lnTo>
                  <a:lnTo>
                    <a:pt x="2332228" y="917194"/>
                  </a:lnTo>
                  <a:lnTo>
                    <a:pt x="2361056" y="892301"/>
                  </a:lnTo>
                  <a:lnTo>
                    <a:pt x="2336165" y="863473"/>
                  </a:lnTo>
                  <a:close/>
                </a:path>
                <a:path w="3366134" h="2908935">
                  <a:moveTo>
                    <a:pt x="2393823" y="813688"/>
                  </a:moveTo>
                  <a:lnTo>
                    <a:pt x="2364994" y="838581"/>
                  </a:lnTo>
                  <a:lnTo>
                    <a:pt x="2389885" y="867410"/>
                  </a:lnTo>
                  <a:lnTo>
                    <a:pt x="2418715" y="842518"/>
                  </a:lnTo>
                  <a:lnTo>
                    <a:pt x="2393823" y="813688"/>
                  </a:lnTo>
                  <a:close/>
                </a:path>
                <a:path w="3366134" h="2908935">
                  <a:moveTo>
                    <a:pt x="2451480" y="763777"/>
                  </a:moveTo>
                  <a:lnTo>
                    <a:pt x="2422652" y="788797"/>
                  </a:lnTo>
                  <a:lnTo>
                    <a:pt x="2447544" y="817626"/>
                  </a:lnTo>
                  <a:lnTo>
                    <a:pt x="2476500" y="792733"/>
                  </a:lnTo>
                  <a:lnTo>
                    <a:pt x="2451480" y="763777"/>
                  </a:lnTo>
                  <a:close/>
                </a:path>
                <a:path w="3366134" h="2908935">
                  <a:moveTo>
                    <a:pt x="2509266" y="713994"/>
                  </a:moveTo>
                  <a:lnTo>
                    <a:pt x="2480437" y="738886"/>
                  </a:lnTo>
                  <a:lnTo>
                    <a:pt x="2505329" y="767842"/>
                  </a:lnTo>
                  <a:lnTo>
                    <a:pt x="2534157" y="742950"/>
                  </a:lnTo>
                  <a:lnTo>
                    <a:pt x="2509266" y="713994"/>
                  </a:lnTo>
                  <a:close/>
                </a:path>
                <a:path w="3366134" h="2908935">
                  <a:moveTo>
                    <a:pt x="2566924" y="664210"/>
                  </a:moveTo>
                  <a:lnTo>
                    <a:pt x="2538095" y="689101"/>
                  </a:lnTo>
                  <a:lnTo>
                    <a:pt x="2562987" y="718057"/>
                  </a:lnTo>
                  <a:lnTo>
                    <a:pt x="2591816" y="693166"/>
                  </a:lnTo>
                  <a:lnTo>
                    <a:pt x="2566924" y="664210"/>
                  </a:lnTo>
                  <a:close/>
                </a:path>
                <a:path w="3366134" h="2908935">
                  <a:moveTo>
                    <a:pt x="2624581" y="614426"/>
                  </a:moveTo>
                  <a:lnTo>
                    <a:pt x="2595753" y="639318"/>
                  </a:lnTo>
                  <a:lnTo>
                    <a:pt x="2620645" y="668147"/>
                  </a:lnTo>
                  <a:lnTo>
                    <a:pt x="2649474" y="643255"/>
                  </a:lnTo>
                  <a:lnTo>
                    <a:pt x="2624581" y="614426"/>
                  </a:lnTo>
                  <a:close/>
                </a:path>
                <a:path w="3366134" h="2908935">
                  <a:moveTo>
                    <a:pt x="2682240" y="564641"/>
                  </a:moveTo>
                  <a:lnTo>
                    <a:pt x="2653410" y="589534"/>
                  </a:lnTo>
                  <a:lnTo>
                    <a:pt x="2678303" y="618363"/>
                  </a:lnTo>
                  <a:lnTo>
                    <a:pt x="2707131" y="593471"/>
                  </a:lnTo>
                  <a:lnTo>
                    <a:pt x="2682240" y="564641"/>
                  </a:lnTo>
                  <a:close/>
                </a:path>
                <a:path w="3366134" h="2908935">
                  <a:moveTo>
                    <a:pt x="2740025" y="514858"/>
                  </a:moveTo>
                  <a:lnTo>
                    <a:pt x="2711069" y="539750"/>
                  </a:lnTo>
                  <a:lnTo>
                    <a:pt x="2735960" y="568578"/>
                  </a:lnTo>
                  <a:lnTo>
                    <a:pt x="2764917" y="543687"/>
                  </a:lnTo>
                  <a:lnTo>
                    <a:pt x="2740025" y="514858"/>
                  </a:lnTo>
                  <a:close/>
                </a:path>
                <a:path w="3366134" h="2908935">
                  <a:moveTo>
                    <a:pt x="2797682" y="465074"/>
                  </a:moveTo>
                  <a:lnTo>
                    <a:pt x="2768854" y="489965"/>
                  </a:lnTo>
                  <a:lnTo>
                    <a:pt x="2793746" y="518795"/>
                  </a:lnTo>
                  <a:lnTo>
                    <a:pt x="2822575" y="493902"/>
                  </a:lnTo>
                  <a:lnTo>
                    <a:pt x="2797682" y="465074"/>
                  </a:lnTo>
                  <a:close/>
                </a:path>
                <a:path w="3366134" h="2908935">
                  <a:moveTo>
                    <a:pt x="2855341" y="415289"/>
                  </a:moveTo>
                  <a:lnTo>
                    <a:pt x="2826512" y="440182"/>
                  </a:lnTo>
                  <a:lnTo>
                    <a:pt x="2851404" y="469011"/>
                  </a:lnTo>
                  <a:lnTo>
                    <a:pt x="2880232" y="444119"/>
                  </a:lnTo>
                  <a:lnTo>
                    <a:pt x="2855341" y="415289"/>
                  </a:lnTo>
                  <a:close/>
                </a:path>
                <a:path w="3366134" h="2908935">
                  <a:moveTo>
                    <a:pt x="2912999" y="365505"/>
                  </a:moveTo>
                  <a:lnTo>
                    <a:pt x="2884170" y="390398"/>
                  </a:lnTo>
                  <a:lnTo>
                    <a:pt x="2909062" y="419226"/>
                  </a:lnTo>
                  <a:lnTo>
                    <a:pt x="2937891" y="394335"/>
                  </a:lnTo>
                  <a:lnTo>
                    <a:pt x="2912999" y="365505"/>
                  </a:lnTo>
                  <a:close/>
                </a:path>
                <a:path w="3366134" h="2908935">
                  <a:moveTo>
                    <a:pt x="2970656" y="315722"/>
                  </a:moveTo>
                  <a:lnTo>
                    <a:pt x="2941828" y="340613"/>
                  </a:lnTo>
                  <a:lnTo>
                    <a:pt x="2966720" y="369442"/>
                  </a:lnTo>
                  <a:lnTo>
                    <a:pt x="2995549" y="344550"/>
                  </a:lnTo>
                  <a:lnTo>
                    <a:pt x="2970656" y="315722"/>
                  </a:lnTo>
                  <a:close/>
                </a:path>
                <a:path w="3366134" h="2908935">
                  <a:moveTo>
                    <a:pt x="3028442" y="265938"/>
                  </a:moveTo>
                  <a:lnTo>
                    <a:pt x="2999485" y="290829"/>
                  </a:lnTo>
                  <a:lnTo>
                    <a:pt x="3024378" y="319659"/>
                  </a:lnTo>
                  <a:lnTo>
                    <a:pt x="3053333" y="294766"/>
                  </a:lnTo>
                  <a:lnTo>
                    <a:pt x="3028442" y="265938"/>
                  </a:lnTo>
                  <a:close/>
                </a:path>
                <a:path w="3366134" h="2908935">
                  <a:moveTo>
                    <a:pt x="3086100" y="216153"/>
                  </a:moveTo>
                  <a:lnTo>
                    <a:pt x="3057271" y="241046"/>
                  </a:lnTo>
                  <a:lnTo>
                    <a:pt x="3082163" y="269875"/>
                  </a:lnTo>
                  <a:lnTo>
                    <a:pt x="3110992" y="244983"/>
                  </a:lnTo>
                  <a:lnTo>
                    <a:pt x="3086100" y="216153"/>
                  </a:lnTo>
                  <a:close/>
                </a:path>
                <a:path w="3366134" h="2908935">
                  <a:moveTo>
                    <a:pt x="3143757" y="166370"/>
                  </a:moveTo>
                  <a:lnTo>
                    <a:pt x="3114929" y="191262"/>
                  </a:lnTo>
                  <a:lnTo>
                    <a:pt x="3139821" y="220090"/>
                  </a:lnTo>
                  <a:lnTo>
                    <a:pt x="3168650" y="195199"/>
                  </a:lnTo>
                  <a:lnTo>
                    <a:pt x="3143757" y="166370"/>
                  </a:lnTo>
                  <a:close/>
                </a:path>
                <a:path w="3366134" h="2908935">
                  <a:moveTo>
                    <a:pt x="3201416" y="116586"/>
                  </a:moveTo>
                  <a:lnTo>
                    <a:pt x="3172587" y="141477"/>
                  </a:lnTo>
                  <a:lnTo>
                    <a:pt x="3197479" y="170307"/>
                  </a:lnTo>
                  <a:lnTo>
                    <a:pt x="3226307" y="145414"/>
                  </a:lnTo>
                  <a:lnTo>
                    <a:pt x="3201416" y="116586"/>
                  </a:lnTo>
                  <a:close/>
                </a:path>
                <a:path w="3366134" h="2908935">
                  <a:moveTo>
                    <a:pt x="3259074" y="66801"/>
                  </a:moveTo>
                  <a:lnTo>
                    <a:pt x="3230245" y="91694"/>
                  </a:lnTo>
                  <a:lnTo>
                    <a:pt x="3255137" y="120523"/>
                  </a:lnTo>
                  <a:lnTo>
                    <a:pt x="3283966" y="95630"/>
                  </a:lnTo>
                  <a:lnTo>
                    <a:pt x="3259074" y="66801"/>
                  </a:lnTo>
                  <a:close/>
                </a:path>
                <a:path w="3366134" h="2908935">
                  <a:moveTo>
                    <a:pt x="3365627" y="0"/>
                  </a:moveTo>
                  <a:lnTo>
                    <a:pt x="3241802" y="31369"/>
                  </a:lnTo>
                  <a:lnTo>
                    <a:pt x="3316478" y="117983"/>
                  </a:lnTo>
                  <a:lnTo>
                    <a:pt x="3365627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5" name="object 66"/>
            <p:cNvSpPr/>
            <p:nvPr/>
          </p:nvSpPr>
          <p:spPr>
            <a:xfrm>
              <a:off x="6252590" y="2114930"/>
              <a:ext cx="942340" cy="770890"/>
            </a:xfrm>
            <a:custGeom>
              <a:avLst/>
              <a:gdLst/>
              <a:ahLst/>
              <a:cxnLst/>
              <a:rect l="l" t="t" r="r" b="b"/>
              <a:pathLst>
                <a:path w="942340" h="770889">
                  <a:moveTo>
                    <a:pt x="941832" y="0"/>
                  </a:moveTo>
                  <a:lnTo>
                    <a:pt x="0" y="0"/>
                  </a:lnTo>
                  <a:lnTo>
                    <a:pt x="0" y="770382"/>
                  </a:lnTo>
                  <a:lnTo>
                    <a:pt x="941832" y="770382"/>
                  </a:lnTo>
                  <a:lnTo>
                    <a:pt x="941832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object 67"/>
            <p:cNvSpPr/>
            <p:nvPr/>
          </p:nvSpPr>
          <p:spPr>
            <a:xfrm>
              <a:off x="7194422" y="1858136"/>
              <a:ext cx="257175" cy="1027430"/>
            </a:xfrm>
            <a:custGeom>
              <a:avLst/>
              <a:gdLst/>
              <a:ahLst/>
              <a:cxnLst/>
              <a:rect l="l" t="t" r="r" b="b"/>
              <a:pathLst>
                <a:path w="257175" h="1027430">
                  <a:moveTo>
                    <a:pt x="256794" y="0"/>
                  </a:moveTo>
                  <a:lnTo>
                    <a:pt x="0" y="256794"/>
                  </a:lnTo>
                  <a:lnTo>
                    <a:pt x="0" y="1027176"/>
                  </a:lnTo>
                  <a:lnTo>
                    <a:pt x="256794" y="770382"/>
                  </a:lnTo>
                  <a:lnTo>
                    <a:pt x="256794" y="0"/>
                  </a:lnTo>
                  <a:close/>
                </a:path>
              </a:pathLst>
            </a:custGeom>
            <a:solidFill>
              <a:srgbClr val="75A740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object 68"/>
            <p:cNvSpPr/>
            <p:nvPr/>
          </p:nvSpPr>
          <p:spPr>
            <a:xfrm>
              <a:off x="6252590" y="18581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1198626" y="0"/>
                  </a:moveTo>
                  <a:lnTo>
                    <a:pt x="256793" y="0"/>
                  </a:lnTo>
                  <a:lnTo>
                    <a:pt x="0" y="256794"/>
                  </a:lnTo>
                  <a:lnTo>
                    <a:pt x="941832" y="256794"/>
                  </a:lnTo>
                  <a:lnTo>
                    <a:pt x="1198626" y="0"/>
                  </a:lnTo>
                  <a:close/>
                </a:path>
              </a:pathLst>
            </a:custGeom>
            <a:solidFill>
              <a:srgbClr val="A7D971"/>
            </a:solidFill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object 69"/>
            <p:cNvSpPr/>
            <p:nvPr/>
          </p:nvSpPr>
          <p:spPr>
            <a:xfrm>
              <a:off x="6252590" y="1858136"/>
              <a:ext cx="1198880" cy="1027430"/>
            </a:xfrm>
            <a:custGeom>
              <a:avLst/>
              <a:gdLst/>
              <a:ahLst/>
              <a:cxnLst/>
              <a:rect l="l" t="t" r="r" b="b"/>
              <a:pathLst>
                <a:path w="1198879" h="1027430">
                  <a:moveTo>
                    <a:pt x="0" y="256794"/>
                  </a:moveTo>
                  <a:lnTo>
                    <a:pt x="256793" y="0"/>
                  </a:lnTo>
                  <a:lnTo>
                    <a:pt x="1198626" y="0"/>
                  </a:lnTo>
                  <a:lnTo>
                    <a:pt x="1198626" y="770382"/>
                  </a:lnTo>
                  <a:lnTo>
                    <a:pt x="941832" y="1027176"/>
                  </a:lnTo>
                  <a:lnTo>
                    <a:pt x="0" y="1027176"/>
                  </a:lnTo>
                  <a:lnTo>
                    <a:pt x="0" y="25679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9" name="object 70"/>
            <p:cNvSpPr/>
            <p:nvPr/>
          </p:nvSpPr>
          <p:spPr>
            <a:xfrm>
              <a:off x="6252590" y="1858136"/>
              <a:ext cx="1198880" cy="257175"/>
            </a:xfrm>
            <a:custGeom>
              <a:avLst/>
              <a:gdLst/>
              <a:ahLst/>
              <a:cxnLst/>
              <a:rect l="l" t="t" r="r" b="b"/>
              <a:pathLst>
                <a:path w="1198879" h="257175">
                  <a:moveTo>
                    <a:pt x="0" y="256794"/>
                  </a:moveTo>
                  <a:lnTo>
                    <a:pt x="941832" y="256794"/>
                  </a:lnTo>
                  <a:lnTo>
                    <a:pt x="1198626" y="0"/>
                  </a:lnTo>
                </a:path>
              </a:pathLst>
            </a:custGeom>
            <a:ln w="253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0" name="object 71"/>
            <p:cNvSpPr/>
            <p:nvPr/>
          </p:nvSpPr>
          <p:spPr>
            <a:xfrm>
              <a:off x="7194422" y="2114930"/>
              <a:ext cx="0" cy="770890"/>
            </a:xfrm>
            <a:custGeom>
              <a:avLst/>
              <a:gdLst/>
              <a:ahLst/>
              <a:cxnLst/>
              <a:rect l="l" t="t" r="r" b="b"/>
              <a:pathLst>
                <a:path h="770889">
                  <a:moveTo>
                    <a:pt x="0" y="0"/>
                  </a:moveTo>
                  <a:lnTo>
                    <a:pt x="0" y="770382"/>
                  </a:lnTo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object 18"/>
            <p:cNvSpPr/>
            <p:nvPr/>
          </p:nvSpPr>
          <p:spPr>
            <a:xfrm>
              <a:off x="4449064" y="3545319"/>
              <a:ext cx="588010" cy="603885"/>
            </a:xfrm>
            <a:custGeom>
              <a:avLst/>
              <a:gdLst/>
              <a:ahLst/>
              <a:cxnLst/>
              <a:rect l="l" t="t" r="r" b="b"/>
              <a:pathLst>
                <a:path w="588010" h="603885">
                  <a:moveTo>
                    <a:pt x="40386" y="500291"/>
                  </a:moveTo>
                  <a:lnTo>
                    <a:pt x="35051" y="501802"/>
                  </a:lnTo>
                  <a:lnTo>
                    <a:pt x="26670" y="507352"/>
                  </a:lnTo>
                  <a:lnTo>
                    <a:pt x="21082" y="512711"/>
                  </a:lnTo>
                  <a:lnTo>
                    <a:pt x="13462" y="521169"/>
                  </a:lnTo>
                  <a:lnTo>
                    <a:pt x="0" y="535901"/>
                  </a:lnTo>
                  <a:lnTo>
                    <a:pt x="73913" y="603415"/>
                  </a:lnTo>
                  <a:lnTo>
                    <a:pt x="80772" y="596023"/>
                  </a:lnTo>
                  <a:lnTo>
                    <a:pt x="46355" y="564629"/>
                  </a:lnTo>
                  <a:lnTo>
                    <a:pt x="51181" y="559346"/>
                  </a:lnTo>
                  <a:lnTo>
                    <a:pt x="52358" y="558025"/>
                  </a:lnTo>
                  <a:lnTo>
                    <a:pt x="39115" y="558025"/>
                  </a:lnTo>
                  <a:lnTo>
                    <a:pt x="13970" y="535114"/>
                  </a:lnTo>
                  <a:lnTo>
                    <a:pt x="30480" y="517042"/>
                  </a:lnTo>
                  <a:lnTo>
                    <a:pt x="34162" y="513842"/>
                  </a:lnTo>
                  <a:lnTo>
                    <a:pt x="37084" y="512445"/>
                  </a:lnTo>
                  <a:lnTo>
                    <a:pt x="39877" y="511035"/>
                  </a:lnTo>
                  <a:lnTo>
                    <a:pt x="43052" y="510603"/>
                  </a:lnTo>
                  <a:lnTo>
                    <a:pt x="65081" y="510603"/>
                  </a:lnTo>
                  <a:lnTo>
                    <a:pt x="61849" y="507669"/>
                  </a:lnTo>
                  <a:lnTo>
                    <a:pt x="57023" y="503199"/>
                  </a:lnTo>
                  <a:lnTo>
                    <a:pt x="51688" y="500837"/>
                  </a:lnTo>
                  <a:lnTo>
                    <a:pt x="40386" y="500291"/>
                  </a:lnTo>
                  <a:close/>
                </a:path>
                <a:path w="588010" h="603885">
                  <a:moveTo>
                    <a:pt x="65081" y="510603"/>
                  </a:moveTo>
                  <a:lnTo>
                    <a:pt x="43052" y="510603"/>
                  </a:lnTo>
                  <a:lnTo>
                    <a:pt x="49530" y="511683"/>
                  </a:lnTo>
                  <a:lnTo>
                    <a:pt x="52450" y="513080"/>
                  </a:lnTo>
                  <a:lnTo>
                    <a:pt x="54990" y="515340"/>
                  </a:lnTo>
                  <a:lnTo>
                    <a:pt x="57531" y="517664"/>
                  </a:lnTo>
                  <a:lnTo>
                    <a:pt x="59182" y="520433"/>
                  </a:lnTo>
                  <a:lnTo>
                    <a:pt x="59944" y="523646"/>
                  </a:lnTo>
                  <a:lnTo>
                    <a:pt x="60833" y="526872"/>
                  </a:lnTo>
                  <a:lnTo>
                    <a:pt x="39115" y="558025"/>
                  </a:lnTo>
                  <a:lnTo>
                    <a:pt x="52358" y="558025"/>
                  </a:lnTo>
                  <a:lnTo>
                    <a:pt x="71374" y="528269"/>
                  </a:lnTo>
                  <a:lnTo>
                    <a:pt x="70485" y="522732"/>
                  </a:lnTo>
                  <a:lnTo>
                    <a:pt x="69723" y="517194"/>
                  </a:lnTo>
                  <a:lnTo>
                    <a:pt x="66801" y="512165"/>
                  </a:lnTo>
                  <a:lnTo>
                    <a:pt x="65081" y="510603"/>
                  </a:lnTo>
                  <a:close/>
                </a:path>
                <a:path w="588010" h="603885">
                  <a:moveTo>
                    <a:pt x="126491" y="454660"/>
                  </a:moveTo>
                  <a:lnTo>
                    <a:pt x="90267" y="474980"/>
                  </a:lnTo>
                  <a:lnTo>
                    <a:pt x="85556" y="490220"/>
                  </a:lnTo>
                  <a:lnTo>
                    <a:pt x="86106" y="499110"/>
                  </a:lnTo>
                  <a:lnTo>
                    <a:pt x="110998" y="529590"/>
                  </a:lnTo>
                  <a:lnTo>
                    <a:pt x="117951" y="532130"/>
                  </a:lnTo>
                  <a:lnTo>
                    <a:pt x="133145" y="532130"/>
                  </a:lnTo>
                  <a:lnTo>
                    <a:pt x="140350" y="529590"/>
                  </a:lnTo>
                  <a:lnTo>
                    <a:pt x="147103" y="525780"/>
                  </a:lnTo>
                  <a:lnTo>
                    <a:pt x="149628" y="523240"/>
                  </a:lnTo>
                  <a:lnTo>
                    <a:pt x="119380" y="523240"/>
                  </a:lnTo>
                  <a:lnTo>
                    <a:pt x="112268" y="520700"/>
                  </a:lnTo>
                  <a:lnTo>
                    <a:pt x="105790" y="515620"/>
                  </a:lnTo>
                  <a:lnTo>
                    <a:pt x="111554" y="509270"/>
                  </a:lnTo>
                  <a:lnTo>
                    <a:pt x="100330" y="509270"/>
                  </a:lnTo>
                  <a:lnTo>
                    <a:pt x="96647" y="502920"/>
                  </a:lnTo>
                  <a:lnTo>
                    <a:pt x="94869" y="497840"/>
                  </a:lnTo>
                  <a:lnTo>
                    <a:pt x="94996" y="485140"/>
                  </a:lnTo>
                  <a:lnTo>
                    <a:pt x="97409" y="478790"/>
                  </a:lnTo>
                  <a:lnTo>
                    <a:pt x="102362" y="473710"/>
                  </a:lnTo>
                  <a:lnTo>
                    <a:pt x="105283" y="469900"/>
                  </a:lnTo>
                  <a:lnTo>
                    <a:pt x="108838" y="468630"/>
                  </a:lnTo>
                  <a:lnTo>
                    <a:pt x="116966" y="464820"/>
                  </a:lnTo>
                  <a:lnTo>
                    <a:pt x="120903" y="463550"/>
                  </a:lnTo>
                  <a:lnTo>
                    <a:pt x="147880" y="463550"/>
                  </a:lnTo>
                  <a:lnTo>
                    <a:pt x="145012" y="461010"/>
                  </a:lnTo>
                  <a:lnTo>
                    <a:pt x="139049" y="458470"/>
                  </a:lnTo>
                  <a:lnTo>
                    <a:pt x="132871" y="455930"/>
                  </a:lnTo>
                  <a:lnTo>
                    <a:pt x="126491" y="454660"/>
                  </a:lnTo>
                  <a:close/>
                </a:path>
                <a:path w="588010" h="603885">
                  <a:moveTo>
                    <a:pt x="160909" y="478790"/>
                  </a:moveTo>
                  <a:lnTo>
                    <a:pt x="152273" y="481330"/>
                  </a:lnTo>
                  <a:lnTo>
                    <a:pt x="153924" y="487680"/>
                  </a:lnTo>
                  <a:lnTo>
                    <a:pt x="154432" y="490220"/>
                  </a:lnTo>
                  <a:lnTo>
                    <a:pt x="154559" y="497840"/>
                  </a:lnTo>
                  <a:lnTo>
                    <a:pt x="153797" y="501650"/>
                  </a:lnTo>
                  <a:lnTo>
                    <a:pt x="152400" y="505460"/>
                  </a:lnTo>
                  <a:lnTo>
                    <a:pt x="150875" y="508000"/>
                  </a:lnTo>
                  <a:lnTo>
                    <a:pt x="148971" y="511810"/>
                  </a:lnTo>
                  <a:lnTo>
                    <a:pt x="146431" y="514350"/>
                  </a:lnTo>
                  <a:lnTo>
                    <a:pt x="141097" y="520700"/>
                  </a:lnTo>
                  <a:lnTo>
                    <a:pt x="134620" y="523240"/>
                  </a:lnTo>
                  <a:lnTo>
                    <a:pt x="149628" y="523240"/>
                  </a:lnTo>
                  <a:lnTo>
                    <a:pt x="153415" y="519430"/>
                  </a:lnTo>
                  <a:lnTo>
                    <a:pt x="157099" y="515620"/>
                  </a:lnTo>
                  <a:lnTo>
                    <a:pt x="159765" y="511810"/>
                  </a:lnTo>
                  <a:lnTo>
                    <a:pt x="161416" y="506730"/>
                  </a:lnTo>
                  <a:lnTo>
                    <a:pt x="163195" y="502920"/>
                  </a:lnTo>
                  <a:lnTo>
                    <a:pt x="163957" y="499110"/>
                  </a:lnTo>
                  <a:lnTo>
                    <a:pt x="163957" y="488950"/>
                  </a:lnTo>
                  <a:lnTo>
                    <a:pt x="162940" y="483870"/>
                  </a:lnTo>
                  <a:lnTo>
                    <a:pt x="160909" y="478790"/>
                  </a:lnTo>
                  <a:close/>
                </a:path>
                <a:path w="588010" h="603885">
                  <a:moveTo>
                    <a:pt x="147880" y="463550"/>
                  </a:moveTo>
                  <a:lnTo>
                    <a:pt x="120903" y="463550"/>
                  </a:lnTo>
                  <a:lnTo>
                    <a:pt x="128777" y="464820"/>
                  </a:lnTo>
                  <a:lnTo>
                    <a:pt x="132969" y="466090"/>
                  </a:lnTo>
                  <a:lnTo>
                    <a:pt x="137540" y="468630"/>
                  </a:lnTo>
                  <a:lnTo>
                    <a:pt x="100330" y="509270"/>
                  </a:lnTo>
                  <a:lnTo>
                    <a:pt x="111554" y="509270"/>
                  </a:lnTo>
                  <a:lnTo>
                    <a:pt x="150749" y="466090"/>
                  </a:lnTo>
                  <a:lnTo>
                    <a:pt x="147880" y="463550"/>
                  </a:lnTo>
                  <a:close/>
                </a:path>
                <a:path w="588010" h="603885">
                  <a:moveTo>
                    <a:pt x="141224" y="420370"/>
                  </a:moveTo>
                  <a:lnTo>
                    <a:pt x="134874" y="427990"/>
                  </a:lnTo>
                  <a:lnTo>
                    <a:pt x="189611" y="477520"/>
                  </a:lnTo>
                  <a:lnTo>
                    <a:pt x="195961" y="469900"/>
                  </a:lnTo>
                  <a:lnTo>
                    <a:pt x="168656" y="445770"/>
                  </a:lnTo>
                  <a:lnTo>
                    <a:pt x="164084" y="440690"/>
                  </a:lnTo>
                  <a:lnTo>
                    <a:pt x="161925" y="436880"/>
                  </a:lnTo>
                  <a:lnTo>
                    <a:pt x="158750" y="433070"/>
                  </a:lnTo>
                  <a:lnTo>
                    <a:pt x="157911" y="429260"/>
                  </a:lnTo>
                  <a:lnTo>
                    <a:pt x="151130" y="429260"/>
                  </a:lnTo>
                  <a:lnTo>
                    <a:pt x="141224" y="420370"/>
                  </a:lnTo>
                  <a:close/>
                </a:path>
                <a:path w="588010" h="603885">
                  <a:moveTo>
                    <a:pt x="198983" y="398780"/>
                  </a:moveTo>
                  <a:lnTo>
                    <a:pt x="178688" y="398780"/>
                  </a:lnTo>
                  <a:lnTo>
                    <a:pt x="182880" y="400050"/>
                  </a:lnTo>
                  <a:lnTo>
                    <a:pt x="187198" y="402590"/>
                  </a:lnTo>
                  <a:lnTo>
                    <a:pt x="189864" y="403860"/>
                  </a:lnTo>
                  <a:lnTo>
                    <a:pt x="194310" y="407670"/>
                  </a:lnTo>
                  <a:lnTo>
                    <a:pt x="200533" y="412750"/>
                  </a:lnTo>
                  <a:lnTo>
                    <a:pt x="226695" y="436880"/>
                  </a:lnTo>
                  <a:lnTo>
                    <a:pt x="233172" y="429260"/>
                  </a:lnTo>
                  <a:lnTo>
                    <a:pt x="204977" y="403860"/>
                  </a:lnTo>
                  <a:lnTo>
                    <a:pt x="198983" y="398780"/>
                  </a:lnTo>
                  <a:close/>
                </a:path>
                <a:path w="588010" h="603885">
                  <a:moveTo>
                    <a:pt x="181483" y="389890"/>
                  </a:moveTo>
                  <a:lnTo>
                    <a:pt x="176657" y="389890"/>
                  </a:lnTo>
                  <a:lnTo>
                    <a:pt x="166624" y="392430"/>
                  </a:lnTo>
                  <a:lnTo>
                    <a:pt x="149860" y="422910"/>
                  </a:lnTo>
                  <a:lnTo>
                    <a:pt x="151130" y="429260"/>
                  </a:lnTo>
                  <a:lnTo>
                    <a:pt x="157911" y="429260"/>
                  </a:lnTo>
                  <a:lnTo>
                    <a:pt x="157352" y="426720"/>
                  </a:lnTo>
                  <a:lnTo>
                    <a:pt x="157861" y="415290"/>
                  </a:lnTo>
                  <a:lnTo>
                    <a:pt x="159893" y="410210"/>
                  </a:lnTo>
                  <a:lnTo>
                    <a:pt x="163830" y="406400"/>
                  </a:lnTo>
                  <a:lnTo>
                    <a:pt x="167132" y="402590"/>
                  </a:lnTo>
                  <a:lnTo>
                    <a:pt x="170814" y="400050"/>
                  </a:lnTo>
                  <a:lnTo>
                    <a:pt x="178688" y="398780"/>
                  </a:lnTo>
                  <a:lnTo>
                    <a:pt x="198983" y="398780"/>
                  </a:lnTo>
                  <a:lnTo>
                    <a:pt x="197485" y="397510"/>
                  </a:lnTo>
                  <a:lnTo>
                    <a:pt x="191388" y="392430"/>
                  </a:lnTo>
                  <a:lnTo>
                    <a:pt x="181483" y="389890"/>
                  </a:lnTo>
                  <a:close/>
                </a:path>
                <a:path w="588010" h="603885">
                  <a:moveTo>
                    <a:pt x="221107" y="290830"/>
                  </a:moveTo>
                  <a:lnTo>
                    <a:pt x="214757" y="297180"/>
                  </a:lnTo>
                  <a:lnTo>
                    <a:pt x="245999" y="326390"/>
                  </a:lnTo>
                  <a:lnTo>
                    <a:pt x="233807" y="326390"/>
                  </a:lnTo>
                  <a:lnTo>
                    <a:pt x="223393" y="328930"/>
                  </a:lnTo>
                  <a:lnTo>
                    <a:pt x="218694" y="332740"/>
                  </a:lnTo>
                  <a:lnTo>
                    <a:pt x="214630" y="337820"/>
                  </a:lnTo>
                  <a:lnTo>
                    <a:pt x="210010" y="342900"/>
                  </a:lnTo>
                  <a:lnTo>
                    <a:pt x="206819" y="350520"/>
                  </a:lnTo>
                  <a:lnTo>
                    <a:pt x="205057" y="356870"/>
                  </a:lnTo>
                  <a:lnTo>
                    <a:pt x="204724" y="364490"/>
                  </a:lnTo>
                  <a:lnTo>
                    <a:pt x="205868" y="372110"/>
                  </a:lnTo>
                  <a:lnTo>
                    <a:pt x="237676" y="401320"/>
                  </a:lnTo>
                  <a:lnTo>
                    <a:pt x="245363" y="402590"/>
                  </a:lnTo>
                  <a:lnTo>
                    <a:pt x="253029" y="401320"/>
                  </a:lnTo>
                  <a:lnTo>
                    <a:pt x="260016" y="398780"/>
                  </a:lnTo>
                  <a:lnTo>
                    <a:pt x="266313" y="394970"/>
                  </a:lnTo>
                  <a:lnTo>
                    <a:pt x="269110" y="392430"/>
                  </a:lnTo>
                  <a:lnTo>
                    <a:pt x="237871" y="392430"/>
                  </a:lnTo>
                  <a:lnTo>
                    <a:pt x="232663" y="391160"/>
                  </a:lnTo>
                  <a:lnTo>
                    <a:pt x="227964" y="388620"/>
                  </a:lnTo>
                  <a:lnTo>
                    <a:pt x="224155" y="384810"/>
                  </a:lnTo>
                  <a:lnTo>
                    <a:pt x="220218" y="381000"/>
                  </a:lnTo>
                  <a:lnTo>
                    <a:pt x="217550" y="377190"/>
                  </a:lnTo>
                  <a:lnTo>
                    <a:pt x="215773" y="372110"/>
                  </a:lnTo>
                  <a:lnTo>
                    <a:pt x="214122" y="367030"/>
                  </a:lnTo>
                  <a:lnTo>
                    <a:pt x="213740" y="361950"/>
                  </a:lnTo>
                  <a:lnTo>
                    <a:pt x="216026" y="351790"/>
                  </a:lnTo>
                  <a:lnTo>
                    <a:pt x="218312" y="346710"/>
                  </a:lnTo>
                  <a:lnTo>
                    <a:pt x="221869" y="342900"/>
                  </a:lnTo>
                  <a:lnTo>
                    <a:pt x="227457" y="336550"/>
                  </a:lnTo>
                  <a:lnTo>
                    <a:pt x="234314" y="334010"/>
                  </a:lnTo>
                  <a:lnTo>
                    <a:pt x="250444" y="332740"/>
                  </a:lnTo>
                  <a:lnTo>
                    <a:pt x="267440" y="332740"/>
                  </a:lnTo>
                  <a:lnTo>
                    <a:pt x="260420" y="326390"/>
                  </a:lnTo>
                  <a:lnTo>
                    <a:pt x="245999" y="326390"/>
                  </a:lnTo>
                  <a:lnTo>
                    <a:pt x="239649" y="325120"/>
                  </a:lnTo>
                  <a:lnTo>
                    <a:pt x="259016" y="325120"/>
                  </a:lnTo>
                  <a:lnTo>
                    <a:pt x="221107" y="290830"/>
                  </a:lnTo>
                  <a:close/>
                </a:path>
                <a:path w="588010" h="603885">
                  <a:moveTo>
                    <a:pt x="267440" y="332740"/>
                  </a:moveTo>
                  <a:lnTo>
                    <a:pt x="250444" y="332740"/>
                  </a:lnTo>
                  <a:lnTo>
                    <a:pt x="257556" y="335280"/>
                  </a:lnTo>
                  <a:lnTo>
                    <a:pt x="268097" y="345440"/>
                  </a:lnTo>
                  <a:lnTo>
                    <a:pt x="271018" y="349250"/>
                  </a:lnTo>
                  <a:lnTo>
                    <a:pt x="272541" y="354330"/>
                  </a:lnTo>
                  <a:lnTo>
                    <a:pt x="274193" y="359410"/>
                  </a:lnTo>
                  <a:lnTo>
                    <a:pt x="274447" y="364490"/>
                  </a:lnTo>
                  <a:lnTo>
                    <a:pt x="273176" y="369570"/>
                  </a:lnTo>
                  <a:lnTo>
                    <a:pt x="272034" y="374650"/>
                  </a:lnTo>
                  <a:lnTo>
                    <a:pt x="269621" y="379730"/>
                  </a:lnTo>
                  <a:lnTo>
                    <a:pt x="266064" y="383540"/>
                  </a:lnTo>
                  <a:lnTo>
                    <a:pt x="262636" y="387350"/>
                  </a:lnTo>
                  <a:lnTo>
                    <a:pt x="258445" y="389890"/>
                  </a:lnTo>
                  <a:lnTo>
                    <a:pt x="248412" y="392430"/>
                  </a:lnTo>
                  <a:lnTo>
                    <a:pt x="269110" y="392430"/>
                  </a:lnTo>
                  <a:lnTo>
                    <a:pt x="282066" y="364490"/>
                  </a:lnTo>
                  <a:lnTo>
                    <a:pt x="281177" y="358140"/>
                  </a:lnTo>
                  <a:lnTo>
                    <a:pt x="295521" y="358140"/>
                  </a:lnTo>
                  <a:lnTo>
                    <a:pt x="267440" y="332740"/>
                  </a:lnTo>
                  <a:close/>
                </a:path>
                <a:path w="588010" h="603885">
                  <a:moveTo>
                    <a:pt x="295521" y="358140"/>
                  </a:moveTo>
                  <a:lnTo>
                    <a:pt x="281177" y="358140"/>
                  </a:lnTo>
                  <a:lnTo>
                    <a:pt x="290575" y="367030"/>
                  </a:lnTo>
                  <a:lnTo>
                    <a:pt x="296925" y="359410"/>
                  </a:lnTo>
                  <a:lnTo>
                    <a:pt x="295521" y="358140"/>
                  </a:lnTo>
                  <a:close/>
                </a:path>
                <a:path w="588010" h="603885">
                  <a:moveTo>
                    <a:pt x="262127" y="288290"/>
                  </a:moveTo>
                  <a:lnTo>
                    <a:pt x="255777" y="294640"/>
                  </a:lnTo>
                  <a:lnTo>
                    <a:pt x="282066" y="318770"/>
                  </a:lnTo>
                  <a:lnTo>
                    <a:pt x="289940" y="326390"/>
                  </a:lnTo>
                  <a:lnTo>
                    <a:pt x="296545" y="330200"/>
                  </a:lnTo>
                  <a:lnTo>
                    <a:pt x="307466" y="334010"/>
                  </a:lnTo>
                  <a:lnTo>
                    <a:pt x="312927" y="334010"/>
                  </a:lnTo>
                  <a:lnTo>
                    <a:pt x="323723" y="331470"/>
                  </a:lnTo>
                  <a:lnTo>
                    <a:pt x="328930" y="327660"/>
                  </a:lnTo>
                  <a:lnTo>
                    <a:pt x="331343" y="325120"/>
                  </a:lnTo>
                  <a:lnTo>
                    <a:pt x="310134" y="325120"/>
                  </a:lnTo>
                  <a:lnTo>
                    <a:pt x="305815" y="323850"/>
                  </a:lnTo>
                  <a:lnTo>
                    <a:pt x="298576" y="320040"/>
                  </a:lnTo>
                  <a:lnTo>
                    <a:pt x="294005" y="317500"/>
                  </a:lnTo>
                  <a:lnTo>
                    <a:pt x="287782" y="311150"/>
                  </a:lnTo>
                  <a:lnTo>
                    <a:pt x="262127" y="288290"/>
                  </a:lnTo>
                  <a:close/>
                </a:path>
                <a:path w="588010" h="603885">
                  <a:moveTo>
                    <a:pt x="299465" y="247650"/>
                  </a:moveTo>
                  <a:lnTo>
                    <a:pt x="292862" y="254000"/>
                  </a:lnTo>
                  <a:lnTo>
                    <a:pt x="318388" y="278130"/>
                  </a:lnTo>
                  <a:lnTo>
                    <a:pt x="325247" y="284480"/>
                  </a:lnTo>
                  <a:lnTo>
                    <a:pt x="329438" y="288290"/>
                  </a:lnTo>
                  <a:lnTo>
                    <a:pt x="330835" y="290830"/>
                  </a:lnTo>
                  <a:lnTo>
                    <a:pt x="332994" y="294640"/>
                  </a:lnTo>
                  <a:lnTo>
                    <a:pt x="333756" y="298450"/>
                  </a:lnTo>
                  <a:lnTo>
                    <a:pt x="333248" y="303530"/>
                  </a:lnTo>
                  <a:lnTo>
                    <a:pt x="310134" y="325120"/>
                  </a:lnTo>
                  <a:lnTo>
                    <a:pt x="331343" y="325120"/>
                  </a:lnTo>
                  <a:lnTo>
                    <a:pt x="338582" y="317500"/>
                  </a:lnTo>
                  <a:lnTo>
                    <a:pt x="341630" y="311150"/>
                  </a:lnTo>
                  <a:lnTo>
                    <a:pt x="342646" y="306070"/>
                  </a:lnTo>
                  <a:lnTo>
                    <a:pt x="343788" y="300990"/>
                  </a:lnTo>
                  <a:lnTo>
                    <a:pt x="343153" y="294640"/>
                  </a:lnTo>
                  <a:lnTo>
                    <a:pt x="340995" y="289560"/>
                  </a:lnTo>
                  <a:lnTo>
                    <a:pt x="338709" y="284480"/>
                  </a:lnTo>
                  <a:lnTo>
                    <a:pt x="333883" y="278130"/>
                  </a:lnTo>
                  <a:lnTo>
                    <a:pt x="299465" y="247650"/>
                  </a:lnTo>
                  <a:close/>
                </a:path>
                <a:path w="588010" h="603885">
                  <a:moveTo>
                    <a:pt x="298831" y="205740"/>
                  </a:moveTo>
                  <a:lnTo>
                    <a:pt x="292481" y="212090"/>
                  </a:lnTo>
                  <a:lnTo>
                    <a:pt x="368300" y="281940"/>
                  </a:lnTo>
                  <a:lnTo>
                    <a:pt x="374650" y="274320"/>
                  </a:lnTo>
                  <a:lnTo>
                    <a:pt x="350012" y="252730"/>
                  </a:lnTo>
                  <a:lnTo>
                    <a:pt x="399796" y="247650"/>
                  </a:lnTo>
                  <a:lnTo>
                    <a:pt x="402082" y="245110"/>
                  </a:lnTo>
                  <a:lnTo>
                    <a:pt x="342011" y="245110"/>
                  </a:lnTo>
                  <a:lnTo>
                    <a:pt x="298831" y="205740"/>
                  </a:lnTo>
                  <a:close/>
                </a:path>
                <a:path w="588010" h="603885">
                  <a:moveTo>
                    <a:pt x="352551" y="189230"/>
                  </a:moveTo>
                  <a:lnTo>
                    <a:pt x="343153" y="199390"/>
                  </a:lnTo>
                  <a:lnTo>
                    <a:pt x="342011" y="245110"/>
                  </a:lnTo>
                  <a:lnTo>
                    <a:pt x="402082" y="245110"/>
                  </a:lnTo>
                  <a:lnTo>
                    <a:pt x="404367" y="242570"/>
                  </a:lnTo>
                  <a:lnTo>
                    <a:pt x="351155" y="242570"/>
                  </a:lnTo>
                  <a:lnTo>
                    <a:pt x="352551" y="189230"/>
                  </a:lnTo>
                  <a:close/>
                </a:path>
                <a:path w="588010" h="603885">
                  <a:moveTo>
                    <a:pt x="408939" y="237490"/>
                  </a:moveTo>
                  <a:lnTo>
                    <a:pt x="351155" y="242570"/>
                  </a:lnTo>
                  <a:lnTo>
                    <a:pt x="404367" y="242570"/>
                  </a:lnTo>
                  <a:lnTo>
                    <a:pt x="408939" y="237490"/>
                  </a:lnTo>
                  <a:close/>
                </a:path>
                <a:path w="588010" h="603885">
                  <a:moveTo>
                    <a:pt x="366395" y="173990"/>
                  </a:moveTo>
                  <a:lnTo>
                    <a:pt x="360045" y="180340"/>
                  </a:lnTo>
                  <a:lnTo>
                    <a:pt x="386334" y="204470"/>
                  </a:lnTo>
                  <a:lnTo>
                    <a:pt x="394208" y="212090"/>
                  </a:lnTo>
                  <a:lnTo>
                    <a:pt x="400812" y="215900"/>
                  </a:lnTo>
                  <a:lnTo>
                    <a:pt x="411734" y="219710"/>
                  </a:lnTo>
                  <a:lnTo>
                    <a:pt x="417195" y="219710"/>
                  </a:lnTo>
                  <a:lnTo>
                    <a:pt x="427989" y="217170"/>
                  </a:lnTo>
                  <a:lnTo>
                    <a:pt x="433197" y="213360"/>
                  </a:lnTo>
                  <a:lnTo>
                    <a:pt x="435610" y="210820"/>
                  </a:lnTo>
                  <a:lnTo>
                    <a:pt x="414527" y="210820"/>
                  </a:lnTo>
                  <a:lnTo>
                    <a:pt x="405764" y="208280"/>
                  </a:lnTo>
                  <a:lnTo>
                    <a:pt x="402844" y="205740"/>
                  </a:lnTo>
                  <a:lnTo>
                    <a:pt x="398272" y="203200"/>
                  </a:lnTo>
                  <a:lnTo>
                    <a:pt x="392049" y="196850"/>
                  </a:lnTo>
                  <a:lnTo>
                    <a:pt x="366395" y="173990"/>
                  </a:lnTo>
                  <a:close/>
                </a:path>
                <a:path w="588010" h="603885">
                  <a:moveTo>
                    <a:pt x="403733" y="133350"/>
                  </a:moveTo>
                  <a:lnTo>
                    <a:pt x="397128" y="139700"/>
                  </a:lnTo>
                  <a:lnTo>
                    <a:pt x="422656" y="163830"/>
                  </a:lnTo>
                  <a:lnTo>
                    <a:pt x="429513" y="170180"/>
                  </a:lnTo>
                  <a:lnTo>
                    <a:pt x="433705" y="173990"/>
                  </a:lnTo>
                  <a:lnTo>
                    <a:pt x="435228" y="176530"/>
                  </a:lnTo>
                  <a:lnTo>
                    <a:pt x="437261" y="180340"/>
                  </a:lnTo>
                  <a:lnTo>
                    <a:pt x="438023" y="184150"/>
                  </a:lnTo>
                  <a:lnTo>
                    <a:pt x="437514" y="189230"/>
                  </a:lnTo>
                  <a:lnTo>
                    <a:pt x="414527" y="210820"/>
                  </a:lnTo>
                  <a:lnTo>
                    <a:pt x="435610" y="210820"/>
                  </a:lnTo>
                  <a:lnTo>
                    <a:pt x="442849" y="203200"/>
                  </a:lnTo>
                  <a:lnTo>
                    <a:pt x="445897" y="196850"/>
                  </a:lnTo>
                  <a:lnTo>
                    <a:pt x="446913" y="191770"/>
                  </a:lnTo>
                  <a:lnTo>
                    <a:pt x="448056" y="186690"/>
                  </a:lnTo>
                  <a:lnTo>
                    <a:pt x="430530" y="157480"/>
                  </a:lnTo>
                  <a:lnTo>
                    <a:pt x="403733" y="133350"/>
                  </a:lnTo>
                  <a:close/>
                </a:path>
                <a:path w="588010" h="603885">
                  <a:moveTo>
                    <a:pt x="424307" y="110490"/>
                  </a:moveTo>
                  <a:lnTo>
                    <a:pt x="417830" y="116840"/>
                  </a:lnTo>
                  <a:lnTo>
                    <a:pt x="472566" y="167640"/>
                  </a:lnTo>
                  <a:lnTo>
                    <a:pt x="479044" y="160020"/>
                  </a:lnTo>
                  <a:lnTo>
                    <a:pt x="451738" y="135890"/>
                  </a:lnTo>
                  <a:lnTo>
                    <a:pt x="447039" y="130810"/>
                  </a:lnTo>
                  <a:lnTo>
                    <a:pt x="445008" y="127000"/>
                  </a:lnTo>
                  <a:lnTo>
                    <a:pt x="441833" y="121920"/>
                  </a:lnTo>
                  <a:lnTo>
                    <a:pt x="441071" y="119380"/>
                  </a:lnTo>
                  <a:lnTo>
                    <a:pt x="434086" y="119380"/>
                  </a:lnTo>
                  <a:lnTo>
                    <a:pt x="424307" y="110490"/>
                  </a:lnTo>
                  <a:close/>
                </a:path>
                <a:path w="588010" h="603885">
                  <a:moveTo>
                    <a:pt x="482041" y="88900"/>
                  </a:moveTo>
                  <a:lnTo>
                    <a:pt x="461772" y="88900"/>
                  </a:lnTo>
                  <a:lnTo>
                    <a:pt x="470281" y="91440"/>
                  </a:lnTo>
                  <a:lnTo>
                    <a:pt x="472821" y="93980"/>
                  </a:lnTo>
                  <a:lnTo>
                    <a:pt x="477265" y="96520"/>
                  </a:lnTo>
                  <a:lnTo>
                    <a:pt x="483615" y="102870"/>
                  </a:lnTo>
                  <a:lnTo>
                    <a:pt x="509777" y="127000"/>
                  </a:lnTo>
                  <a:lnTo>
                    <a:pt x="516127" y="119380"/>
                  </a:lnTo>
                  <a:lnTo>
                    <a:pt x="487934" y="93980"/>
                  </a:lnTo>
                  <a:lnTo>
                    <a:pt x="482041" y="88900"/>
                  </a:lnTo>
                  <a:close/>
                </a:path>
                <a:path w="588010" h="603885">
                  <a:moveTo>
                    <a:pt x="459613" y="78740"/>
                  </a:moveTo>
                  <a:lnTo>
                    <a:pt x="449707" y="81280"/>
                  </a:lnTo>
                  <a:lnTo>
                    <a:pt x="445388" y="83820"/>
                  </a:lnTo>
                  <a:lnTo>
                    <a:pt x="441578" y="88900"/>
                  </a:lnTo>
                  <a:lnTo>
                    <a:pt x="437896" y="92710"/>
                  </a:lnTo>
                  <a:lnTo>
                    <a:pt x="435483" y="96520"/>
                  </a:lnTo>
                  <a:lnTo>
                    <a:pt x="434213" y="102870"/>
                  </a:lnTo>
                  <a:lnTo>
                    <a:pt x="432943" y="107950"/>
                  </a:lnTo>
                  <a:lnTo>
                    <a:pt x="432943" y="113030"/>
                  </a:lnTo>
                  <a:lnTo>
                    <a:pt x="434086" y="119380"/>
                  </a:lnTo>
                  <a:lnTo>
                    <a:pt x="441071" y="119380"/>
                  </a:lnTo>
                  <a:lnTo>
                    <a:pt x="440309" y="116840"/>
                  </a:lnTo>
                  <a:lnTo>
                    <a:pt x="440816" y="105410"/>
                  </a:lnTo>
                  <a:lnTo>
                    <a:pt x="461772" y="88900"/>
                  </a:lnTo>
                  <a:lnTo>
                    <a:pt x="482041" y="88900"/>
                  </a:lnTo>
                  <a:lnTo>
                    <a:pt x="480568" y="87630"/>
                  </a:lnTo>
                  <a:lnTo>
                    <a:pt x="474345" y="82550"/>
                  </a:lnTo>
                  <a:lnTo>
                    <a:pt x="459613" y="78740"/>
                  </a:lnTo>
                  <a:close/>
                </a:path>
                <a:path w="588010" h="603885">
                  <a:moveTo>
                    <a:pt x="539496" y="102870"/>
                  </a:moveTo>
                  <a:lnTo>
                    <a:pt x="532511" y="110490"/>
                  </a:lnTo>
                  <a:lnTo>
                    <a:pt x="538607" y="111760"/>
                  </a:lnTo>
                  <a:lnTo>
                    <a:pt x="543813" y="113030"/>
                  </a:lnTo>
                  <a:lnTo>
                    <a:pt x="552576" y="113030"/>
                  </a:lnTo>
                  <a:lnTo>
                    <a:pt x="557149" y="110490"/>
                  </a:lnTo>
                  <a:lnTo>
                    <a:pt x="561848" y="107950"/>
                  </a:lnTo>
                  <a:lnTo>
                    <a:pt x="566674" y="105410"/>
                  </a:lnTo>
                  <a:lnTo>
                    <a:pt x="568896" y="104140"/>
                  </a:lnTo>
                  <a:lnTo>
                    <a:pt x="544957" y="104140"/>
                  </a:lnTo>
                  <a:lnTo>
                    <a:pt x="539496" y="102870"/>
                  </a:lnTo>
                  <a:close/>
                </a:path>
                <a:path w="588010" h="603885">
                  <a:moveTo>
                    <a:pt x="576199" y="46990"/>
                  </a:moveTo>
                  <a:lnTo>
                    <a:pt x="562737" y="46990"/>
                  </a:lnTo>
                  <a:lnTo>
                    <a:pt x="565531" y="50800"/>
                  </a:lnTo>
                  <a:lnTo>
                    <a:pt x="571626" y="55880"/>
                  </a:lnTo>
                  <a:lnTo>
                    <a:pt x="575310" y="60960"/>
                  </a:lnTo>
                  <a:lnTo>
                    <a:pt x="576707" y="64770"/>
                  </a:lnTo>
                  <a:lnTo>
                    <a:pt x="578231" y="68580"/>
                  </a:lnTo>
                  <a:lnTo>
                    <a:pt x="578231" y="72390"/>
                  </a:lnTo>
                  <a:lnTo>
                    <a:pt x="554863" y="101600"/>
                  </a:lnTo>
                  <a:lnTo>
                    <a:pt x="550037" y="104140"/>
                  </a:lnTo>
                  <a:lnTo>
                    <a:pt x="568896" y="104140"/>
                  </a:lnTo>
                  <a:lnTo>
                    <a:pt x="571119" y="102870"/>
                  </a:lnTo>
                  <a:lnTo>
                    <a:pt x="575437" y="97790"/>
                  </a:lnTo>
                  <a:lnTo>
                    <a:pt x="581278" y="91440"/>
                  </a:lnTo>
                  <a:lnTo>
                    <a:pt x="584835" y="85090"/>
                  </a:lnTo>
                  <a:lnTo>
                    <a:pt x="586359" y="77470"/>
                  </a:lnTo>
                  <a:lnTo>
                    <a:pt x="587756" y="69850"/>
                  </a:lnTo>
                  <a:lnTo>
                    <a:pt x="586866" y="63500"/>
                  </a:lnTo>
                  <a:lnTo>
                    <a:pt x="583438" y="57150"/>
                  </a:lnTo>
                  <a:lnTo>
                    <a:pt x="581151" y="53340"/>
                  </a:lnTo>
                  <a:lnTo>
                    <a:pt x="576199" y="46990"/>
                  </a:lnTo>
                  <a:close/>
                </a:path>
                <a:path w="588010" h="603885">
                  <a:moveTo>
                    <a:pt x="524890" y="0"/>
                  </a:moveTo>
                  <a:lnTo>
                    <a:pt x="518413" y="7620"/>
                  </a:lnTo>
                  <a:lnTo>
                    <a:pt x="527938" y="15240"/>
                  </a:lnTo>
                  <a:lnTo>
                    <a:pt x="521081" y="15240"/>
                  </a:lnTo>
                  <a:lnTo>
                    <a:pt x="515112" y="16510"/>
                  </a:lnTo>
                  <a:lnTo>
                    <a:pt x="510286" y="19050"/>
                  </a:lnTo>
                  <a:lnTo>
                    <a:pt x="505333" y="20320"/>
                  </a:lnTo>
                  <a:lnTo>
                    <a:pt x="501014" y="22860"/>
                  </a:lnTo>
                  <a:lnTo>
                    <a:pt x="497205" y="27940"/>
                  </a:lnTo>
                  <a:lnTo>
                    <a:pt x="492760" y="33020"/>
                  </a:lnTo>
                  <a:lnTo>
                    <a:pt x="489712" y="38100"/>
                  </a:lnTo>
                  <a:lnTo>
                    <a:pt x="486663" y="52070"/>
                  </a:lnTo>
                  <a:lnTo>
                    <a:pt x="487045" y="58420"/>
                  </a:lnTo>
                  <a:lnTo>
                    <a:pt x="491109" y="71120"/>
                  </a:lnTo>
                  <a:lnTo>
                    <a:pt x="494664" y="77470"/>
                  </a:lnTo>
                  <a:lnTo>
                    <a:pt x="499745" y="81280"/>
                  </a:lnTo>
                  <a:lnTo>
                    <a:pt x="504825" y="86360"/>
                  </a:lnTo>
                  <a:lnTo>
                    <a:pt x="510539" y="88900"/>
                  </a:lnTo>
                  <a:lnTo>
                    <a:pt x="523494" y="92710"/>
                  </a:lnTo>
                  <a:lnTo>
                    <a:pt x="536448" y="90170"/>
                  </a:lnTo>
                  <a:lnTo>
                    <a:pt x="543051" y="87630"/>
                  </a:lnTo>
                  <a:lnTo>
                    <a:pt x="548639" y="83820"/>
                  </a:lnTo>
                  <a:lnTo>
                    <a:pt x="549783" y="82550"/>
                  </a:lnTo>
                  <a:lnTo>
                    <a:pt x="519430" y="82550"/>
                  </a:lnTo>
                  <a:lnTo>
                    <a:pt x="512699" y="80010"/>
                  </a:lnTo>
                  <a:lnTo>
                    <a:pt x="496443" y="52070"/>
                  </a:lnTo>
                  <a:lnTo>
                    <a:pt x="497586" y="46990"/>
                  </a:lnTo>
                  <a:lnTo>
                    <a:pt x="522350" y="22860"/>
                  </a:lnTo>
                  <a:lnTo>
                    <a:pt x="550184" y="22860"/>
                  </a:lnTo>
                  <a:lnTo>
                    <a:pt x="524890" y="0"/>
                  </a:lnTo>
                  <a:close/>
                </a:path>
                <a:path w="588010" h="603885">
                  <a:moveTo>
                    <a:pt x="550184" y="22860"/>
                  </a:moveTo>
                  <a:lnTo>
                    <a:pt x="527303" y="22860"/>
                  </a:lnTo>
                  <a:lnTo>
                    <a:pt x="537083" y="25400"/>
                  </a:lnTo>
                  <a:lnTo>
                    <a:pt x="541527" y="27940"/>
                  </a:lnTo>
                  <a:lnTo>
                    <a:pt x="545719" y="31750"/>
                  </a:lnTo>
                  <a:lnTo>
                    <a:pt x="552069" y="36830"/>
                  </a:lnTo>
                  <a:lnTo>
                    <a:pt x="555371" y="43180"/>
                  </a:lnTo>
                  <a:lnTo>
                    <a:pt x="555878" y="58420"/>
                  </a:lnTo>
                  <a:lnTo>
                    <a:pt x="553085" y="66040"/>
                  </a:lnTo>
                  <a:lnTo>
                    <a:pt x="541401" y="78740"/>
                  </a:lnTo>
                  <a:lnTo>
                    <a:pt x="534670" y="82550"/>
                  </a:lnTo>
                  <a:lnTo>
                    <a:pt x="549783" y="82550"/>
                  </a:lnTo>
                  <a:lnTo>
                    <a:pt x="553212" y="78740"/>
                  </a:lnTo>
                  <a:lnTo>
                    <a:pt x="557149" y="74930"/>
                  </a:lnTo>
                  <a:lnTo>
                    <a:pt x="559943" y="69850"/>
                  </a:lnTo>
                  <a:lnTo>
                    <a:pt x="561594" y="64770"/>
                  </a:lnTo>
                  <a:lnTo>
                    <a:pt x="563372" y="58420"/>
                  </a:lnTo>
                  <a:lnTo>
                    <a:pt x="563752" y="53340"/>
                  </a:lnTo>
                  <a:lnTo>
                    <a:pt x="562737" y="46990"/>
                  </a:lnTo>
                  <a:lnTo>
                    <a:pt x="576199" y="46990"/>
                  </a:lnTo>
                  <a:lnTo>
                    <a:pt x="568451" y="39370"/>
                  </a:lnTo>
                  <a:lnTo>
                    <a:pt x="550184" y="22860"/>
                  </a:lnTo>
                  <a:close/>
                </a:path>
              </a:pathLst>
            </a:custGeom>
            <a:solidFill>
              <a:srgbClr val="402C51"/>
            </a:solidFill>
          </p:spPr>
          <p:txBody>
            <a:bodyPr wrap="square" lIns="0" tIns="0" rIns="0" bIns="0" rtlCol="0"/>
            <a:lstStyle/>
            <a:p>
              <a:endParaRPr sz="16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aphicFrame>
        <p:nvGraphicFramePr>
          <p:cNvPr id="81" name="object 72"/>
          <p:cNvGraphicFramePr>
            <a:graphicFrameLocks noGrp="1"/>
          </p:cNvGraphicFramePr>
          <p:nvPr/>
        </p:nvGraphicFramePr>
        <p:xfrm>
          <a:off x="274446" y="1924448"/>
          <a:ext cx="5511995" cy="385404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804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0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55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Input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Troughput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255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O</a:t>
                      </a:r>
                      <a:r>
                        <a:rPr sz="1600" dirty="0"/>
                        <a:t>u</a:t>
                      </a:r>
                      <a:r>
                        <a:rPr sz="1600" spc="-5" dirty="0"/>
                        <a:t>t</a:t>
                      </a:r>
                      <a:r>
                        <a:rPr sz="1600" dirty="0"/>
                        <a:t>p</a:t>
                      </a:r>
                      <a:r>
                        <a:rPr sz="1600" spc="-5" dirty="0"/>
                        <a:t>u</a:t>
                      </a:r>
                      <a:r>
                        <a:rPr sz="1600" dirty="0"/>
                        <a:t>t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12192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 err="1"/>
                        <a:t>Klasifikasi</a:t>
                      </a:r>
                      <a:r>
                        <a:rPr sz="1600" spc="-5" baseline="0" dirty="0"/>
                        <a:t> </a:t>
                      </a:r>
                      <a:r>
                        <a:rPr sz="1600" spc="-5" dirty="0"/>
                        <a:t>Daerah</a:t>
                      </a:r>
                    </a:p>
                  </a:txBody>
                  <a:tcPr marL="0" marR="0" marT="1905" marB="0" anchor="ctr"/>
                </a:tc>
                <a:tc>
                  <a:txBody>
                    <a:bodyPr/>
                    <a:lstStyle/>
                    <a:p>
                      <a:pPr marL="0" marR="97155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Rangking  Kualitas</a:t>
                      </a:r>
                      <a:r>
                        <a:rPr sz="1600" spc="-30" dirty="0"/>
                        <a:t> </a:t>
                      </a:r>
                      <a:r>
                        <a:rPr sz="1600" spc="-5" dirty="0"/>
                        <a:t>Daerah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190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Hijau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/>
                        <a:t>1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Hijau Muda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2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10" dirty="0"/>
                        <a:t>Rendah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Biru</a:t>
                      </a:r>
                      <a:r>
                        <a:rPr sz="1600" spc="-10" dirty="0"/>
                        <a:t> </a:t>
                      </a:r>
                      <a:r>
                        <a:rPr sz="1600" spc="-5" dirty="0"/>
                        <a:t>Muda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3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10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dirty="0"/>
                        <a:t>Tinggi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Biru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4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Abu-abu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5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Kuning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6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Tinggi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10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Orange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7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Rendah</a:t>
                      </a:r>
                      <a:endParaRPr sz="160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0489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Ren</a:t>
                      </a:r>
                      <a:r>
                        <a:rPr sz="1600" dirty="0"/>
                        <a:t>d</a:t>
                      </a:r>
                      <a:r>
                        <a:rPr sz="1600" spc="-5" dirty="0"/>
                        <a:t>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600" spc="-5" dirty="0"/>
                        <a:t>Merah</a:t>
                      </a:r>
                      <a:endParaRPr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57188" marR="452755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id-ID" sz="1600" dirty="0"/>
                        <a:t>8</a:t>
                      </a:r>
                      <a:endParaRPr lang="id-ID" sz="1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2BC2310-4BF1-4F99-997C-2F5FD345BD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17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3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LATAR BELAKANG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73491" y="1706573"/>
            <a:ext cx="719229" cy="653595"/>
            <a:chOff x="3783634" y="2431931"/>
            <a:chExt cx="719229" cy="653595"/>
          </a:xfrm>
        </p:grpSpPr>
        <p:sp>
          <p:nvSpPr>
            <p:cNvPr id="37" name="타원 20"/>
            <p:cNvSpPr/>
            <p:nvPr/>
          </p:nvSpPr>
          <p:spPr>
            <a:xfrm>
              <a:off x="3808990" y="2433569"/>
              <a:ext cx="651959" cy="65195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61" name="그룹 60"/>
            <p:cNvGrpSpPr/>
            <p:nvPr/>
          </p:nvGrpSpPr>
          <p:grpSpPr>
            <a:xfrm>
              <a:off x="3783634" y="2431931"/>
              <a:ext cx="719229" cy="651957"/>
              <a:chOff x="5075123" y="3442121"/>
              <a:chExt cx="2481953" cy="2249809"/>
            </a:xfrm>
          </p:grpSpPr>
          <p:sp>
            <p:nvSpPr>
              <p:cNvPr id="62" name="타원 22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3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4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400">
                  <a:latin typeface="Segoe UI" panose="020B0502040204020203" pitchFamily="34" charset="0"/>
                  <a:ea typeface="맑은 고딕" pitchFamily="50" charset="-127"/>
                  <a:cs typeface="Segoe UI" panose="020B0502040204020203" pitchFamily="34" charset="0"/>
                </a:endParaRPr>
              </a:p>
            </p:txBody>
          </p:sp>
          <p:sp>
            <p:nvSpPr>
              <p:cNvPr id="65" name="자유형 25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6" name="자유형 26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67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997687" y="3443584"/>
            <a:ext cx="719229" cy="653596"/>
            <a:chOff x="3997687" y="3475116"/>
            <a:chExt cx="719229" cy="653596"/>
          </a:xfrm>
        </p:grpSpPr>
        <p:sp>
          <p:nvSpPr>
            <p:cNvPr id="36" name="타원 28"/>
            <p:cNvSpPr/>
            <p:nvPr/>
          </p:nvSpPr>
          <p:spPr>
            <a:xfrm>
              <a:off x="4023044" y="3476755"/>
              <a:ext cx="651959" cy="65195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68" name="그룹 60"/>
            <p:cNvGrpSpPr/>
            <p:nvPr/>
          </p:nvGrpSpPr>
          <p:grpSpPr>
            <a:xfrm>
              <a:off x="3997687" y="3475116"/>
              <a:ext cx="719229" cy="651957"/>
              <a:chOff x="5075123" y="3442121"/>
              <a:chExt cx="2481953" cy="2249809"/>
            </a:xfrm>
          </p:grpSpPr>
          <p:sp>
            <p:nvSpPr>
              <p:cNvPr id="69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0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1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400">
                  <a:latin typeface="Segoe UI" panose="020B0502040204020203" pitchFamily="34" charset="0"/>
                  <a:ea typeface="맑은 고딕" pitchFamily="50" charset="-127"/>
                  <a:cs typeface="Segoe UI" panose="020B0502040204020203" pitchFamily="34" charset="0"/>
                </a:endParaRPr>
              </a:p>
            </p:txBody>
          </p:sp>
          <p:sp>
            <p:nvSpPr>
              <p:cNvPr id="72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3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4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3268643" y="5161096"/>
            <a:ext cx="719229" cy="653597"/>
            <a:chOff x="3783634" y="4543988"/>
            <a:chExt cx="719229" cy="653597"/>
          </a:xfrm>
        </p:grpSpPr>
        <p:sp>
          <p:nvSpPr>
            <p:cNvPr id="35" name="타원 36"/>
            <p:cNvSpPr/>
            <p:nvPr/>
          </p:nvSpPr>
          <p:spPr>
            <a:xfrm>
              <a:off x="3808990" y="4545628"/>
              <a:ext cx="651959" cy="651957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schemeClr val="bg1">
                  <a:lumMod val="7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4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3783634" y="4543988"/>
              <a:ext cx="719229" cy="651957"/>
              <a:chOff x="3783634" y="4543988"/>
              <a:chExt cx="719229" cy="651957"/>
            </a:xfrm>
          </p:grpSpPr>
          <p:sp>
            <p:nvSpPr>
              <p:cNvPr id="76" name="타원 38"/>
              <p:cNvSpPr/>
              <p:nvPr/>
            </p:nvSpPr>
            <p:spPr>
              <a:xfrm>
                <a:off x="3808176" y="4543988"/>
                <a:ext cx="651958" cy="65195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7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3783634" y="4636362"/>
                <a:ext cx="449319" cy="24094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78" name="Oval 28"/>
              <p:cNvSpPr>
                <a:spLocks noChangeArrowheads="1"/>
              </p:cNvSpPr>
              <p:nvPr/>
            </p:nvSpPr>
            <p:spPr bwMode="auto">
              <a:xfrm flipH="1">
                <a:off x="3873936" y="4610095"/>
                <a:ext cx="206681" cy="185251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ko-KR" altLang="en-US" sz="2400">
                  <a:latin typeface="Segoe UI" panose="020B0502040204020203" pitchFamily="34" charset="0"/>
                  <a:ea typeface="맑은 고딕" pitchFamily="50" charset="-127"/>
                  <a:cs typeface="Segoe UI" panose="020B0502040204020203" pitchFamily="34" charset="0"/>
                </a:endParaRPr>
              </a:p>
            </p:txBody>
          </p:sp>
          <p:sp>
            <p:nvSpPr>
              <p:cNvPr id="79" name="자유형 41"/>
              <p:cNvSpPr/>
              <p:nvPr/>
            </p:nvSpPr>
            <p:spPr>
              <a:xfrm rot="5398342">
                <a:off x="4038688" y="4577732"/>
                <a:ext cx="412922" cy="400622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0" name="자유형 42"/>
              <p:cNvSpPr/>
              <p:nvPr/>
            </p:nvSpPr>
            <p:spPr>
              <a:xfrm rot="5839189">
                <a:off x="3759740" y="4773211"/>
                <a:ext cx="456265" cy="34344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1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4053544" y="4898423"/>
                <a:ext cx="449319" cy="24094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en-US" sz="240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  <p:sp>
        <p:nvSpPr>
          <p:cNvPr id="89" name="타원 4"/>
          <p:cNvSpPr/>
          <p:nvPr/>
        </p:nvSpPr>
        <p:spPr>
          <a:xfrm>
            <a:off x="279572" y="2425080"/>
            <a:ext cx="2736015" cy="2736016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 bwMode="auto">
          <a:xfrm>
            <a:off x="4294670" y="1344586"/>
            <a:ext cx="7008684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Diperlukan </a:t>
            </a:r>
            <a:r>
              <a:rPr lang="id-ID" spc="13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suatu </a:t>
            </a:r>
            <a:r>
              <a:rPr lang="id-ID" spc="2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indikator </a:t>
            </a:r>
            <a:r>
              <a:rPr lang="id-ID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 </a:t>
            </a:r>
            <a:r>
              <a:rPr lang="id-ID" spc="33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pengukuran </a:t>
            </a:r>
            <a:r>
              <a:rPr lang="id-ID" spc="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kinerja </a:t>
            </a:r>
            <a:r>
              <a:rPr lang="id-ID" spc="-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tata </a:t>
            </a:r>
            <a:r>
              <a:rPr lang="id-ID" spc="2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kelola  </a:t>
            </a:r>
            <a:r>
              <a:rPr lang="id-ID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 </a:t>
            </a:r>
            <a:r>
              <a:rPr lang="id-ID" spc="13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 </a:t>
            </a:r>
            <a:r>
              <a:rPr lang="id-ID" spc="4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</a:t>
            </a:r>
            <a:r>
              <a:rPr lang="id-ID" spc="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bersifat </a:t>
            </a:r>
            <a:r>
              <a:rPr lang="id-ID" b="1" spc="2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universal</a:t>
            </a:r>
            <a:r>
              <a:rPr lang="id-ID" spc="2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dan </a:t>
            </a:r>
            <a:r>
              <a:rPr lang="id-ID" b="1" spc="13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terintegrasi</a:t>
            </a:r>
            <a:r>
              <a:rPr lang="id-ID" spc="13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id-ID" spc="4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 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dapat </a:t>
            </a:r>
            <a:r>
              <a:rPr lang="id-ID" spc="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menjadi 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dasar </a:t>
            </a:r>
            <a:r>
              <a:rPr lang="id-ID" spc="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untuk </a:t>
            </a:r>
            <a:r>
              <a:rPr lang="id-ID" b="1" spc="2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mengevaluasi </a:t>
            </a:r>
            <a:r>
              <a:rPr lang="id-ID" b="1" spc="13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efektivitas </a:t>
            </a:r>
            <a:r>
              <a:rPr lang="id-ID" spc="2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dan  </a:t>
            </a:r>
            <a:r>
              <a:rPr lang="id-ID" b="1" spc="2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efisiensi </a:t>
            </a:r>
            <a:r>
              <a:rPr lang="id-ID" b="1" spc="33" dirty="0" err="1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penyelenggaran</a:t>
            </a:r>
            <a:r>
              <a:rPr lang="id-ID" spc="33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id-ID" spc="2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kebijakan </a:t>
            </a:r>
            <a:r>
              <a:rPr lang="id-ID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</a:t>
            </a:r>
            <a:r>
              <a:rPr lang="id-ID" spc="6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id-ID" spc="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daerah.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5" name="도넛 82"/>
          <p:cNvSpPr/>
          <p:nvPr/>
        </p:nvSpPr>
        <p:spPr>
          <a:xfrm>
            <a:off x="434573" y="2580081"/>
            <a:ext cx="2426013" cy="2426013"/>
          </a:xfrm>
          <a:prstGeom prst="donut">
            <a:avLst>
              <a:gd name="adj" fmla="val 43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7" name="Donut 24">
            <a:extLst>
              <a:ext uri="{FF2B5EF4-FFF2-40B4-BE49-F238E27FC236}">
                <a16:creationId xmlns:a16="http://schemas.microsoft.com/office/drawing/2014/main" id="{ED7F1196-93BB-4F75-BBBB-7771304354AE}"/>
              </a:ext>
            </a:extLst>
          </p:cNvPr>
          <p:cNvSpPr/>
          <p:nvPr/>
        </p:nvSpPr>
        <p:spPr>
          <a:xfrm>
            <a:off x="550533" y="2632396"/>
            <a:ext cx="2221243" cy="2239323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8" name="TextBox 97"/>
          <p:cNvSpPr txBox="1"/>
          <p:nvPr/>
        </p:nvSpPr>
        <p:spPr bwMode="auto">
          <a:xfrm>
            <a:off x="4844989" y="3065214"/>
            <a:ext cx="7008684" cy="147732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 Indonesia, beberapa lembaga sudah melakukan berbagai  upaya untuk membuat </a:t>
            </a:r>
            <a:r>
              <a:rPr lang="id-ID" spc="27" dirty="0" err="1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suatu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indikator atau </a:t>
            </a:r>
            <a:r>
              <a:rPr lang="id-ID" spc="27" dirty="0" err="1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instrument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 pengukuran. Akan tetapi, </a:t>
            </a:r>
            <a:r>
              <a:rPr lang="id-ID" spc="27" dirty="0" err="1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masing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– </a:t>
            </a:r>
            <a:r>
              <a:rPr lang="id-ID" spc="27" dirty="0" err="1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masing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pengukuran tersebut masih saling  </a:t>
            </a:r>
            <a:r>
              <a:rPr lang="id-ID" b="1" spc="27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tumpang tindih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belum ada </a:t>
            </a:r>
            <a:r>
              <a:rPr lang="id-ID" b="1" spc="27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sinkronisasi </a:t>
            </a: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dan belum ada  </a:t>
            </a:r>
            <a:r>
              <a:rPr lang="id-ID" b="1" spc="27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koordinasi.</a:t>
            </a:r>
          </a:p>
        </p:txBody>
      </p:sp>
      <p:sp>
        <p:nvSpPr>
          <p:cNvPr id="100" name="TextBox 99"/>
          <p:cNvSpPr txBox="1"/>
          <p:nvPr/>
        </p:nvSpPr>
        <p:spPr bwMode="auto">
          <a:xfrm>
            <a:off x="4252934" y="4944278"/>
            <a:ext cx="7008684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d-ID" spc="27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Perlu adanya upaya untuk melakukan koordinasi dan integrasi  dari berbagai instrumen pengukuran tersebut agar lebih efektif  dan efisien sehingga dapat memberikan  gambaran kinerja  Pemda yang lebih akurat dan terstandarisasi.</a:t>
            </a:r>
            <a:endParaRPr lang="id-ID" b="1" spc="27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A4AED41-3A29-42B5-B058-B34F49527E6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2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A3DFFF3-C1C0-4CAA-ADD0-1A614547E642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38045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F56A2B04-4A5D-455E-9FE1-FFF2341FAE64}"/>
              </a:ext>
            </a:extLst>
          </p:cNvPr>
          <p:cNvSpPr/>
          <p:nvPr/>
        </p:nvSpPr>
        <p:spPr>
          <a:xfrm>
            <a:off x="6361595" y="1053108"/>
            <a:ext cx="5148000" cy="5148000"/>
          </a:xfrm>
          <a:prstGeom prst="ellipse">
            <a:avLst/>
          </a:prstGeom>
          <a:solidFill>
            <a:schemeClr val="bg1">
              <a:lumMod val="8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TUJUAN ITKPD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56A2B04-4A5D-455E-9FE1-FFF2341FAE64}"/>
              </a:ext>
            </a:extLst>
          </p:cNvPr>
          <p:cNvSpPr/>
          <p:nvPr/>
        </p:nvSpPr>
        <p:spPr>
          <a:xfrm>
            <a:off x="873900" y="1140424"/>
            <a:ext cx="5148000" cy="5148000"/>
          </a:xfrm>
          <a:prstGeom prst="ellipse">
            <a:avLst/>
          </a:prstGeom>
          <a:solidFill>
            <a:schemeClr val="bg1">
              <a:lumMod val="85000"/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016172" y="4398454"/>
            <a:ext cx="39250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id-ID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Bahan Dasar Penyusunan Peta Pembinaan Pemerintahan Daerah</a:t>
            </a:r>
            <a:endParaRPr lang="en-US" sz="2000" b="1" kern="0" dirty="0" err="1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91837" y="4486934"/>
            <a:ext cx="41889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defRPr/>
            </a:pP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Meng</a:t>
            </a:r>
            <a:r>
              <a:rPr lang="id-ID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ukur</a:t>
            </a: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kern="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Kemampuan</a:t>
            </a: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Daerah </a:t>
            </a:r>
            <a:r>
              <a:rPr lang="en-US" sz="2000" b="1" kern="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Dalam</a:t>
            </a: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r>
              <a:rPr lang="en-US" sz="2000" b="1" kern="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Pelaksanaan</a:t>
            </a: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Tata Kelola </a:t>
            </a:r>
            <a:r>
              <a:rPr lang="en-US" sz="2000" b="1" kern="0" dirty="0" err="1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Pemerintahan</a:t>
            </a:r>
            <a:r>
              <a:rPr lang="en-US" sz="2000" b="1" kern="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Daerah</a:t>
            </a:r>
            <a:endParaRPr lang="id-ID" sz="2000" b="1" kern="0" dirty="0"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4BD1F95-8F7E-4F9F-A9EB-57C5083444C2}"/>
              </a:ext>
            </a:extLst>
          </p:cNvPr>
          <p:cNvGrpSpPr/>
          <p:nvPr/>
        </p:nvGrpSpPr>
        <p:grpSpPr>
          <a:xfrm>
            <a:off x="1270159" y="1633607"/>
            <a:ext cx="4457657" cy="2770145"/>
            <a:chOff x="941102" y="2776607"/>
            <a:chExt cx="4457657" cy="2770145"/>
          </a:xfrm>
        </p:grpSpPr>
        <p:sp>
          <p:nvSpPr>
            <p:cNvPr id="47" name="Google Shape;3647;p133">
              <a:extLst>
                <a:ext uri="{FF2B5EF4-FFF2-40B4-BE49-F238E27FC236}">
                  <a16:creationId xmlns:a16="http://schemas.microsoft.com/office/drawing/2014/main" id="{678C0B27-6771-4F67-9CFD-7A5005AF5F29}"/>
                </a:ext>
              </a:extLst>
            </p:cNvPr>
            <p:cNvSpPr/>
            <p:nvPr/>
          </p:nvSpPr>
          <p:spPr>
            <a:xfrm>
              <a:off x="947677" y="2776607"/>
              <a:ext cx="4451082" cy="2190631"/>
            </a:xfrm>
            <a:custGeom>
              <a:avLst/>
              <a:gdLst/>
              <a:ahLst/>
              <a:cxnLst/>
              <a:rect l="l" t="t" r="r" b="b"/>
              <a:pathLst>
                <a:path w="1076" h="529" extrusionOk="0">
                  <a:moveTo>
                    <a:pt x="1" y="529"/>
                  </a:moveTo>
                  <a:cubicBezTo>
                    <a:pt x="52" y="529"/>
                    <a:pt x="52" y="529"/>
                    <a:pt x="52" y="529"/>
                  </a:cubicBezTo>
                  <a:cubicBezTo>
                    <a:pt x="52" y="526"/>
                    <a:pt x="52" y="522"/>
                    <a:pt x="53" y="519"/>
                  </a:cubicBezTo>
                  <a:cubicBezTo>
                    <a:pt x="53" y="518"/>
                    <a:pt x="53" y="516"/>
                    <a:pt x="53" y="515"/>
                  </a:cubicBezTo>
                  <a:cubicBezTo>
                    <a:pt x="54" y="511"/>
                    <a:pt x="54" y="511"/>
                    <a:pt x="54" y="511"/>
                  </a:cubicBezTo>
                  <a:cubicBezTo>
                    <a:pt x="54" y="508"/>
                    <a:pt x="54" y="505"/>
                    <a:pt x="55" y="503"/>
                  </a:cubicBezTo>
                  <a:cubicBezTo>
                    <a:pt x="55" y="500"/>
                    <a:pt x="56" y="497"/>
                    <a:pt x="56" y="494"/>
                  </a:cubicBezTo>
                  <a:cubicBezTo>
                    <a:pt x="57" y="492"/>
                    <a:pt x="57" y="489"/>
                    <a:pt x="58" y="486"/>
                  </a:cubicBezTo>
                  <a:cubicBezTo>
                    <a:pt x="58" y="483"/>
                    <a:pt x="59" y="480"/>
                    <a:pt x="60" y="477"/>
                  </a:cubicBezTo>
                  <a:cubicBezTo>
                    <a:pt x="60" y="475"/>
                    <a:pt x="61" y="472"/>
                    <a:pt x="61" y="469"/>
                  </a:cubicBezTo>
                  <a:cubicBezTo>
                    <a:pt x="63" y="463"/>
                    <a:pt x="64" y="458"/>
                    <a:pt x="66" y="452"/>
                  </a:cubicBezTo>
                  <a:cubicBezTo>
                    <a:pt x="67" y="446"/>
                    <a:pt x="69" y="441"/>
                    <a:pt x="71" y="435"/>
                  </a:cubicBezTo>
                  <a:cubicBezTo>
                    <a:pt x="72" y="431"/>
                    <a:pt x="72" y="431"/>
                    <a:pt x="72" y="431"/>
                  </a:cubicBezTo>
                  <a:cubicBezTo>
                    <a:pt x="74" y="427"/>
                    <a:pt x="74" y="427"/>
                    <a:pt x="74" y="427"/>
                  </a:cubicBezTo>
                  <a:cubicBezTo>
                    <a:pt x="75" y="424"/>
                    <a:pt x="76" y="421"/>
                    <a:pt x="77" y="418"/>
                  </a:cubicBezTo>
                  <a:cubicBezTo>
                    <a:pt x="85" y="396"/>
                    <a:pt x="95" y="374"/>
                    <a:pt x="108" y="353"/>
                  </a:cubicBezTo>
                  <a:cubicBezTo>
                    <a:pt x="132" y="310"/>
                    <a:pt x="165" y="271"/>
                    <a:pt x="204" y="240"/>
                  </a:cubicBezTo>
                  <a:cubicBezTo>
                    <a:pt x="243" y="208"/>
                    <a:pt x="288" y="183"/>
                    <a:pt x="335" y="168"/>
                  </a:cubicBezTo>
                  <a:cubicBezTo>
                    <a:pt x="382" y="152"/>
                    <a:pt x="431" y="146"/>
                    <a:pt x="478" y="148"/>
                  </a:cubicBezTo>
                  <a:cubicBezTo>
                    <a:pt x="487" y="149"/>
                    <a:pt x="487" y="149"/>
                    <a:pt x="487" y="149"/>
                  </a:cubicBezTo>
                  <a:cubicBezTo>
                    <a:pt x="489" y="149"/>
                    <a:pt x="489" y="149"/>
                    <a:pt x="489" y="149"/>
                  </a:cubicBezTo>
                  <a:cubicBezTo>
                    <a:pt x="486" y="149"/>
                    <a:pt x="489" y="149"/>
                    <a:pt x="488" y="149"/>
                  </a:cubicBezTo>
                  <a:cubicBezTo>
                    <a:pt x="489" y="149"/>
                    <a:pt x="489" y="149"/>
                    <a:pt x="489" y="149"/>
                  </a:cubicBezTo>
                  <a:cubicBezTo>
                    <a:pt x="490" y="149"/>
                    <a:pt x="490" y="149"/>
                    <a:pt x="490" y="149"/>
                  </a:cubicBezTo>
                  <a:cubicBezTo>
                    <a:pt x="495" y="150"/>
                    <a:pt x="495" y="150"/>
                    <a:pt x="495" y="150"/>
                  </a:cubicBezTo>
                  <a:cubicBezTo>
                    <a:pt x="506" y="151"/>
                    <a:pt x="506" y="151"/>
                    <a:pt x="506" y="151"/>
                  </a:cubicBezTo>
                  <a:cubicBezTo>
                    <a:pt x="511" y="151"/>
                    <a:pt x="511" y="151"/>
                    <a:pt x="511" y="151"/>
                  </a:cubicBezTo>
                  <a:cubicBezTo>
                    <a:pt x="513" y="151"/>
                    <a:pt x="514" y="152"/>
                    <a:pt x="515" y="152"/>
                  </a:cubicBezTo>
                  <a:cubicBezTo>
                    <a:pt x="520" y="153"/>
                    <a:pt x="525" y="154"/>
                    <a:pt x="531" y="155"/>
                  </a:cubicBezTo>
                  <a:cubicBezTo>
                    <a:pt x="536" y="156"/>
                    <a:pt x="542" y="157"/>
                    <a:pt x="548" y="158"/>
                  </a:cubicBezTo>
                  <a:cubicBezTo>
                    <a:pt x="570" y="163"/>
                    <a:pt x="591" y="171"/>
                    <a:pt x="611" y="179"/>
                  </a:cubicBezTo>
                  <a:cubicBezTo>
                    <a:pt x="631" y="188"/>
                    <a:pt x="650" y="198"/>
                    <a:pt x="668" y="210"/>
                  </a:cubicBezTo>
                  <a:cubicBezTo>
                    <a:pt x="685" y="221"/>
                    <a:pt x="701" y="234"/>
                    <a:pt x="715" y="247"/>
                  </a:cubicBezTo>
                  <a:cubicBezTo>
                    <a:pt x="719" y="250"/>
                    <a:pt x="723" y="253"/>
                    <a:pt x="726" y="257"/>
                  </a:cubicBezTo>
                  <a:cubicBezTo>
                    <a:pt x="729" y="260"/>
                    <a:pt x="733" y="264"/>
                    <a:pt x="736" y="267"/>
                  </a:cubicBezTo>
                  <a:cubicBezTo>
                    <a:pt x="742" y="274"/>
                    <a:pt x="748" y="281"/>
                    <a:pt x="754" y="288"/>
                  </a:cubicBezTo>
                  <a:cubicBezTo>
                    <a:pt x="755" y="290"/>
                    <a:pt x="757" y="292"/>
                    <a:pt x="758" y="294"/>
                  </a:cubicBezTo>
                  <a:cubicBezTo>
                    <a:pt x="760" y="295"/>
                    <a:pt x="761" y="297"/>
                    <a:pt x="762" y="299"/>
                  </a:cubicBezTo>
                  <a:cubicBezTo>
                    <a:pt x="765" y="303"/>
                    <a:pt x="767" y="306"/>
                    <a:pt x="770" y="310"/>
                  </a:cubicBezTo>
                  <a:cubicBezTo>
                    <a:pt x="772" y="313"/>
                    <a:pt x="775" y="317"/>
                    <a:pt x="777" y="321"/>
                  </a:cubicBezTo>
                  <a:cubicBezTo>
                    <a:pt x="779" y="324"/>
                    <a:pt x="781" y="328"/>
                    <a:pt x="783" y="331"/>
                  </a:cubicBezTo>
                  <a:cubicBezTo>
                    <a:pt x="788" y="338"/>
                    <a:pt x="791" y="346"/>
                    <a:pt x="795" y="353"/>
                  </a:cubicBezTo>
                  <a:cubicBezTo>
                    <a:pt x="797" y="356"/>
                    <a:pt x="798" y="360"/>
                    <a:pt x="800" y="363"/>
                  </a:cubicBezTo>
                  <a:cubicBezTo>
                    <a:pt x="801" y="365"/>
                    <a:pt x="802" y="367"/>
                    <a:pt x="802" y="369"/>
                  </a:cubicBezTo>
                  <a:cubicBezTo>
                    <a:pt x="803" y="370"/>
                    <a:pt x="804" y="372"/>
                    <a:pt x="805" y="374"/>
                  </a:cubicBezTo>
                  <a:cubicBezTo>
                    <a:pt x="806" y="377"/>
                    <a:pt x="807" y="381"/>
                    <a:pt x="809" y="384"/>
                  </a:cubicBezTo>
                  <a:cubicBezTo>
                    <a:pt x="810" y="388"/>
                    <a:pt x="811" y="391"/>
                    <a:pt x="812" y="394"/>
                  </a:cubicBezTo>
                  <a:cubicBezTo>
                    <a:pt x="815" y="401"/>
                    <a:pt x="817" y="407"/>
                    <a:pt x="818" y="414"/>
                  </a:cubicBezTo>
                  <a:cubicBezTo>
                    <a:pt x="826" y="439"/>
                    <a:pt x="829" y="462"/>
                    <a:pt x="830" y="480"/>
                  </a:cubicBezTo>
                  <a:cubicBezTo>
                    <a:pt x="830" y="483"/>
                    <a:pt x="831" y="485"/>
                    <a:pt x="831" y="487"/>
                  </a:cubicBezTo>
                  <a:cubicBezTo>
                    <a:pt x="831" y="489"/>
                    <a:pt x="831" y="491"/>
                    <a:pt x="831" y="494"/>
                  </a:cubicBezTo>
                  <a:cubicBezTo>
                    <a:pt x="831" y="498"/>
                    <a:pt x="831" y="502"/>
                    <a:pt x="831" y="505"/>
                  </a:cubicBezTo>
                  <a:cubicBezTo>
                    <a:pt x="831" y="512"/>
                    <a:pt x="831" y="518"/>
                    <a:pt x="831" y="523"/>
                  </a:cubicBezTo>
                  <a:cubicBezTo>
                    <a:pt x="831" y="525"/>
                    <a:pt x="831" y="527"/>
                    <a:pt x="831" y="529"/>
                  </a:cubicBezTo>
                  <a:cubicBezTo>
                    <a:pt x="1076" y="529"/>
                    <a:pt x="1076" y="529"/>
                    <a:pt x="1076" y="529"/>
                  </a:cubicBezTo>
                  <a:cubicBezTo>
                    <a:pt x="1075" y="525"/>
                    <a:pt x="1075" y="519"/>
                    <a:pt x="1074" y="513"/>
                  </a:cubicBezTo>
                  <a:cubicBezTo>
                    <a:pt x="1074" y="504"/>
                    <a:pt x="1072" y="494"/>
                    <a:pt x="1071" y="482"/>
                  </a:cubicBezTo>
                  <a:cubicBezTo>
                    <a:pt x="1070" y="476"/>
                    <a:pt x="1068" y="470"/>
                    <a:pt x="1067" y="463"/>
                  </a:cubicBezTo>
                  <a:cubicBezTo>
                    <a:pt x="1067" y="459"/>
                    <a:pt x="1066" y="456"/>
                    <a:pt x="1065" y="452"/>
                  </a:cubicBezTo>
                  <a:cubicBezTo>
                    <a:pt x="1065" y="449"/>
                    <a:pt x="1064" y="445"/>
                    <a:pt x="1063" y="441"/>
                  </a:cubicBezTo>
                  <a:cubicBezTo>
                    <a:pt x="1056" y="410"/>
                    <a:pt x="1045" y="374"/>
                    <a:pt x="1028" y="334"/>
                  </a:cubicBezTo>
                  <a:cubicBezTo>
                    <a:pt x="1023" y="325"/>
                    <a:pt x="1019" y="314"/>
                    <a:pt x="1013" y="304"/>
                  </a:cubicBezTo>
                  <a:cubicBezTo>
                    <a:pt x="1010" y="299"/>
                    <a:pt x="1008" y="294"/>
                    <a:pt x="1005" y="289"/>
                  </a:cubicBezTo>
                  <a:cubicBezTo>
                    <a:pt x="1002" y="284"/>
                    <a:pt x="999" y="279"/>
                    <a:pt x="996" y="273"/>
                  </a:cubicBezTo>
                  <a:cubicBezTo>
                    <a:pt x="994" y="271"/>
                    <a:pt x="993" y="268"/>
                    <a:pt x="991" y="266"/>
                  </a:cubicBezTo>
                  <a:cubicBezTo>
                    <a:pt x="990" y="263"/>
                    <a:pt x="988" y="261"/>
                    <a:pt x="986" y="258"/>
                  </a:cubicBezTo>
                  <a:cubicBezTo>
                    <a:pt x="983" y="253"/>
                    <a:pt x="980" y="248"/>
                    <a:pt x="976" y="242"/>
                  </a:cubicBezTo>
                  <a:cubicBezTo>
                    <a:pt x="969" y="232"/>
                    <a:pt x="962" y="222"/>
                    <a:pt x="953" y="211"/>
                  </a:cubicBezTo>
                  <a:cubicBezTo>
                    <a:pt x="949" y="206"/>
                    <a:pt x="945" y="201"/>
                    <a:pt x="941" y="196"/>
                  </a:cubicBezTo>
                  <a:cubicBezTo>
                    <a:pt x="936" y="191"/>
                    <a:pt x="932" y="186"/>
                    <a:pt x="927" y="181"/>
                  </a:cubicBezTo>
                  <a:cubicBezTo>
                    <a:pt x="923" y="176"/>
                    <a:pt x="918" y="171"/>
                    <a:pt x="913" y="166"/>
                  </a:cubicBezTo>
                  <a:cubicBezTo>
                    <a:pt x="911" y="164"/>
                    <a:pt x="908" y="161"/>
                    <a:pt x="906" y="159"/>
                  </a:cubicBezTo>
                  <a:cubicBezTo>
                    <a:pt x="903" y="156"/>
                    <a:pt x="901" y="154"/>
                    <a:pt x="898" y="152"/>
                  </a:cubicBezTo>
                  <a:cubicBezTo>
                    <a:pt x="888" y="142"/>
                    <a:pt x="877" y="133"/>
                    <a:pt x="866" y="123"/>
                  </a:cubicBezTo>
                  <a:cubicBezTo>
                    <a:pt x="861" y="119"/>
                    <a:pt x="855" y="115"/>
                    <a:pt x="849" y="110"/>
                  </a:cubicBezTo>
                  <a:cubicBezTo>
                    <a:pt x="843" y="106"/>
                    <a:pt x="837" y="102"/>
                    <a:pt x="831" y="97"/>
                  </a:cubicBezTo>
                  <a:cubicBezTo>
                    <a:pt x="807" y="81"/>
                    <a:pt x="781" y="65"/>
                    <a:pt x="753" y="52"/>
                  </a:cubicBezTo>
                  <a:cubicBezTo>
                    <a:pt x="725" y="39"/>
                    <a:pt x="696" y="28"/>
                    <a:pt x="665" y="20"/>
                  </a:cubicBezTo>
                  <a:cubicBezTo>
                    <a:pt x="635" y="11"/>
                    <a:pt x="603" y="5"/>
                    <a:pt x="571" y="2"/>
                  </a:cubicBezTo>
                  <a:cubicBezTo>
                    <a:pt x="563" y="2"/>
                    <a:pt x="555" y="1"/>
                    <a:pt x="547" y="1"/>
                  </a:cubicBezTo>
                  <a:cubicBezTo>
                    <a:pt x="539" y="0"/>
                    <a:pt x="530" y="0"/>
                    <a:pt x="521" y="0"/>
                  </a:cubicBezTo>
                  <a:cubicBezTo>
                    <a:pt x="519" y="0"/>
                    <a:pt x="517" y="0"/>
                    <a:pt x="515" y="0"/>
                  </a:cubicBezTo>
                  <a:cubicBezTo>
                    <a:pt x="510" y="0"/>
                    <a:pt x="510" y="0"/>
                    <a:pt x="510" y="0"/>
                  </a:cubicBezTo>
                  <a:cubicBezTo>
                    <a:pt x="499" y="1"/>
                    <a:pt x="499" y="1"/>
                    <a:pt x="499" y="1"/>
                  </a:cubicBezTo>
                  <a:cubicBezTo>
                    <a:pt x="494" y="1"/>
                    <a:pt x="494" y="1"/>
                    <a:pt x="494" y="1"/>
                  </a:cubicBezTo>
                  <a:cubicBezTo>
                    <a:pt x="493" y="1"/>
                    <a:pt x="493" y="1"/>
                    <a:pt x="493" y="1"/>
                  </a:cubicBezTo>
                  <a:cubicBezTo>
                    <a:pt x="492" y="1"/>
                    <a:pt x="492" y="1"/>
                    <a:pt x="492" y="1"/>
                  </a:cubicBezTo>
                  <a:cubicBezTo>
                    <a:pt x="491" y="1"/>
                    <a:pt x="493" y="1"/>
                    <a:pt x="489" y="1"/>
                  </a:cubicBezTo>
                  <a:cubicBezTo>
                    <a:pt x="486" y="1"/>
                    <a:pt x="486" y="1"/>
                    <a:pt x="486" y="1"/>
                  </a:cubicBezTo>
                  <a:cubicBezTo>
                    <a:pt x="474" y="2"/>
                    <a:pt x="474" y="2"/>
                    <a:pt x="474" y="2"/>
                  </a:cubicBezTo>
                  <a:cubicBezTo>
                    <a:pt x="410" y="8"/>
                    <a:pt x="345" y="25"/>
                    <a:pt x="287" y="54"/>
                  </a:cubicBezTo>
                  <a:cubicBezTo>
                    <a:pt x="229" y="82"/>
                    <a:pt x="177" y="121"/>
                    <a:pt x="135" y="167"/>
                  </a:cubicBezTo>
                  <a:cubicBezTo>
                    <a:pt x="93" y="213"/>
                    <a:pt x="60" y="265"/>
                    <a:pt x="38" y="318"/>
                  </a:cubicBezTo>
                  <a:cubicBezTo>
                    <a:pt x="27" y="345"/>
                    <a:pt x="18" y="372"/>
                    <a:pt x="12" y="399"/>
                  </a:cubicBezTo>
                  <a:cubicBezTo>
                    <a:pt x="11" y="403"/>
                    <a:pt x="11" y="406"/>
                    <a:pt x="10" y="409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20"/>
                    <a:pt x="8" y="420"/>
                    <a:pt x="8" y="420"/>
                  </a:cubicBezTo>
                  <a:cubicBezTo>
                    <a:pt x="7" y="426"/>
                    <a:pt x="6" y="433"/>
                    <a:pt x="5" y="440"/>
                  </a:cubicBezTo>
                  <a:cubicBezTo>
                    <a:pt x="4" y="446"/>
                    <a:pt x="3" y="453"/>
                    <a:pt x="3" y="459"/>
                  </a:cubicBezTo>
                  <a:cubicBezTo>
                    <a:pt x="2" y="463"/>
                    <a:pt x="2" y="466"/>
                    <a:pt x="2" y="469"/>
                  </a:cubicBezTo>
                  <a:cubicBezTo>
                    <a:pt x="1" y="473"/>
                    <a:pt x="1" y="476"/>
                    <a:pt x="1" y="479"/>
                  </a:cubicBezTo>
                  <a:cubicBezTo>
                    <a:pt x="1" y="482"/>
                    <a:pt x="1" y="486"/>
                    <a:pt x="0" y="489"/>
                  </a:cubicBezTo>
                  <a:cubicBezTo>
                    <a:pt x="0" y="492"/>
                    <a:pt x="0" y="495"/>
                    <a:pt x="0" y="499"/>
                  </a:cubicBezTo>
                  <a:cubicBezTo>
                    <a:pt x="0" y="502"/>
                    <a:pt x="0" y="505"/>
                    <a:pt x="0" y="508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0" y="515"/>
                    <a:pt x="0" y="516"/>
                    <a:pt x="0" y="518"/>
                  </a:cubicBezTo>
                  <a:cubicBezTo>
                    <a:pt x="0" y="522"/>
                    <a:pt x="1" y="525"/>
                    <a:pt x="1" y="529"/>
                  </a:cubicBezTo>
                  <a:close/>
                </a:path>
              </a:pathLst>
            </a:custGeom>
            <a:solidFill>
              <a:schemeClr val="accent6">
                <a:lumMod val="90000"/>
                <a:lumOff val="1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Segoe UI" panose="020B0502040204020203" pitchFamily="34" charset="0"/>
                <a:ea typeface="Lato Light"/>
                <a:cs typeface="Segoe UI" panose="020B0502040204020203" pitchFamily="34" charset="0"/>
                <a:sym typeface="Lato Light"/>
              </a:endParaRPr>
            </a:p>
          </p:txBody>
        </p:sp>
        <p:sp>
          <p:nvSpPr>
            <p:cNvPr id="48" name="Google Shape;3648;p133">
              <a:extLst>
                <a:ext uri="{FF2B5EF4-FFF2-40B4-BE49-F238E27FC236}">
                  <a16:creationId xmlns:a16="http://schemas.microsoft.com/office/drawing/2014/main" id="{66FBA7DC-69F8-46A1-B5FC-801DDDE19E4F}"/>
                </a:ext>
              </a:extLst>
            </p:cNvPr>
            <p:cNvSpPr/>
            <p:nvPr/>
          </p:nvSpPr>
          <p:spPr>
            <a:xfrm>
              <a:off x="947677" y="2776607"/>
              <a:ext cx="3672579" cy="2190631"/>
            </a:xfrm>
            <a:custGeom>
              <a:avLst/>
              <a:gdLst/>
              <a:ahLst/>
              <a:cxnLst/>
              <a:rect l="l" t="t" r="r" b="b"/>
              <a:pathLst>
                <a:path w="888" h="529" extrusionOk="0">
                  <a:moveTo>
                    <a:pt x="872" y="128"/>
                  </a:moveTo>
                  <a:cubicBezTo>
                    <a:pt x="870" y="127"/>
                    <a:pt x="868" y="125"/>
                    <a:pt x="866" y="123"/>
                  </a:cubicBezTo>
                  <a:cubicBezTo>
                    <a:pt x="861" y="119"/>
                    <a:pt x="855" y="115"/>
                    <a:pt x="849" y="110"/>
                  </a:cubicBezTo>
                  <a:cubicBezTo>
                    <a:pt x="843" y="106"/>
                    <a:pt x="837" y="102"/>
                    <a:pt x="831" y="97"/>
                  </a:cubicBezTo>
                  <a:cubicBezTo>
                    <a:pt x="807" y="81"/>
                    <a:pt x="781" y="65"/>
                    <a:pt x="753" y="52"/>
                  </a:cubicBezTo>
                  <a:cubicBezTo>
                    <a:pt x="725" y="39"/>
                    <a:pt x="696" y="28"/>
                    <a:pt x="665" y="20"/>
                  </a:cubicBezTo>
                  <a:cubicBezTo>
                    <a:pt x="635" y="11"/>
                    <a:pt x="603" y="5"/>
                    <a:pt x="571" y="2"/>
                  </a:cubicBezTo>
                  <a:cubicBezTo>
                    <a:pt x="563" y="2"/>
                    <a:pt x="555" y="1"/>
                    <a:pt x="547" y="1"/>
                  </a:cubicBezTo>
                  <a:cubicBezTo>
                    <a:pt x="539" y="0"/>
                    <a:pt x="530" y="0"/>
                    <a:pt x="521" y="0"/>
                  </a:cubicBezTo>
                  <a:cubicBezTo>
                    <a:pt x="519" y="0"/>
                    <a:pt x="517" y="0"/>
                    <a:pt x="515" y="0"/>
                  </a:cubicBezTo>
                  <a:cubicBezTo>
                    <a:pt x="510" y="0"/>
                    <a:pt x="510" y="0"/>
                    <a:pt x="510" y="0"/>
                  </a:cubicBezTo>
                  <a:cubicBezTo>
                    <a:pt x="499" y="1"/>
                    <a:pt x="499" y="1"/>
                    <a:pt x="499" y="1"/>
                  </a:cubicBezTo>
                  <a:cubicBezTo>
                    <a:pt x="494" y="1"/>
                    <a:pt x="494" y="1"/>
                    <a:pt x="494" y="1"/>
                  </a:cubicBezTo>
                  <a:cubicBezTo>
                    <a:pt x="493" y="1"/>
                    <a:pt x="493" y="1"/>
                    <a:pt x="493" y="1"/>
                  </a:cubicBezTo>
                  <a:cubicBezTo>
                    <a:pt x="492" y="1"/>
                    <a:pt x="492" y="1"/>
                    <a:pt x="492" y="1"/>
                  </a:cubicBezTo>
                  <a:cubicBezTo>
                    <a:pt x="491" y="1"/>
                    <a:pt x="493" y="1"/>
                    <a:pt x="489" y="1"/>
                  </a:cubicBezTo>
                  <a:cubicBezTo>
                    <a:pt x="486" y="1"/>
                    <a:pt x="486" y="1"/>
                    <a:pt x="486" y="1"/>
                  </a:cubicBezTo>
                  <a:cubicBezTo>
                    <a:pt x="474" y="2"/>
                    <a:pt x="474" y="2"/>
                    <a:pt x="474" y="2"/>
                  </a:cubicBezTo>
                  <a:cubicBezTo>
                    <a:pt x="410" y="8"/>
                    <a:pt x="345" y="25"/>
                    <a:pt x="287" y="54"/>
                  </a:cubicBezTo>
                  <a:cubicBezTo>
                    <a:pt x="229" y="82"/>
                    <a:pt x="177" y="121"/>
                    <a:pt x="135" y="167"/>
                  </a:cubicBezTo>
                  <a:cubicBezTo>
                    <a:pt x="93" y="213"/>
                    <a:pt x="60" y="265"/>
                    <a:pt x="38" y="318"/>
                  </a:cubicBezTo>
                  <a:cubicBezTo>
                    <a:pt x="27" y="345"/>
                    <a:pt x="18" y="372"/>
                    <a:pt x="12" y="399"/>
                  </a:cubicBezTo>
                  <a:cubicBezTo>
                    <a:pt x="11" y="403"/>
                    <a:pt x="11" y="406"/>
                    <a:pt x="10" y="409"/>
                  </a:cubicBezTo>
                  <a:cubicBezTo>
                    <a:pt x="9" y="414"/>
                    <a:pt x="9" y="414"/>
                    <a:pt x="9" y="414"/>
                  </a:cubicBezTo>
                  <a:cubicBezTo>
                    <a:pt x="8" y="420"/>
                    <a:pt x="8" y="420"/>
                    <a:pt x="8" y="420"/>
                  </a:cubicBezTo>
                  <a:cubicBezTo>
                    <a:pt x="7" y="426"/>
                    <a:pt x="6" y="433"/>
                    <a:pt x="5" y="440"/>
                  </a:cubicBezTo>
                  <a:cubicBezTo>
                    <a:pt x="4" y="446"/>
                    <a:pt x="3" y="453"/>
                    <a:pt x="3" y="459"/>
                  </a:cubicBezTo>
                  <a:cubicBezTo>
                    <a:pt x="2" y="463"/>
                    <a:pt x="2" y="466"/>
                    <a:pt x="2" y="469"/>
                  </a:cubicBezTo>
                  <a:cubicBezTo>
                    <a:pt x="1" y="473"/>
                    <a:pt x="1" y="476"/>
                    <a:pt x="1" y="479"/>
                  </a:cubicBezTo>
                  <a:cubicBezTo>
                    <a:pt x="1" y="482"/>
                    <a:pt x="1" y="486"/>
                    <a:pt x="0" y="489"/>
                  </a:cubicBezTo>
                  <a:cubicBezTo>
                    <a:pt x="0" y="492"/>
                    <a:pt x="0" y="495"/>
                    <a:pt x="0" y="499"/>
                  </a:cubicBezTo>
                  <a:cubicBezTo>
                    <a:pt x="0" y="502"/>
                    <a:pt x="0" y="505"/>
                    <a:pt x="0" y="508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0" y="515"/>
                    <a:pt x="0" y="516"/>
                    <a:pt x="0" y="518"/>
                  </a:cubicBezTo>
                  <a:cubicBezTo>
                    <a:pt x="0" y="522"/>
                    <a:pt x="1" y="525"/>
                    <a:pt x="1" y="529"/>
                  </a:cubicBezTo>
                  <a:cubicBezTo>
                    <a:pt x="52" y="529"/>
                    <a:pt x="52" y="529"/>
                    <a:pt x="52" y="529"/>
                  </a:cubicBezTo>
                  <a:cubicBezTo>
                    <a:pt x="52" y="526"/>
                    <a:pt x="52" y="522"/>
                    <a:pt x="53" y="519"/>
                  </a:cubicBezTo>
                  <a:cubicBezTo>
                    <a:pt x="53" y="518"/>
                    <a:pt x="53" y="516"/>
                    <a:pt x="53" y="515"/>
                  </a:cubicBezTo>
                  <a:cubicBezTo>
                    <a:pt x="54" y="511"/>
                    <a:pt x="54" y="511"/>
                    <a:pt x="54" y="511"/>
                  </a:cubicBezTo>
                  <a:cubicBezTo>
                    <a:pt x="54" y="508"/>
                    <a:pt x="54" y="505"/>
                    <a:pt x="55" y="503"/>
                  </a:cubicBezTo>
                  <a:cubicBezTo>
                    <a:pt x="55" y="500"/>
                    <a:pt x="56" y="497"/>
                    <a:pt x="56" y="494"/>
                  </a:cubicBezTo>
                  <a:cubicBezTo>
                    <a:pt x="57" y="492"/>
                    <a:pt x="57" y="489"/>
                    <a:pt x="58" y="486"/>
                  </a:cubicBezTo>
                  <a:cubicBezTo>
                    <a:pt x="58" y="483"/>
                    <a:pt x="59" y="480"/>
                    <a:pt x="60" y="477"/>
                  </a:cubicBezTo>
                  <a:cubicBezTo>
                    <a:pt x="60" y="475"/>
                    <a:pt x="61" y="472"/>
                    <a:pt x="61" y="469"/>
                  </a:cubicBezTo>
                  <a:cubicBezTo>
                    <a:pt x="63" y="463"/>
                    <a:pt x="64" y="458"/>
                    <a:pt x="66" y="452"/>
                  </a:cubicBezTo>
                  <a:cubicBezTo>
                    <a:pt x="67" y="446"/>
                    <a:pt x="69" y="441"/>
                    <a:pt x="71" y="435"/>
                  </a:cubicBezTo>
                  <a:cubicBezTo>
                    <a:pt x="72" y="431"/>
                    <a:pt x="72" y="431"/>
                    <a:pt x="72" y="431"/>
                  </a:cubicBezTo>
                  <a:cubicBezTo>
                    <a:pt x="74" y="427"/>
                    <a:pt x="74" y="427"/>
                    <a:pt x="74" y="427"/>
                  </a:cubicBezTo>
                  <a:cubicBezTo>
                    <a:pt x="75" y="424"/>
                    <a:pt x="76" y="421"/>
                    <a:pt x="77" y="418"/>
                  </a:cubicBezTo>
                  <a:cubicBezTo>
                    <a:pt x="85" y="396"/>
                    <a:pt x="95" y="374"/>
                    <a:pt x="108" y="353"/>
                  </a:cubicBezTo>
                  <a:cubicBezTo>
                    <a:pt x="132" y="310"/>
                    <a:pt x="165" y="271"/>
                    <a:pt x="204" y="240"/>
                  </a:cubicBezTo>
                  <a:cubicBezTo>
                    <a:pt x="243" y="208"/>
                    <a:pt x="288" y="183"/>
                    <a:pt x="335" y="168"/>
                  </a:cubicBezTo>
                  <a:cubicBezTo>
                    <a:pt x="382" y="152"/>
                    <a:pt x="431" y="146"/>
                    <a:pt x="478" y="148"/>
                  </a:cubicBezTo>
                  <a:cubicBezTo>
                    <a:pt x="487" y="149"/>
                    <a:pt x="487" y="149"/>
                    <a:pt x="487" y="149"/>
                  </a:cubicBezTo>
                  <a:cubicBezTo>
                    <a:pt x="489" y="149"/>
                    <a:pt x="489" y="149"/>
                    <a:pt x="489" y="149"/>
                  </a:cubicBezTo>
                  <a:cubicBezTo>
                    <a:pt x="486" y="149"/>
                    <a:pt x="489" y="149"/>
                    <a:pt x="488" y="149"/>
                  </a:cubicBezTo>
                  <a:cubicBezTo>
                    <a:pt x="489" y="149"/>
                    <a:pt x="489" y="149"/>
                    <a:pt x="489" y="149"/>
                  </a:cubicBezTo>
                  <a:cubicBezTo>
                    <a:pt x="490" y="149"/>
                    <a:pt x="490" y="149"/>
                    <a:pt x="490" y="149"/>
                  </a:cubicBezTo>
                  <a:cubicBezTo>
                    <a:pt x="495" y="150"/>
                    <a:pt x="495" y="150"/>
                    <a:pt x="495" y="150"/>
                  </a:cubicBezTo>
                  <a:cubicBezTo>
                    <a:pt x="506" y="151"/>
                    <a:pt x="506" y="151"/>
                    <a:pt x="506" y="151"/>
                  </a:cubicBezTo>
                  <a:cubicBezTo>
                    <a:pt x="511" y="151"/>
                    <a:pt x="511" y="151"/>
                    <a:pt x="511" y="151"/>
                  </a:cubicBezTo>
                  <a:cubicBezTo>
                    <a:pt x="513" y="151"/>
                    <a:pt x="514" y="152"/>
                    <a:pt x="515" y="152"/>
                  </a:cubicBezTo>
                  <a:cubicBezTo>
                    <a:pt x="520" y="153"/>
                    <a:pt x="525" y="154"/>
                    <a:pt x="531" y="155"/>
                  </a:cubicBezTo>
                  <a:cubicBezTo>
                    <a:pt x="536" y="156"/>
                    <a:pt x="542" y="157"/>
                    <a:pt x="548" y="158"/>
                  </a:cubicBezTo>
                  <a:cubicBezTo>
                    <a:pt x="570" y="163"/>
                    <a:pt x="591" y="171"/>
                    <a:pt x="611" y="179"/>
                  </a:cubicBezTo>
                  <a:cubicBezTo>
                    <a:pt x="631" y="188"/>
                    <a:pt x="650" y="198"/>
                    <a:pt x="668" y="210"/>
                  </a:cubicBezTo>
                  <a:cubicBezTo>
                    <a:pt x="685" y="221"/>
                    <a:pt x="701" y="234"/>
                    <a:pt x="715" y="247"/>
                  </a:cubicBezTo>
                  <a:cubicBezTo>
                    <a:pt x="719" y="250"/>
                    <a:pt x="723" y="253"/>
                    <a:pt x="726" y="257"/>
                  </a:cubicBezTo>
                  <a:cubicBezTo>
                    <a:pt x="729" y="260"/>
                    <a:pt x="733" y="264"/>
                    <a:pt x="736" y="267"/>
                  </a:cubicBezTo>
                  <a:cubicBezTo>
                    <a:pt x="739" y="271"/>
                    <a:pt x="742" y="274"/>
                    <a:pt x="745" y="278"/>
                  </a:cubicBezTo>
                  <a:cubicBezTo>
                    <a:pt x="888" y="264"/>
                    <a:pt x="888" y="264"/>
                    <a:pt x="888" y="264"/>
                  </a:cubicBezTo>
                  <a:lnTo>
                    <a:pt x="872" y="12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Segoe UI" panose="020B0502040204020203" pitchFamily="34" charset="0"/>
                <a:ea typeface="Lato Light"/>
                <a:cs typeface="Segoe UI" panose="020B0502040204020203" pitchFamily="34" charset="0"/>
                <a:sym typeface="Lato Light"/>
              </a:endParaRPr>
            </a:p>
          </p:txBody>
        </p:sp>
        <p:sp>
          <p:nvSpPr>
            <p:cNvPr id="49" name="Google Shape;3649;p133">
              <a:extLst>
                <a:ext uri="{FF2B5EF4-FFF2-40B4-BE49-F238E27FC236}">
                  <a16:creationId xmlns:a16="http://schemas.microsoft.com/office/drawing/2014/main" id="{079ABC40-E08E-46F6-A968-D6E8CDBD9908}"/>
                </a:ext>
              </a:extLst>
            </p:cNvPr>
            <p:cNvSpPr/>
            <p:nvPr/>
          </p:nvSpPr>
          <p:spPr>
            <a:xfrm>
              <a:off x="947677" y="2792317"/>
              <a:ext cx="2138265" cy="2174922"/>
            </a:xfrm>
            <a:custGeom>
              <a:avLst/>
              <a:gdLst/>
              <a:ahLst/>
              <a:cxnLst/>
              <a:rect l="l" t="t" r="r" b="b"/>
              <a:pathLst>
                <a:path w="517" h="525" extrusionOk="0">
                  <a:moveTo>
                    <a:pt x="457" y="0"/>
                  </a:moveTo>
                  <a:cubicBezTo>
                    <a:pt x="398" y="7"/>
                    <a:pt x="340" y="24"/>
                    <a:pt x="287" y="50"/>
                  </a:cubicBezTo>
                  <a:cubicBezTo>
                    <a:pt x="229" y="78"/>
                    <a:pt x="177" y="117"/>
                    <a:pt x="135" y="163"/>
                  </a:cubicBezTo>
                  <a:cubicBezTo>
                    <a:pt x="93" y="209"/>
                    <a:pt x="60" y="261"/>
                    <a:pt x="38" y="314"/>
                  </a:cubicBezTo>
                  <a:cubicBezTo>
                    <a:pt x="27" y="341"/>
                    <a:pt x="18" y="368"/>
                    <a:pt x="12" y="395"/>
                  </a:cubicBezTo>
                  <a:cubicBezTo>
                    <a:pt x="11" y="399"/>
                    <a:pt x="11" y="402"/>
                    <a:pt x="10" y="405"/>
                  </a:cubicBezTo>
                  <a:cubicBezTo>
                    <a:pt x="9" y="410"/>
                    <a:pt x="9" y="410"/>
                    <a:pt x="9" y="410"/>
                  </a:cubicBezTo>
                  <a:cubicBezTo>
                    <a:pt x="8" y="416"/>
                    <a:pt x="8" y="416"/>
                    <a:pt x="8" y="416"/>
                  </a:cubicBezTo>
                  <a:cubicBezTo>
                    <a:pt x="7" y="422"/>
                    <a:pt x="6" y="429"/>
                    <a:pt x="5" y="436"/>
                  </a:cubicBezTo>
                  <a:cubicBezTo>
                    <a:pt x="4" y="442"/>
                    <a:pt x="3" y="449"/>
                    <a:pt x="3" y="455"/>
                  </a:cubicBezTo>
                  <a:cubicBezTo>
                    <a:pt x="2" y="459"/>
                    <a:pt x="2" y="462"/>
                    <a:pt x="2" y="465"/>
                  </a:cubicBezTo>
                  <a:cubicBezTo>
                    <a:pt x="1" y="469"/>
                    <a:pt x="1" y="472"/>
                    <a:pt x="1" y="475"/>
                  </a:cubicBezTo>
                  <a:cubicBezTo>
                    <a:pt x="1" y="478"/>
                    <a:pt x="1" y="482"/>
                    <a:pt x="0" y="485"/>
                  </a:cubicBezTo>
                  <a:cubicBezTo>
                    <a:pt x="0" y="488"/>
                    <a:pt x="0" y="491"/>
                    <a:pt x="0" y="495"/>
                  </a:cubicBezTo>
                  <a:cubicBezTo>
                    <a:pt x="0" y="498"/>
                    <a:pt x="0" y="501"/>
                    <a:pt x="0" y="504"/>
                  </a:cubicBezTo>
                  <a:cubicBezTo>
                    <a:pt x="0" y="509"/>
                    <a:pt x="0" y="509"/>
                    <a:pt x="0" y="509"/>
                  </a:cubicBezTo>
                  <a:cubicBezTo>
                    <a:pt x="0" y="511"/>
                    <a:pt x="0" y="512"/>
                    <a:pt x="0" y="514"/>
                  </a:cubicBezTo>
                  <a:cubicBezTo>
                    <a:pt x="0" y="518"/>
                    <a:pt x="1" y="521"/>
                    <a:pt x="1" y="525"/>
                  </a:cubicBezTo>
                  <a:cubicBezTo>
                    <a:pt x="52" y="525"/>
                    <a:pt x="52" y="525"/>
                    <a:pt x="52" y="525"/>
                  </a:cubicBezTo>
                  <a:cubicBezTo>
                    <a:pt x="52" y="522"/>
                    <a:pt x="52" y="518"/>
                    <a:pt x="53" y="515"/>
                  </a:cubicBezTo>
                  <a:cubicBezTo>
                    <a:pt x="53" y="514"/>
                    <a:pt x="53" y="512"/>
                    <a:pt x="53" y="511"/>
                  </a:cubicBezTo>
                  <a:cubicBezTo>
                    <a:pt x="54" y="507"/>
                    <a:pt x="54" y="507"/>
                    <a:pt x="54" y="507"/>
                  </a:cubicBezTo>
                  <a:cubicBezTo>
                    <a:pt x="54" y="504"/>
                    <a:pt x="54" y="501"/>
                    <a:pt x="55" y="499"/>
                  </a:cubicBezTo>
                  <a:cubicBezTo>
                    <a:pt x="55" y="496"/>
                    <a:pt x="56" y="493"/>
                    <a:pt x="56" y="490"/>
                  </a:cubicBezTo>
                  <a:cubicBezTo>
                    <a:pt x="57" y="488"/>
                    <a:pt x="57" y="485"/>
                    <a:pt x="58" y="482"/>
                  </a:cubicBezTo>
                  <a:cubicBezTo>
                    <a:pt x="58" y="479"/>
                    <a:pt x="59" y="476"/>
                    <a:pt x="60" y="473"/>
                  </a:cubicBezTo>
                  <a:cubicBezTo>
                    <a:pt x="60" y="471"/>
                    <a:pt x="61" y="468"/>
                    <a:pt x="61" y="465"/>
                  </a:cubicBezTo>
                  <a:cubicBezTo>
                    <a:pt x="63" y="459"/>
                    <a:pt x="64" y="454"/>
                    <a:pt x="66" y="448"/>
                  </a:cubicBezTo>
                  <a:cubicBezTo>
                    <a:pt x="67" y="442"/>
                    <a:pt x="69" y="437"/>
                    <a:pt x="71" y="431"/>
                  </a:cubicBezTo>
                  <a:cubicBezTo>
                    <a:pt x="72" y="427"/>
                    <a:pt x="72" y="427"/>
                    <a:pt x="72" y="427"/>
                  </a:cubicBezTo>
                  <a:cubicBezTo>
                    <a:pt x="74" y="423"/>
                    <a:pt x="74" y="423"/>
                    <a:pt x="74" y="423"/>
                  </a:cubicBezTo>
                  <a:cubicBezTo>
                    <a:pt x="75" y="420"/>
                    <a:pt x="76" y="417"/>
                    <a:pt x="77" y="414"/>
                  </a:cubicBezTo>
                  <a:cubicBezTo>
                    <a:pt x="85" y="392"/>
                    <a:pt x="95" y="370"/>
                    <a:pt x="108" y="349"/>
                  </a:cubicBezTo>
                  <a:cubicBezTo>
                    <a:pt x="132" y="306"/>
                    <a:pt x="165" y="267"/>
                    <a:pt x="204" y="236"/>
                  </a:cubicBezTo>
                  <a:cubicBezTo>
                    <a:pt x="243" y="204"/>
                    <a:pt x="288" y="179"/>
                    <a:pt x="335" y="164"/>
                  </a:cubicBezTo>
                  <a:cubicBezTo>
                    <a:pt x="375" y="150"/>
                    <a:pt x="416" y="144"/>
                    <a:pt x="457" y="144"/>
                  </a:cubicBezTo>
                  <a:cubicBezTo>
                    <a:pt x="517" y="73"/>
                    <a:pt x="517" y="73"/>
                    <a:pt x="517" y="73"/>
                  </a:cubicBezTo>
                  <a:lnTo>
                    <a:pt x="45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Segoe UI" panose="020B0502040204020203" pitchFamily="34" charset="0"/>
                <a:ea typeface="Lato Light"/>
                <a:cs typeface="Segoe UI" panose="020B0502040204020203" pitchFamily="34" charset="0"/>
                <a:sym typeface="Lato Light"/>
              </a:endParaRPr>
            </a:p>
          </p:txBody>
        </p:sp>
        <p:sp>
          <p:nvSpPr>
            <p:cNvPr id="50" name="Google Shape;3650;p133">
              <a:extLst>
                <a:ext uri="{FF2B5EF4-FFF2-40B4-BE49-F238E27FC236}">
                  <a16:creationId xmlns:a16="http://schemas.microsoft.com/office/drawing/2014/main" id="{23B8020C-621E-4726-96D5-F8464C8223AE}"/>
                </a:ext>
              </a:extLst>
            </p:cNvPr>
            <p:cNvSpPr/>
            <p:nvPr/>
          </p:nvSpPr>
          <p:spPr>
            <a:xfrm>
              <a:off x="941102" y="3469350"/>
              <a:ext cx="857051" cy="1499404"/>
            </a:xfrm>
            <a:custGeom>
              <a:avLst/>
              <a:gdLst/>
              <a:ahLst/>
              <a:cxnLst/>
              <a:rect l="l" t="t" r="r" b="b"/>
              <a:pathLst>
                <a:path w="207" h="362" extrusionOk="0">
                  <a:moveTo>
                    <a:pt x="200" y="0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93" y="46"/>
                    <a:pt x="60" y="98"/>
                    <a:pt x="38" y="151"/>
                  </a:cubicBezTo>
                  <a:cubicBezTo>
                    <a:pt x="27" y="178"/>
                    <a:pt x="18" y="205"/>
                    <a:pt x="12" y="232"/>
                  </a:cubicBezTo>
                  <a:cubicBezTo>
                    <a:pt x="11" y="236"/>
                    <a:pt x="11" y="239"/>
                    <a:pt x="10" y="242"/>
                  </a:cubicBezTo>
                  <a:cubicBezTo>
                    <a:pt x="9" y="247"/>
                    <a:pt x="9" y="247"/>
                    <a:pt x="9" y="247"/>
                  </a:cubicBezTo>
                  <a:cubicBezTo>
                    <a:pt x="8" y="253"/>
                    <a:pt x="8" y="253"/>
                    <a:pt x="8" y="253"/>
                  </a:cubicBezTo>
                  <a:cubicBezTo>
                    <a:pt x="7" y="259"/>
                    <a:pt x="6" y="266"/>
                    <a:pt x="5" y="273"/>
                  </a:cubicBezTo>
                  <a:cubicBezTo>
                    <a:pt x="4" y="279"/>
                    <a:pt x="3" y="286"/>
                    <a:pt x="3" y="292"/>
                  </a:cubicBezTo>
                  <a:cubicBezTo>
                    <a:pt x="2" y="296"/>
                    <a:pt x="2" y="299"/>
                    <a:pt x="2" y="302"/>
                  </a:cubicBezTo>
                  <a:cubicBezTo>
                    <a:pt x="1" y="306"/>
                    <a:pt x="1" y="309"/>
                    <a:pt x="1" y="312"/>
                  </a:cubicBezTo>
                  <a:cubicBezTo>
                    <a:pt x="1" y="315"/>
                    <a:pt x="1" y="319"/>
                    <a:pt x="0" y="322"/>
                  </a:cubicBezTo>
                  <a:cubicBezTo>
                    <a:pt x="0" y="325"/>
                    <a:pt x="0" y="328"/>
                    <a:pt x="0" y="332"/>
                  </a:cubicBezTo>
                  <a:cubicBezTo>
                    <a:pt x="0" y="335"/>
                    <a:pt x="0" y="338"/>
                    <a:pt x="0" y="341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348"/>
                    <a:pt x="0" y="349"/>
                    <a:pt x="0" y="351"/>
                  </a:cubicBezTo>
                  <a:cubicBezTo>
                    <a:pt x="0" y="355"/>
                    <a:pt x="1" y="358"/>
                    <a:pt x="1" y="362"/>
                  </a:cubicBezTo>
                  <a:cubicBezTo>
                    <a:pt x="52" y="362"/>
                    <a:pt x="52" y="362"/>
                    <a:pt x="52" y="362"/>
                  </a:cubicBezTo>
                  <a:cubicBezTo>
                    <a:pt x="52" y="359"/>
                    <a:pt x="52" y="355"/>
                    <a:pt x="53" y="352"/>
                  </a:cubicBezTo>
                  <a:cubicBezTo>
                    <a:pt x="53" y="351"/>
                    <a:pt x="53" y="349"/>
                    <a:pt x="53" y="348"/>
                  </a:cubicBezTo>
                  <a:cubicBezTo>
                    <a:pt x="54" y="344"/>
                    <a:pt x="54" y="344"/>
                    <a:pt x="54" y="344"/>
                  </a:cubicBezTo>
                  <a:cubicBezTo>
                    <a:pt x="54" y="341"/>
                    <a:pt x="54" y="338"/>
                    <a:pt x="55" y="336"/>
                  </a:cubicBezTo>
                  <a:cubicBezTo>
                    <a:pt x="55" y="333"/>
                    <a:pt x="56" y="330"/>
                    <a:pt x="56" y="327"/>
                  </a:cubicBezTo>
                  <a:cubicBezTo>
                    <a:pt x="57" y="325"/>
                    <a:pt x="57" y="322"/>
                    <a:pt x="58" y="319"/>
                  </a:cubicBezTo>
                  <a:cubicBezTo>
                    <a:pt x="58" y="316"/>
                    <a:pt x="59" y="313"/>
                    <a:pt x="60" y="310"/>
                  </a:cubicBezTo>
                  <a:cubicBezTo>
                    <a:pt x="60" y="308"/>
                    <a:pt x="61" y="305"/>
                    <a:pt x="61" y="302"/>
                  </a:cubicBezTo>
                  <a:cubicBezTo>
                    <a:pt x="63" y="296"/>
                    <a:pt x="64" y="291"/>
                    <a:pt x="66" y="285"/>
                  </a:cubicBezTo>
                  <a:cubicBezTo>
                    <a:pt x="67" y="279"/>
                    <a:pt x="69" y="274"/>
                    <a:pt x="71" y="268"/>
                  </a:cubicBezTo>
                  <a:cubicBezTo>
                    <a:pt x="72" y="264"/>
                    <a:pt x="72" y="264"/>
                    <a:pt x="72" y="264"/>
                  </a:cubicBezTo>
                  <a:cubicBezTo>
                    <a:pt x="74" y="260"/>
                    <a:pt x="74" y="260"/>
                    <a:pt x="74" y="260"/>
                  </a:cubicBezTo>
                  <a:cubicBezTo>
                    <a:pt x="75" y="257"/>
                    <a:pt x="76" y="254"/>
                    <a:pt x="77" y="251"/>
                  </a:cubicBezTo>
                  <a:cubicBezTo>
                    <a:pt x="85" y="229"/>
                    <a:pt x="95" y="207"/>
                    <a:pt x="108" y="186"/>
                  </a:cubicBezTo>
                  <a:cubicBezTo>
                    <a:pt x="132" y="143"/>
                    <a:pt x="165" y="104"/>
                    <a:pt x="204" y="73"/>
                  </a:cubicBezTo>
                  <a:cubicBezTo>
                    <a:pt x="205" y="72"/>
                    <a:pt x="206" y="71"/>
                    <a:pt x="207" y="70"/>
                  </a:cubicBezTo>
                  <a:lnTo>
                    <a:pt x="20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Segoe UI" panose="020B0502040204020203" pitchFamily="34" charset="0"/>
                <a:ea typeface="Lato Light"/>
                <a:cs typeface="Segoe UI" panose="020B0502040204020203" pitchFamily="34" charset="0"/>
                <a:sym typeface="Lato Light"/>
              </a:endParaRPr>
            </a:p>
          </p:txBody>
        </p:sp>
        <p:sp>
          <p:nvSpPr>
            <p:cNvPr id="51" name="Google Shape;3651;p133">
              <a:extLst>
                <a:ext uri="{FF2B5EF4-FFF2-40B4-BE49-F238E27FC236}">
                  <a16:creationId xmlns:a16="http://schemas.microsoft.com/office/drawing/2014/main" id="{CFA3D8A4-0E58-4DCB-AC80-862AF01B5C5F}"/>
                </a:ext>
              </a:extLst>
            </p:cNvPr>
            <p:cNvSpPr/>
            <p:nvPr/>
          </p:nvSpPr>
          <p:spPr>
            <a:xfrm>
              <a:off x="2705418" y="3413723"/>
              <a:ext cx="1337070" cy="2133029"/>
            </a:xfrm>
            <a:custGeom>
              <a:avLst/>
              <a:gdLst/>
              <a:ahLst/>
              <a:cxnLst/>
              <a:rect l="l" t="t" r="r" b="b"/>
              <a:pathLst>
                <a:path w="323" h="515" extrusionOk="0">
                  <a:moveTo>
                    <a:pt x="323" y="0"/>
                  </a:moveTo>
                  <a:cubicBezTo>
                    <a:pt x="323" y="0"/>
                    <a:pt x="29" y="403"/>
                    <a:pt x="14" y="428"/>
                  </a:cubicBezTo>
                  <a:cubicBezTo>
                    <a:pt x="0" y="453"/>
                    <a:pt x="8" y="486"/>
                    <a:pt x="34" y="501"/>
                  </a:cubicBezTo>
                  <a:cubicBezTo>
                    <a:pt x="59" y="515"/>
                    <a:pt x="92" y="507"/>
                    <a:pt x="107" y="481"/>
                  </a:cubicBezTo>
                  <a:cubicBezTo>
                    <a:pt x="121" y="456"/>
                    <a:pt x="323" y="0"/>
                    <a:pt x="323" y="0"/>
                  </a:cubicBezTo>
                  <a:close/>
                  <a:moveTo>
                    <a:pt x="44" y="483"/>
                  </a:moveTo>
                  <a:cubicBezTo>
                    <a:pt x="29" y="474"/>
                    <a:pt x="23" y="454"/>
                    <a:pt x="32" y="438"/>
                  </a:cubicBezTo>
                  <a:cubicBezTo>
                    <a:pt x="41" y="423"/>
                    <a:pt x="61" y="418"/>
                    <a:pt x="77" y="426"/>
                  </a:cubicBezTo>
                  <a:cubicBezTo>
                    <a:pt x="92" y="435"/>
                    <a:pt x="98" y="455"/>
                    <a:pt x="89" y="471"/>
                  </a:cubicBezTo>
                  <a:cubicBezTo>
                    <a:pt x="80" y="486"/>
                    <a:pt x="60" y="492"/>
                    <a:pt x="44" y="4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Segoe UI" panose="020B0502040204020203" pitchFamily="34" charset="0"/>
                <a:ea typeface="Lato Light"/>
                <a:cs typeface="Segoe UI" panose="020B0502040204020203" pitchFamily="34" charset="0"/>
                <a:sym typeface="Lato Light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6D76B39-5395-4132-9693-A106C60AB893}"/>
              </a:ext>
            </a:extLst>
          </p:cNvPr>
          <p:cNvGrpSpPr/>
          <p:nvPr/>
        </p:nvGrpSpPr>
        <p:grpSpPr>
          <a:xfrm>
            <a:off x="8330722" y="1649317"/>
            <a:ext cx="1491062" cy="2174921"/>
            <a:chOff x="1262063" y="2322513"/>
            <a:chExt cx="1516063" cy="2211388"/>
          </a:xfrm>
        </p:grpSpPr>
        <p:sp>
          <p:nvSpPr>
            <p:cNvPr id="53" name="Freeform 85">
              <a:extLst>
                <a:ext uri="{FF2B5EF4-FFF2-40B4-BE49-F238E27FC236}">
                  <a16:creationId xmlns:a16="http://schemas.microsoft.com/office/drawing/2014/main" id="{F4865141-598E-4A67-96FE-DE2342F17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2063" y="2490788"/>
              <a:ext cx="1516063" cy="2043113"/>
            </a:xfrm>
            <a:custGeom>
              <a:avLst/>
              <a:gdLst>
                <a:gd name="T0" fmla="*/ 101 w 101"/>
                <a:gd name="T1" fmla="*/ 7 h 134"/>
                <a:gd name="T2" fmla="*/ 101 w 101"/>
                <a:gd name="T3" fmla="*/ 127 h 134"/>
                <a:gd name="T4" fmla="*/ 94 w 101"/>
                <a:gd name="T5" fmla="*/ 134 h 134"/>
                <a:gd name="T6" fmla="*/ 0 w 101"/>
                <a:gd name="T7" fmla="*/ 134 h 134"/>
                <a:gd name="T8" fmla="*/ 0 w 101"/>
                <a:gd name="T9" fmla="*/ 0 h 134"/>
                <a:gd name="T10" fmla="*/ 94 w 101"/>
                <a:gd name="T11" fmla="*/ 0 h 134"/>
                <a:gd name="T12" fmla="*/ 101 w 101"/>
                <a:gd name="T13" fmla="*/ 7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1" h="134">
                  <a:moveTo>
                    <a:pt x="101" y="7"/>
                  </a:moveTo>
                  <a:cubicBezTo>
                    <a:pt x="101" y="127"/>
                    <a:pt x="101" y="127"/>
                    <a:pt x="101" y="127"/>
                  </a:cubicBezTo>
                  <a:cubicBezTo>
                    <a:pt x="101" y="131"/>
                    <a:pt x="98" y="134"/>
                    <a:pt x="94" y="134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8" y="0"/>
                    <a:pt x="101" y="3"/>
                    <a:pt x="101" y="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" name="Freeform 86">
              <a:extLst>
                <a:ext uri="{FF2B5EF4-FFF2-40B4-BE49-F238E27FC236}">
                  <a16:creationId xmlns:a16="http://schemas.microsoft.com/office/drawing/2014/main" id="{8F430B6D-DE47-4865-8450-A9DBA3CB4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7813" y="2322513"/>
              <a:ext cx="1230313" cy="182563"/>
            </a:xfrm>
            <a:custGeom>
              <a:avLst/>
              <a:gdLst>
                <a:gd name="T0" fmla="*/ 75 w 82"/>
                <a:gd name="T1" fmla="*/ 9 h 12"/>
                <a:gd name="T2" fmla="*/ 82 w 82"/>
                <a:gd name="T3" fmla="*/ 12 h 12"/>
                <a:gd name="T4" fmla="*/ 82 w 82"/>
                <a:gd name="T5" fmla="*/ 7 h 12"/>
                <a:gd name="T6" fmla="*/ 75 w 82"/>
                <a:gd name="T7" fmla="*/ 0 h 12"/>
                <a:gd name="T8" fmla="*/ 0 w 82"/>
                <a:gd name="T9" fmla="*/ 9 h 12"/>
                <a:gd name="T10" fmla="*/ 75 w 82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2" h="12">
                  <a:moveTo>
                    <a:pt x="75" y="9"/>
                  </a:moveTo>
                  <a:cubicBezTo>
                    <a:pt x="77" y="9"/>
                    <a:pt x="80" y="10"/>
                    <a:pt x="82" y="12"/>
                  </a:cubicBezTo>
                  <a:cubicBezTo>
                    <a:pt x="82" y="7"/>
                    <a:pt x="82" y="7"/>
                    <a:pt x="82" y="7"/>
                  </a:cubicBezTo>
                  <a:cubicBezTo>
                    <a:pt x="82" y="3"/>
                    <a:pt x="79" y="0"/>
                    <a:pt x="75" y="0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75" y="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Freeform 87">
              <a:extLst>
                <a:ext uri="{FF2B5EF4-FFF2-40B4-BE49-F238E27FC236}">
                  <a16:creationId xmlns:a16="http://schemas.microsoft.com/office/drawing/2014/main" id="{00697BB9-34C3-49DA-9FCA-441D2CDEAF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17651" y="2994025"/>
              <a:ext cx="1004888" cy="1006475"/>
            </a:xfrm>
            <a:custGeom>
              <a:avLst/>
              <a:gdLst>
                <a:gd name="T0" fmla="*/ 33 w 67"/>
                <a:gd name="T1" fmla="*/ 66 h 66"/>
                <a:gd name="T2" fmla="*/ 0 w 67"/>
                <a:gd name="T3" fmla="*/ 33 h 66"/>
                <a:gd name="T4" fmla="*/ 33 w 67"/>
                <a:gd name="T5" fmla="*/ 0 h 66"/>
                <a:gd name="T6" fmla="*/ 67 w 67"/>
                <a:gd name="T7" fmla="*/ 33 h 66"/>
                <a:gd name="T8" fmla="*/ 33 w 67"/>
                <a:gd name="T9" fmla="*/ 66 h 66"/>
                <a:gd name="T10" fmla="*/ 33 w 67"/>
                <a:gd name="T11" fmla="*/ 3 h 66"/>
                <a:gd name="T12" fmla="*/ 3 w 67"/>
                <a:gd name="T13" fmla="*/ 33 h 66"/>
                <a:gd name="T14" fmla="*/ 33 w 67"/>
                <a:gd name="T15" fmla="*/ 63 h 66"/>
                <a:gd name="T16" fmla="*/ 64 w 67"/>
                <a:gd name="T17" fmla="*/ 33 h 66"/>
                <a:gd name="T18" fmla="*/ 33 w 67"/>
                <a:gd name="T19" fmla="*/ 3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6">
                  <a:moveTo>
                    <a:pt x="33" y="66"/>
                  </a:moveTo>
                  <a:cubicBezTo>
                    <a:pt x="15" y="66"/>
                    <a:pt x="0" y="51"/>
                    <a:pt x="0" y="33"/>
                  </a:cubicBezTo>
                  <a:cubicBezTo>
                    <a:pt x="0" y="14"/>
                    <a:pt x="15" y="0"/>
                    <a:pt x="33" y="0"/>
                  </a:cubicBezTo>
                  <a:cubicBezTo>
                    <a:pt x="52" y="0"/>
                    <a:pt x="67" y="14"/>
                    <a:pt x="67" y="33"/>
                  </a:cubicBezTo>
                  <a:cubicBezTo>
                    <a:pt x="67" y="51"/>
                    <a:pt x="52" y="66"/>
                    <a:pt x="33" y="66"/>
                  </a:cubicBezTo>
                  <a:close/>
                  <a:moveTo>
                    <a:pt x="33" y="3"/>
                  </a:moveTo>
                  <a:cubicBezTo>
                    <a:pt x="17" y="3"/>
                    <a:pt x="3" y="16"/>
                    <a:pt x="3" y="33"/>
                  </a:cubicBezTo>
                  <a:cubicBezTo>
                    <a:pt x="3" y="49"/>
                    <a:pt x="17" y="63"/>
                    <a:pt x="33" y="63"/>
                  </a:cubicBezTo>
                  <a:cubicBezTo>
                    <a:pt x="50" y="63"/>
                    <a:pt x="64" y="49"/>
                    <a:pt x="64" y="33"/>
                  </a:cubicBezTo>
                  <a:cubicBezTo>
                    <a:pt x="64" y="16"/>
                    <a:pt x="50" y="3"/>
                    <a:pt x="33" y="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56" name="Picture Placeholder 160">
              <a:extLst>
                <a:ext uri="{FF2B5EF4-FFF2-40B4-BE49-F238E27FC236}">
                  <a16:creationId xmlns:a16="http://schemas.microsoft.com/office/drawing/2014/main" id="{666C7D1F-53BA-4C07-B485-188C42C693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p:blipFill>
          <p:spPr>
            <a:xfrm>
              <a:off x="1794671" y="3271838"/>
              <a:ext cx="450848" cy="450848"/>
            </a:xfrm>
            <a:custGeom>
              <a:avLst/>
              <a:gdLst>
                <a:gd name="connsiteX0" fmla="*/ 0 w 685800"/>
                <a:gd name="connsiteY0" fmla="*/ 0 h 710146"/>
                <a:gd name="connsiteX1" fmla="*/ 685800 w 685800"/>
                <a:gd name="connsiteY1" fmla="*/ 0 h 710146"/>
                <a:gd name="connsiteX2" fmla="*/ 685800 w 685800"/>
                <a:gd name="connsiteY2" fmla="*/ 710146 h 710146"/>
                <a:gd name="connsiteX3" fmla="*/ 0 w 685800"/>
                <a:gd name="connsiteY3" fmla="*/ 710146 h 710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800" h="710146">
                  <a:moveTo>
                    <a:pt x="0" y="0"/>
                  </a:moveTo>
                  <a:lnTo>
                    <a:pt x="685800" y="0"/>
                  </a:lnTo>
                  <a:lnTo>
                    <a:pt x="685800" y="710146"/>
                  </a:lnTo>
                  <a:lnTo>
                    <a:pt x="0" y="710146"/>
                  </a:lnTo>
                  <a:close/>
                </a:path>
              </a:pathLst>
            </a:cu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E6461C-17B1-437D-A6BC-852C7B78140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3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C44DD8-BE61-46E6-B296-068FCD20597E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50226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126123"/>
            <a:ext cx="8126882" cy="866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INDEKS-INDEKS PENGUKURAN </a:t>
            </a:r>
          </a:p>
          <a:p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GOOD GOVERNANCE </a:t>
            </a:r>
            <a:r>
              <a:rPr lang="id-ID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 BERBAGAI NEGARA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95802" y="2040735"/>
            <a:ext cx="3000396" cy="3000396"/>
            <a:chOff x="4093054" y="2084979"/>
            <a:chExt cx="3000396" cy="3000396"/>
          </a:xfrm>
        </p:grpSpPr>
        <p:sp>
          <p:nvSpPr>
            <p:cNvPr id="64" name="타원 34"/>
            <p:cNvSpPr/>
            <p:nvPr/>
          </p:nvSpPr>
          <p:spPr>
            <a:xfrm>
              <a:off x="4093054" y="2084979"/>
              <a:ext cx="3000396" cy="3000396"/>
            </a:xfrm>
            <a:prstGeom prst="ellipse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65" name="Picture 4" descr="G:\2010년-kim's file\BIZDESIGN-MARKETING\다이어그램 부속이미지\지구01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4278793" y="2270718"/>
              <a:ext cx="2628900" cy="2628900"/>
            </a:xfrm>
            <a:prstGeom prst="rect">
              <a:avLst/>
            </a:prstGeom>
            <a:noFill/>
            <a:effectLst>
              <a:softEdge rad="31750"/>
            </a:effectLst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410DA9-47DF-4B36-9545-5B6C89C3FAEE}"/>
              </a:ext>
            </a:extLst>
          </p:cNvPr>
          <p:cNvGrpSpPr/>
          <p:nvPr/>
        </p:nvGrpSpPr>
        <p:grpSpPr>
          <a:xfrm>
            <a:off x="7307552" y="1578852"/>
            <a:ext cx="4746056" cy="4282877"/>
            <a:chOff x="7354850" y="1594618"/>
            <a:chExt cx="4746056" cy="4282877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D1A15A7E-3280-44B8-BF0C-0B2DDDF1271D}"/>
                </a:ext>
              </a:extLst>
            </p:cNvPr>
            <p:cNvGrpSpPr/>
            <p:nvPr/>
          </p:nvGrpSpPr>
          <p:grpSpPr>
            <a:xfrm>
              <a:off x="7386382" y="1594618"/>
              <a:ext cx="4349951" cy="701681"/>
              <a:chOff x="7448428" y="1700908"/>
              <a:chExt cx="4349951" cy="701681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6384AEA-7863-4AA4-9172-25B429172558}"/>
                  </a:ext>
                </a:extLst>
              </p:cNvPr>
              <p:cNvGrpSpPr/>
              <p:nvPr/>
            </p:nvGrpSpPr>
            <p:grpSpPr>
              <a:xfrm>
                <a:off x="8378379" y="1730277"/>
                <a:ext cx="3420000" cy="642942"/>
                <a:chOff x="8378379" y="1722786"/>
                <a:chExt cx="3420000" cy="642942"/>
              </a:xfrm>
            </p:grpSpPr>
            <p:sp>
              <p:nvSpPr>
                <p:cNvPr id="85" name="모서리가 둥근 직사각형 40"/>
                <p:cNvSpPr/>
                <p:nvPr/>
              </p:nvSpPr>
              <p:spPr>
                <a:xfrm>
                  <a:off x="8378379" y="1722786"/>
                  <a:ext cx="3420000" cy="642942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rgbClr val="FF2F5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8424387" y="1751870"/>
                  <a:ext cx="3327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700" marR="5080"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id-ID" sz="1600" b="1" spc="5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Governance</a:t>
                  </a:r>
                  <a:r>
                    <a:rPr lang="id-ID" sz="1600" b="1" spc="-3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5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Composite</a:t>
                  </a:r>
                  <a:r>
                    <a:rPr lang="id-ID" sz="1600" b="1" spc="5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25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Index</a:t>
                  </a:r>
                  <a:r>
                    <a:rPr lang="id-ID" sz="1600" b="1" spc="-2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4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Turkey</a:t>
                  </a:r>
                  <a:endParaRPr lang="id-ID" sz="1600" b="1" dirty="0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4FF1263D-1D7E-4903-917A-D1880636F7F7}"/>
                  </a:ext>
                </a:extLst>
              </p:cNvPr>
              <p:cNvGrpSpPr/>
              <p:nvPr/>
            </p:nvGrpSpPr>
            <p:grpSpPr>
              <a:xfrm>
                <a:off x="7448428" y="1700908"/>
                <a:ext cx="701681" cy="701681"/>
                <a:chOff x="7448428" y="1700908"/>
                <a:chExt cx="701681" cy="701681"/>
              </a:xfrm>
            </p:grpSpPr>
            <p:sp>
              <p:nvSpPr>
                <p:cNvPr id="92" name="타원 84"/>
                <p:cNvSpPr/>
                <p:nvPr/>
              </p:nvSpPr>
              <p:spPr>
                <a:xfrm>
                  <a:off x="7448428" y="1700908"/>
                  <a:ext cx="701681" cy="70168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7621174" y="1820916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1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7CDD94D-7BA1-4D19-9653-AD06F5F7CB37}"/>
                </a:ext>
              </a:extLst>
            </p:cNvPr>
            <p:cNvGrpSpPr/>
            <p:nvPr/>
          </p:nvGrpSpPr>
          <p:grpSpPr>
            <a:xfrm>
              <a:off x="7827443" y="2475244"/>
              <a:ext cx="4273463" cy="1163383"/>
              <a:chOff x="7780145" y="2500922"/>
              <a:chExt cx="4273463" cy="1163383"/>
            </a:xfrm>
          </p:grpSpPr>
          <p:sp>
            <p:nvSpPr>
              <p:cNvPr id="74" name="모서리가 둥근 직사각형 36">
                <a:extLst>
                  <a:ext uri="{FF2B5EF4-FFF2-40B4-BE49-F238E27FC236}">
                    <a16:creationId xmlns:a16="http://schemas.microsoft.com/office/drawing/2014/main" id="{0A39EBF0-788A-4A69-8EE5-0E8DC25FE0B1}"/>
                  </a:ext>
                </a:extLst>
              </p:cNvPr>
              <p:cNvSpPr/>
              <p:nvPr/>
            </p:nvSpPr>
            <p:spPr>
              <a:xfrm flipH="1">
                <a:off x="8564099" y="2500922"/>
                <a:ext cx="3420000" cy="114204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8675031" y="2574263"/>
                <a:ext cx="3378577" cy="1090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700" marR="508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4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The </a:t>
                </a:r>
                <a:r>
                  <a:rPr lang="en-US" sz="1600" b="1" spc="3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Worldwide</a:t>
                </a:r>
                <a:r>
                  <a:rPr lang="en-US" sz="1600" b="1" spc="-9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en-US" sz="1600" b="1" spc="4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Governance  </a:t>
                </a:r>
                <a:r>
                  <a:rPr lang="en-US" sz="1600" b="1" spc="3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Indicators</a:t>
                </a:r>
                <a:r>
                  <a:rPr lang="en-US" sz="1600" b="1" spc="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(WGI) </a:t>
                </a:r>
              </a:p>
              <a:p>
                <a:pPr marL="12700" marR="508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(World Bank -&gt; </a:t>
                </a:r>
                <a:r>
                  <a:rPr lang="en-US" sz="1600" b="1" spc="5" dirty="0" err="1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menilai</a:t>
                </a:r>
                <a:r>
                  <a:rPr lang="en-US" sz="1600" b="1" spc="5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200 Negara)</a:t>
                </a:r>
                <a:endPara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96" name="타원 88"/>
              <p:cNvSpPr/>
              <p:nvPr/>
            </p:nvSpPr>
            <p:spPr>
              <a:xfrm>
                <a:off x="7780145" y="2684342"/>
                <a:ext cx="701681" cy="701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7952891" y="2804350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</a:t>
                </a:r>
                <a:endParaRPr lang="ko-KR" altLang="en-US" sz="2400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E380D857-7949-44A9-9EA5-ED793BB37BBC}"/>
                </a:ext>
              </a:extLst>
            </p:cNvPr>
            <p:cNvGrpSpPr/>
            <p:nvPr/>
          </p:nvGrpSpPr>
          <p:grpSpPr>
            <a:xfrm>
              <a:off x="7354850" y="4733487"/>
              <a:ext cx="4260436" cy="1144008"/>
              <a:chOff x="7656138" y="4588397"/>
              <a:chExt cx="4260436" cy="1144008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4F297108-3ED5-446A-A5BB-DA637B13466E}"/>
                  </a:ext>
                </a:extLst>
              </p:cNvPr>
              <p:cNvGrpSpPr/>
              <p:nvPr/>
            </p:nvGrpSpPr>
            <p:grpSpPr>
              <a:xfrm>
                <a:off x="7656138" y="4809561"/>
                <a:ext cx="701681" cy="701681"/>
                <a:chOff x="7656138" y="4516483"/>
                <a:chExt cx="701681" cy="701681"/>
              </a:xfrm>
            </p:grpSpPr>
            <p:sp>
              <p:nvSpPr>
                <p:cNvPr id="102" name="타원 95"/>
                <p:cNvSpPr/>
                <p:nvPr/>
              </p:nvSpPr>
              <p:spPr>
                <a:xfrm>
                  <a:off x="7656138" y="4516483"/>
                  <a:ext cx="701681" cy="701681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7828884" y="4636491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4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0E1369A4-AA28-4588-9511-9F9429C91FDE}"/>
                  </a:ext>
                </a:extLst>
              </p:cNvPr>
              <p:cNvGrpSpPr/>
              <p:nvPr/>
            </p:nvGrpSpPr>
            <p:grpSpPr>
              <a:xfrm>
                <a:off x="8496574" y="4588397"/>
                <a:ext cx="3420000" cy="1144008"/>
                <a:chOff x="8491990" y="4658969"/>
                <a:chExt cx="3420000" cy="1144008"/>
              </a:xfrm>
            </p:grpSpPr>
            <p:sp>
              <p:nvSpPr>
                <p:cNvPr id="136" name="모서리가 둥근 직사각형 39"/>
                <p:cNvSpPr/>
                <p:nvPr/>
              </p:nvSpPr>
              <p:spPr>
                <a:xfrm flipH="1">
                  <a:off x="8491990" y="4658969"/>
                  <a:ext cx="3420000" cy="1144008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 flipH="1">
                  <a:off x="8581990" y="4692364"/>
                  <a:ext cx="3240000" cy="10772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spc="5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Ibrahim Index of African  Government (IIAG)</a:t>
                  </a:r>
                </a:p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600" b="1" spc="5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(Ibrahim Foundation -&gt; 54 negara di </a:t>
                  </a:r>
                  <a:r>
                    <a:rPr lang="en-US" sz="1600" b="1" spc="55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benua</a:t>
                  </a:r>
                  <a:r>
                    <a:rPr lang="en-US" sz="1600" b="1" spc="5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Africa)</a:t>
                  </a:r>
                </a:p>
              </p:txBody>
            </p:sp>
          </p:grp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29E4F30-3A52-4AAC-A1F3-EAA476E15ECB}"/>
                </a:ext>
              </a:extLst>
            </p:cNvPr>
            <p:cNvGrpSpPr/>
            <p:nvPr/>
          </p:nvGrpSpPr>
          <p:grpSpPr>
            <a:xfrm>
              <a:off x="7890507" y="3817572"/>
              <a:ext cx="4203954" cy="701681"/>
              <a:chOff x="7808540" y="3759240"/>
              <a:chExt cx="4203954" cy="70168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5DF982E6-2B94-410E-81D4-0A0C1CC7AAA3}"/>
                  </a:ext>
                </a:extLst>
              </p:cNvPr>
              <p:cNvGrpSpPr/>
              <p:nvPr/>
            </p:nvGrpSpPr>
            <p:grpSpPr>
              <a:xfrm>
                <a:off x="7808540" y="3759240"/>
                <a:ext cx="701681" cy="701681"/>
                <a:chOff x="7808540" y="3759240"/>
                <a:chExt cx="701681" cy="701681"/>
              </a:xfrm>
            </p:grpSpPr>
            <p:sp>
              <p:nvSpPr>
                <p:cNvPr id="99" name="타원 92"/>
                <p:cNvSpPr/>
                <p:nvPr/>
              </p:nvSpPr>
              <p:spPr>
                <a:xfrm>
                  <a:off x="7808540" y="3759240"/>
                  <a:ext cx="701681" cy="701681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7981286" y="3879248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3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302DCF40-657E-4669-BBA4-C9F13145093F}"/>
                  </a:ext>
                </a:extLst>
              </p:cNvPr>
              <p:cNvGrpSpPr/>
              <p:nvPr/>
            </p:nvGrpSpPr>
            <p:grpSpPr>
              <a:xfrm>
                <a:off x="8592494" y="3759240"/>
                <a:ext cx="3420000" cy="642942"/>
                <a:chOff x="8592494" y="3759240"/>
                <a:chExt cx="3420000" cy="642942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8682494" y="3785306"/>
                  <a:ext cx="3240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id-ID" sz="1600" b="1" spc="55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Good</a:t>
                  </a:r>
                  <a:r>
                    <a:rPr lang="en-US" sz="1600" b="1" spc="5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5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Governance</a:t>
                  </a:r>
                  <a:r>
                    <a:rPr lang="en-US" sz="1600" b="1" spc="-9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25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Index </a:t>
                  </a:r>
                  <a:r>
                    <a:rPr lang="id-ID" sz="1600" b="1" spc="5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Serbia</a:t>
                  </a:r>
                  <a:endParaRPr kumimoji="1" lang="ko-KR" altLang="ko-KR" sz="16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HY헤드라인M" pitchFamily="18" charset="-127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57" name="모서리가 둥근 직사각형 37">
                  <a:extLst>
                    <a:ext uri="{FF2B5EF4-FFF2-40B4-BE49-F238E27FC236}">
                      <a16:creationId xmlns:a16="http://schemas.microsoft.com/office/drawing/2014/main" id="{961AE749-CF27-471A-A716-36F5C331DFD6}"/>
                    </a:ext>
                  </a:extLst>
                </p:cNvPr>
                <p:cNvSpPr/>
                <p:nvPr/>
              </p:nvSpPr>
              <p:spPr>
                <a:xfrm flipH="1">
                  <a:off x="8592494" y="3759240"/>
                  <a:ext cx="3420000" cy="642942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7AFA86C-4D4F-4C3C-A706-32A68E6E24EC}"/>
              </a:ext>
            </a:extLst>
          </p:cNvPr>
          <p:cNvGrpSpPr/>
          <p:nvPr/>
        </p:nvGrpSpPr>
        <p:grpSpPr>
          <a:xfrm>
            <a:off x="104528" y="1622078"/>
            <a:ext cx="4740147" cy="3998650"/>
            <a:chOff x="57230" y="1653610"/>
            <a:chExt cx="4740147" cy="3998650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CF19307F-40DA-42E8-A05B-B6B821A9B12E}"/>
                </a:ext>
              </a:extLst>
            </p:cNvPr>
            <p:cNvGrpSpPr/>
            <p:nvPr/>
          </p:nvGrpSpPr>
          <p:grpSpPr>
            <a:xfrm>
              <a:off x="57230" y="2574280"/>
              <a:ext cx="4308303" cy="1142043"/>
              <a:chOff x="72996" y="2664013"/>
              <a:chExt cx="4308303" cy="1142043"/>
            </a:xfrm>
          </p:grpSpPr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34273188-EC5C-4478-B9A3-1C4C8585FE91}"/>
                  </a:ext>
                </a:extLst>
              </p:cNvPr>
              <p:cNvGrpSpPr/>
              <p:nvPr/>
            </p:nvGrpSpPr>
            <p:grpSpPr>
              <a:xfrm>
                <a:off x="3679618" y="2883180"/>
                <a:ext cx="701681" cy="701681"/>
                <a:chOff x="3705884" y="2641340"/>
                <a:chExt cx="701681" cy="701681"/>
              </a:xfrm>
            </p:grpSpPr>
            <p:sp>
              <p:nvSpPr>
                <p:cNvPr id="128" name="타원 88"/>
                <p:cNvSpPr/>
                <p:nvPr/>
              </p:nvSpPr>
              <p:spPr>
                <a:xfrm flipH="1">
                  <a:off x="3705884" y="2641340"/>
                  <a:ext cx="701681" cy="70168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 flipH="1">
                  <a:off x="3878630" y="2761348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7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sp>
            <p:nvSpPr>
              <p:cNvPr id="133" name="모서리가 둥근 직사각형 36"/>
              <p:cNvSpPr/>
              <p:nvPr/>
            </p:nvSpPr>
            <p:spPr>
              <a:xfrm flipH="1">
                <a:off x="72996" y="2664013"/>
                <a:ext cx="3420000" cy="1142043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 flipH="1">
                <a:off x="93708" y="2703689"/>
                <a:ext cx="3378577" cy="1090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2700" marR="508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4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The Berggruen Governance Index</a:t>
                </a:r>
              </a:p>
              <a:p>
                <a:pPr marL="12700" marR="5080" algn="ctr">
                  <a:lnSpc>
                    <a:spcPct val="100000"/>
                  </a:lnSpc>
                  <a:spcBef>
                    <a:spcPts val="100"/>
                  </a:spcBef>
                </a:pPr>
                <a:r>
                  <a:rPr lang="en-US" sz="1600" b="1" spc="4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(Berggruen Institute (USA) -&gt; </a:t>
                </a:r>
                <a:r>
                  <a:rPr lang="en-US" sz="1600" b="1" spc="40" dirty="0" err="1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menilai</a:t>
                </a:r>
                <a:r>
                  <a:rPr lang="en-US" sz="1600" b="1" spc="4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 38 Negara)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7D2AC3A-62E2-4327-A7D2-B1FD42B7CFC0}"/>
                </a:ext>
              </a:extLst>
            </p:cNvPr>
            <p:cNvGrpSpPr/>
            <p:nvPr/>
          </p:nvGrpSpPr>
          <p:grpSpPr>
            <a:xfrm>
              <a:off x="450004" y="1653610"/>
              <a:ext cx="4331607" cy="701681"/>
              <a:chOff x="389994" y="1717012"/>
              <a:chExt cx="4331607" cy="701681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1F9C540-BA4F-4AD8-8C7A-F39A0113AE45}"/>
                  </a:ext>
                </a:extLst>
              </p:cNvPr>
              <p:cNvGrpSpPr/>
              <p:nvPr/>
            </p:nvGrpSpPr>
            <p:grpSpPr>
              <a:xfrm>
                <a:off x="4019920" y="1717012"/>
                <a:ext cx="701681" cy="701681"/>
                <a:chOff x="4019920" y="1717012"/>
                <a:chExt cx="701681" cy="701681"/>
              </a:xfrm>
            </p:grpSpPr>
            <p:sp>
              <p:nvSpPr>
                <p:cNvPr id="130" name="타원 84"/>
                <p:cNvSpPr/>
                <p:nvPr/>
              </p:nvSpPr>
              <p:spPr>
                <a:xfrm flipH="1">
                  <a:off x="4019920" y="1717012"/>
                  <a:ext cx="701681" cy="701681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 flipH="1">
                  <a:off x="4195394" y="1830446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8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38F846C-5A48-4713-AC4E-D7A892D7DE24}"/>
                  </a:ext>
                </a:extLst>
              </p:cNvPr>
              <p:cNvGrpSpPr/>
              <p:nvPr/>
            </p:nvGrpSpPr>
            <p:grpSpPr>
              <a:xfrm>
                <a:off x="389994" y="1739340"/>
                <a:ext cx="3420000" cy="642942"/>
                <a:chOff x="385014" y="1740276"/>
                <a:chExt cx="3420000" cy="642942"/>
              </a:xfrm>
            </p:grpSpPr>
            <p:sp>
              <p:nvSpPr>
                <p:cNvPr id="137" name="모서리가 둥근 직사각형 40"/>
                <p:cNvSpPr/>
                <p:nvPr/>
              </p:nvSpPr>
              <p:spPr>
                <a:xfrm flipH="1">
                  <a:off x="385014" y="1740276"/>
                  <a:ext cx="3420000" cy="642942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rgbClr val="FF2F5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>
                <a:xfrm flipH="1">
                  <a:off x="475014" y="1892470"/>
                  <a:ext cx="324000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ctr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id-ID" sz="1600" b="1" spc="5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Governance</a:t>
                  </a:r>
                  <a:r>
                    <a:rPr lang="id-ID" sz="1600" b="1" spc="5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</a:t>
                  </a:r>
                  <a:r>
                    <a:rPr lang="id-ID" sz="1600" b="1" spc="50" dirty="0" err="1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Index</a:t>
                  </a:r>
                  <a:r>
                    <a:rPr lang="id-ID" sz="1600" b="1" spc="5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 Filipina</a:t>
                  </a:r>
                </a:p>
              </p:txBody>
            </p:sp>
          </p:grp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3C811796-C799-4361-92A5-AFAEA963F9E9}"/>
                </a:ext>
              </a:extLst>
            </p:cNvPr>
            <p:cNvGrpSpPr/>
            <p:nvPr/>
          </p:nvGrpSpPr>
          <p:grpSpPr>
            <a:xfrm>
              <a:off x="453375" y="4950579"/>
              <a:ext cx="4344002" cy="701681"/>
              <a:chOff x="143508" y="4489727"/>
              <a:chExt cx="4344002" cy="701681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27C94DC9-EA5D-42E4-84C4-5A9B7EC8231E}"/>
                  </a:ext>
                </a:extLst>
              </p:cNvPr>
              <p:cNvGrpSpPr/>
              <p:nvPr/>
            </p:nvGrpSpPr>
            <p:grpSpPr>
              <a:xfrm>
                <a:off x="3785829" y="4489727"/>
                <a:ext cx="701681" cy="701681"/>
                <a:chOff x="3785829" y="4489727"/>
                <a:chExt cx="701681" cy="701681"/>
              </a:xfrm>
            </p:grpSpPr>
            <p:sp>
              <p:nvSpPr>
                <p:cNvPr id="124" name="타원 95"/>
                <p:cNvSpPr/>
                <p:nvPr/>
              </p:nvSpPr>
              <p:spPr>
                <a:xfrm flipH="1">
                  <a:off x="3785829" y="4489727"/>
                  <a:ext cx="701681" cy="701681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 flipH="1">
                  <a:off x="3958575" y="4609735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5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62BCD108-11F2-4CB6-920C-630A85BAE7DE}"/>
                  </a:ext>
                </a:extLst>
              </p:cNvPr>
              <p:cNvGrpSpPr/>
              <p:nvPr/>
            </p:nvGrpSpPr>
            <p:grpSpPr>
              <a:xfrm>
                <a:off x="143508" y="4495355"/>
                <a:ext cx="3420000" cy="642942"/>
                <a:chOff x="143508" y="4495355"/>
                <a:chExt cx="3420000" cy="642942"/>
              </a:xfrm>
            </p:grpSpPr>
            <p:sp>
              <p:nvSpPr>
                <p:cNvPr id="135" name="모서리가 둥근 직사각형 38"/>
                <p:cNvSpPr/>
                <p:nvPr/>
              </p:nvSpPr>
              <p:spPr>
                <a:xfrm flipH="1">
                  <a:off x="143508" y="4495355"/>
                  <a:ext cx="3420000" cy="642942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 flipH="1">
                  <a:off x="233508" y="4524439"/>
                  <a:ext cx="324000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700"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it-IT" sz="1600" b="1" spc="4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Good Governance Index  (CGI) India</a:t>
                  </a:r>
                </a:p>
              </p:txBody>
            </p:sp>
          </p:grp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3DD2951C-DF1A-4772-B087-DD5D10BFABCD}"/>
                </a:ext>
              </a:extLst>
            </p:cNvPr>
            <p:cNvGrpSpPr/>
            <p:nvPr/>
          </p:nvGrpSpPr>
          <p:grpSpPr>
            <a:xfrm>
              <a:off x="79715" y="3982610"/>
              <a:ext cx="4333892" cy="701681"/>
              <a:chOff x="3939" y="3734004"/>
              <a:chExt cx="4333892" cy="70168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56BEFB98-2001-4939-BE56-D83AC9D33335}"/>
                  </a:ext>
                </a:extLst>
              </p:cNvPr>
              <p:cNvGrpSpPr/>
              <p:nvPr/>
            </p:nvGrpSpPr>
            <p:grpSpPr>
              <a:xfrm>
                <a:off x="3939" y="3742458"/>
                <a:ext cx="3420000" cy="642942"/>
                <a:chOff x="3939" y="3742458"/>
                <a:chExt cx="3420000" cy="642942"/>
              </a:xfrm>
            </p:grpSpPr>
            <p:sp>
              <p:nvSpPr>
                <p:cNvPr id="134" name="모서리가 둥근 직사각형 37"/>
                <p:cNvSpPr/>
                <p:nvPr/>
              </p:nvSpPr>
              <p:spPr>
                <a:xfrm flipH="1">
                  <a:off x="3939" y="3742458"/>
                  <a:ext cx="3420000" cy="642942"/>
                </a:xfrm>
                <a:prstGeom prst="roundRect">
                  <a:avLst>
                    <a:gd name="adj" fmla="val 50000"/>
                  </a:avLst>
                </a:prstGeom>
                <a:noFill/>
                <a:ln w="12700"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138" name="TextBox 137"/>
                <p:cNvSpPr txBox="1"/>
                <p:nvPr/>
              </p:nvSpPr>
              <p:spPr>
                <a:xfrm flipH="1">
                  <a:off x="49947" y="3771542"/>
                  <a:ext cx="332798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12700" marR="5080" algn="ctr">
                    <a:lnSpc>
                      <a:spcPct val="100000"/>
                    </a:lnSpc>
                    <a:spcBef>
                      <a:spcPts val="100"/>
                    </a:spcBef>
                  </a:pPr>
                  <a:r>
                    <a:rPr lang="en-US" sz="1600" b="1" spc="50" dirty="0">
                      <a:solidFill>
                        <a:srgbClr val="534668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Index of Government  Quality (CQI)</a:t>
                  </a:r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1ABA7ECD-1E47-4653-A7ED-93F58E571075}"/>
                  </a:ext>
                </a:extLst>
              </p:cNvPr>
              <p:cNvGrpSpPr/>
              <p:nvPr/>
            </p:nvGrpSpPr>
            <p:grpSpPr>
              <a:xfrm>
                <a:off x="3636150" y="3734004"/>
                <a:ext cx="701681" cy="701681"/>
                <a:chOff x="3636150" y="3734004"/>
                <a:chExt cx="701681" cy="701681"/>
              </a:xfrm>
            </p:grpSpPr>
            <p:sp>
              <p:nvSpPr>
                <p:cNvPr id="70" name="타원 92">
                  <a:extLst>
                    <a:ext uri="{FF2B5EF4-FFF2-40B4-BE49-F238E27FC236}">
                      <a16:creationId xmlns:a16="http://schemas.microsoft.com/office/drawing/2014/main" id="{8813383F-71BA-4723-802B-09FE8A218684}"/>
                    </a:ext>
                  </a:extLst>
                </p:cNvPr>
                <p:cNvSpPr/>
                <p:nvPr/>
              </p:nvSpPr>
              <p:spPr>
                <a:xfrm flipH="1">
                  <a:off x="3636150" y="3734004"/>
                  <a:ext cx="701681" cy="701681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C124FE67-D2A2-4232-BAB0-BAFD3E36831C}"/>
                    </a:ext>
                  </a:extLst>
                </p:cNvPr>
                <p:cNvSpPr txBox="1"/>
                <p:nvPr/>
              </p:nvSpPr>
              <p:spPr>
                <a:xfrm flipH="1">
                  <a:off x="3808896" y="3854012"/>
                  <a:ext cx="35618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ko-KR" sz="2400" dirty="0">
                      <a:solidFill>
                        <a:schemeClr val="bg1"/>
                      </a:solidFill>
                      <a:latin typeface="Segoe UI" panose="020B0502040204020203" pitchFamily="34" charset="0"/>
                      <a:cs typeface="Segoe UI" panose="020B0502040204020203" pitchFamily="34" charset="0"/>
                    </a:rPr>
                    <a:t>6</a:t>
                  </a:r>
                  <a:endParaRPr lang="ko-KR" altLang="en-US" sz="2400" dirty="0">
                    <a:solidFill>
                      <a:schemeClr val="bg1"/>
                    </a:solidFill>
                    <a:latin typeface="Segoe UI" panose="020B0502040204020203" pitchFamily="34" charset="0"/>
                    <a:cs typeface="Segoe UI" panose="020B0502040204020203" pitchFamily="34" charset="0"/>
                  </a:endParaRPr>
                </a:p>
              </p:txBody>
            </p:sp>
          </p:grpSp>
        </p:grpSp>
      </p:grp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293EC2A-C7D5-44F4-A72E-A0BD9AF4A72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4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6D028DF-5907-4C58-90E5-1281ED2B9B57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326913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KONSEP</a:t>
            </a:r>
          </a:p>
        </p:txBody>
      </p:sp>
      <p:sp>
        <p:nvSpPr>
          <p:cNvPr id="33" name="object 2"/>
          <p:cNvSpPr/>
          <p:nvPr/>
        </p:nvSpPr>
        <p:spPr>
          <a:xfrm>
            <a:off x="0" y="647696"/>
            <a:ext cx="9600988" cy="5773029"/>
          </a:xfrm>
          <a:custGeom>
            <a:avLst/>
            <a:gdLst/>
            <a:ahLst/>
            <a:cxnLst/>
            <a:rect l="l" t="t" r="r" b="b"/>
            <a:pathLst>
              <a:path w="7748270" h="4495800">
                <a:moveTo>
                  <a:pt x="3272290" y="38100"/>
                </a:moveTo>
                <a:lnTo>
                  <a:pt x="2319950" y="38100"/>
                </a:lnTo>
                <a:lnTo>
                  <a:pt x="2089328" y="101600"/>
                </a:lnTo>
                <a:lnTo>
                  <a:pt x="2043080" y="127000"/>
                </a:lnTo>
                <a:lnTo>
                  <a:pt x="1950469" y="152400"/>
                </a:lnTo>
                <a:lnTo>
                  <a:pt x="1857717" y="203200"/>
                </a:lnTo>
                <a:lnTo>
                  <a:pt x="1811293" y="215900"/>
                </a:lnTo>
                <a:lnTo>
                  <a:pt x="1625300" y="317500"/>
                </a:lnTo>
                <a:lnTo>
                  <a:pt x="1578736" y="355600"/>
                </a:lnTo>
                <a:lnTo>
                  <a:pt x="1532149" y="381000"/>
                </a:lnTo>
                <a:lnTo>
                  <a:pt x="1485539" y="419100"/>
                </a:lnTo>
                <a:lnTo>
                  <a:pt x="1438910" y="444500"/>
                </a:lnTo>
                <a:lnTo>
                  <a:pt x="1407413" y="482600"/>
                </a:lnTo>
                <a:lnTo>
                  <a:pt x="1377083" y="508000"/>
                </a:lnTo>
                <a:lnTo>
                  <a:pt x="1347854" y="546100"/>
                </a:lnTo>
                <a:lnTo>
                  <a:pt x="1319664" y="571500"/>
                </a:lnTo>
                <a:lnTo>
                  <a:pt x="1292448" y="609600"/>
                </a:lnTo>
                <a:lnTo>
                  <a:pt x="1266141" y="635000"/>
                </a:lnTo>
                <a:lnTo>
                  <a:pt x="1240680" y="660400"/>
                </a:lnTo>
                <a:lnTo>
                  <a:pt x="1216000" y="698500"/>
                </a:lnTo>
                <a:lnTo>
                  <a:pt x="1192038" y="723900"/>
                </a:lnTo>
                <a:lnTo>
                  <a:pt x="1168729" y="749300"/>
                </a:lnTo>
                <a:lnTo>
                  <a:pt x="1146008" y="787400"/>
                </a:lnTo>
                <a:lnTo>
                  <a:pt x="1123813" y="812800"/>
                </a:lnTo>
                <a:lnTo>
                  <a:pt x="1102078" y="838200"/>
                </a:lnTo>
                <a:lnTo>
                  <a:pt x="1080740" y="863600"/>
                </a:lnTo>
                <a:lnTo>
                  <a:pt x="1059734" y="901700"/>
                </a:lnTo>
                <a:lnTo>
                  <a:pt x="1038997" y="927100"/>
                </a:lnTo>
                <a:lnTo>
                  <a:pt x="916615" y="1079500"/>
                </a:lnTo>
                <a:lnTo>
                  <a:pt x="895960" y="1117600"/>
                </a:lnTo>
                <a:lnTo>
                  <a:pt x="875060" y="1143000"/>
                </a:lnTo>
                <a:lnTo>
                  <a:pt x="832269" y="1193800"/>
                </a:lnTo>
                <a:lnTo>
                  <a:pt x="787729" y="1244600"/>
                </a:lnTo>
                <a:lnTo>
                  <a:pt x="740927" y="1295399"/>
                </a:lnTo>
                <a:lnTo>
                  <a:pt x="691350" y="1346199"/>
                </a:lnTo>
                <a:lnTo>
                  <a:pt x="638485" y="1396999"/>
                </a:lnTo>
                <a:lnTo>
                  <a:pt x="581818" y="1447799"/>
                </a:lnTo>
                <a:lnTo>
                  <a:pt x="551898" y="1473199"/>
                </a:lnTo>
                <a:lnTo>
                  <a:pt x="520836" y="1498599"/>
                </a:lnTo>
                <a:lnTo>
                  <a:pt x="488567" y="1523999"/>
                </a:lnTo>
                <a:lnTo>
                  <a:pt x="455027" y="1549399"/>
                </a:lnTo>
                <a:lnTo>
                  <a:pt x="420152" y="1574799"/>
                </a:lnTo>
                <a:lnTo>
                  <a:pt x="383877" y="1600199"/>
                </a:lnTo>
                <a:lnTo>
                  <a:pt x="346139" y="1625599"/>
                </a:lnTo>
                <a:lnTo>
                  <a:pt x="306873" y="1650999"/>
                </a:lnTo>
                <a:lnTo>
                  <a:pt x="266016" y="1676399"/>
                </a:lnTo>
                <a:lnTo>
                  <a:pt x="223503" y="1701799"/>
                </a:lnTo>
                <a:lnTo>
                  <a:pt x="179269" y="1727199"/>
                </a:lnTo>
                <a:lnTo>
                  <a:pt x="133252" y="1752599"/>
                </a:lnTo>
                <a:lnTo>
                  <a:pt x="85386" y="1777999"/>
                </a:lnTo>
                <a:lnTo>
                  <a:pt x="35607" y="1803399"/>
                </a:lnTo>
                <a:lnTo>
                  <a:pt x="0" y="1828799"/>
                </a:lnTo>
                <a:lnTo>
                  <a:pt x="0" y="4495800"/>
                </a:lnTo>
                <a:lnTo>
                  <a:pt x="5698912" y="4495800"/>
                </a:lnTo>
                <a:lnTo>
                  <a:pt x="5726840" y="4483100"/>
                </a:lnTo>
                <a:lnTo>
                  <a:pt x="5763526" y="4457700"/>
                </a:lnTo>
                <a:lnTo>
                  <a:pt x="5799688" y="4419600"/>
                </a:lnTo>
                <a:lnTo>
                  <a:pt x="5835352" y="4394200"/>
                </a:lnTo>
                <a:lnTo>
                  <a:pt x="5870541" y="4356100"/>
                </a:lnTo>
                <a:lnTo>
                  <a:pt x="5905279" y="4330700"/>
                </a:lnTo>
                <a:lnTo>
                  <a:pt x="5939589" y="4292600"/>
                </a:lnTo>
                <a:lnTo>
                  <a:pt x="5973495" y="4267200"/>
                </a:lnTo>
                <a:lnTo>
                  <a:pt x="6007021" y="4229100"/>
                </a:lnTo>
                <a:lnTo>
                  <a:pt x="6040190" y="4203700"/>
                </a:lnTo>
                <a:lnTo>
                  <a:pt x="6073026" y="4165600"/>
                </a:lnTo>
                <a:lnTo>
                  <a:pt x="6105553" y="4127500"/>
                </a:lnTo>
                <a:lnTo>
                  <a:pt x="6137795" y="4102100"/>
                </a:lnTo>
                <a:lnTo>
                  <a:pt x="6201517" y="4025900"/>
                </a:lnTo>
                <a:lnTo>
                  <a:pt x="6233044" y="3987800"/>
                </a:lnTo>
                <a:lnTo>
                  <a:pt x="6264381" y="3962400"/>
                </a:lnTo>
                <a:lnTo>
                  <a:pt x="6419032" y="3771900"/>
                </a:lnTo>
                <a:lnTo>
                  <a:pt x="6449722" y="3746500"/>
                </a:lnTo>
                <a:lnTo>
                  <a:pt x="6634169" y="3517900"/>
                </a:lnTo>
                <a:lnTo>
                  <a:pt x="6665183" y="3479800"/>
                </a:lnTo>
                <a:lnTo>
                  <a:pt x="6696337" y="3454400"/>
                </a:lnTo>
                <a:lnTo>
                  <a:pt x="6759164" y="3378200"/>
                </a:lnTo>
                <a:lnTo>
                  <a:pt x="6822839" y="3302000"/>
                </a:lnTo>
                <a:lnTo>
                  <a:pt x="6855054" y="3263900"/>
                </a:lnTo>
                <a:lnTo>
                  <a:pt x="6887552" y="3238500"/>
                </a:lnTo>
                <a:lnTo>
                  <a:pt x="6920357" y="3200400"/>
                </a:lnTo>
                <a:lnTo>
                  <a:pt x="6993568" y="3124200"/>
                </a:lnTo>
                <a:lnTo>
                  <a:pt x="7066956" y="3035300"/>
                </a:lnTo>
                <a:lnTo>
                  <a:pt x="7139876" y="2959100"/>
                </a:lnTo>
                <a:lnTo>
                  <a:pt x="7175960" y="2921000"/>
                </a:lnTo>
                <a:lnTo>
                  <a:pt x="7211686" y="2882900"/>
                </a:lnTo>
                <a:lnTo>
                  <a:pt x="7246974" y="2844799"/>
                </a:lnTo>
                <a:lnTo>
                  <a:pt x="7281744" y="2806699"/>
                </a:lnTo>
                <a:lnTo>
                  <a:pt x="7315914" y="2768599"/>
                </a:lnTo>
                <a:lnTo>
                  <a:pt x="7349405" y="2730499"/>
                </a:lnTo>
                <a:lnTo>
                  <a:pt x="7382136" y="2679699"/>
                </a:lnTo>
                <a:lnTo>
                  <a:pt x="7414027" y="2641599"/>
                </a:lnTo>
                <a:lnTo>
                  <a:pt x="7444998" y="2603499"/>
                </a:lnTo>
                <a:lnTo>
                  <a:pt x="7474968" y="2565399"/>
                </a:lnTo>
                <a:lnTo>
                  <a:pt x="7503857" y="2527299"/>
                </a:lnTo>
                <a:lnTo>
                  <a:pt x="7531584" y="2489199"/>
                </a:lnTo>
                <a:lnTo>
                  <a:pt x="7558069" y="2451099"/>
                </a:lnTo>
                <a:lnTo>
                  <a:pt x="7583233" y="2400299"/>
                </a:lnTo>
                <a:lnTo>
                  <a:pt x="7606993" y="2362199"/>
                </a:lnTo>
                <a:lnTo>
                  <a:pt x="7629271" y="2324099"/>
                </a:lnTo>
                <a:lnTo>
                  <a:pt x="7650091" y="2285999"/>
                </a:lnTo>
                <a:lnTo>
                  <a:pt x="7668839" y="2247899"/>
                </a:lnTo>
                <a:lnTo>
                  <a:pt x="7685538" y="2222499"/>
                </a:lnTo>
                <a:lnTo>
                  <a:pt x="7700213" y="2184399"/>
                </a:lnTo>
                <a:lnTo>
                  <a:pt x="7712888" y="2146299"/>
                </a:lnTo>
                <a:lnTo>
                  <a:pt x="7723585" y="2108199"/>
                </a:lnTo>
                <a:lnTo>
                  <a:pt x="7732331" y="2070099"/>
                </a:lnTo>
                <a:lnTo>
                  <a:pt x="7739148" y="2031999"/>
                </a:lnTo>
                <a:lnTo>
                  <a:pt x="7744060" y="1993899"/>
                </a:lnTo>
                <a:lnTo>
                  <a:pt x="7747092" y="1955799"/>
                </a:lnTo>
                <a:lnTo>
                  <a:pt x="7748267" y="1917699"/>
                </a:lnTo>
                <a:lnTo>
                  <a:pt x="7747610" y="1879599"/>
                </a:lnTo>
                <a:lnTo>
                  <a:pt x="7745144" y="1841499"/>
                </a:lnTo>
                <a:lnTo>
                  <a:pt x="7740894" y="1803399"/>
                </a:lnTo>
                <a:lnTo>
                  <a:pt x="7734884" y="1765299"/>
                </a:lnTo>
                <a:lnTo>
                  <a:pt x="7727137" y="1714499"/>
                </a:lnTo>
                <a:lnTo>
                  <a:pt x="7717677" y="1676399"/>
                </a:lnTo>
                <a:lnTo>
                  <a:pt x="7706529" y="1638299"/>
                </a:lnTo>
                <a:lnTo>
                  <a:pt x="7693716" y="1600199"/>
                </a:lnTo>
                <a:lnTo>
                  <a:pt x="7679263" y="1562099"/>
                </a:lnTo>
                <a:lnTo>
                  <a:pt x="7663194" y="1523999"/>
                </a:lnTo>
                <a:lnTo>
                  <a:pt x="7645532" y="1498599"/>
                </a:lnTo>
                <a:lnTo>
                  <a:pt x="7626302" y="1460499"/>
                </a:lnTo>
                <a:lnTo>
                  <a:pt x="7605527" y="1422399"/>
                </a:lnTo>
                <a:lnTo>
                  <a:pt x="7583232" y="1384299"/>
                </a:lnTo>
                <a:lnTo>
                  <a:pt x="7559440" y="1346199"/>
                </a:lnTo>
                <a:lnTo>
                  <a:pt x="7534176" y="1320799"/>
                </a:lnTo>
                <a:lnTo>
                  <a:pt x="7507463" y="1282699"/>
                </a:lnTo>
                <a:lnTo>
                  <a:pt x="7479326" y="1257299"/>
                </a:lnTo>
                <a:lnTo>
                  <a:pt x="7449789" y="1219200"/>
                </a:lnTo>
                <a:lnTo>
                  <a:pt x="7418875" y="1193800"/>
                </a:lnTo>
                <a:lnTo>
                  <a:pt x="7386608" y="1155700"/>
                </a:lnTo>
                <a:lnTo>
                  <a:pt x="7353014" y="1130300"/>
                </a:lnTo>
                <a:lnTo>
                  <a:pt x="7318114" y="1104900"/>
                </a:lnTo>
                <a:lnTo>
                  <a:pt x="7281935" y="1079500"/>
                </a:lnTo>
                <a:lnTo>
                  <a:pt x="7244499" y="1054100"/>
                </a:lnTo>
                <a:lnTo>
                  <a:pt x="7205830" y="1041400"/>
                </a:lnTo>
                <a:lnTo>
                  <a:pt x="7165953" y="1016000"/>
                </a:lnTo>
                <a:lnTo>
                  <a:pt x="7124892" y="990600"/>
                </a:lnTo>
                <a:lnTo>
                  <a:pt x="7082671" y="977900"/>
                </a:lnTo>
                <a:lnTo>
                  <a:pt x="6027503" y="977900"/>
                </a:lnTo>
                <a:lnTo>
                  <a:pt x="5977826" y="965200"/>
                </a:lnTo>
                <a:lnTo>
                  <a:pt x="5927747" y="965200"/>
                </a:lnTo>
                <a:lnTo>
                  <a:pt x="5877348" y="952500"/>
                </a:lnTo>
                <a:lnTo>
                  <a:pt x="5826709" y="952500"/>
                </a:lnTo>
                <a:lnTo>
                  <a:pt x="5522420" y="876300"/>
                </a:lnTo>
                <a:lnTo>
                  <a:pt x="5472389" y="850900"/>
                </a:lnTo>
                <a:lnTo>
                  <a:pt x="5373649" y="825500"/>
                </a:lnTo>
                <a:lnTo>
                  <a:pt x="5325102" y="800100"/>
                </a:lnTo>
                <a:lnTo>
                  <a:pt x="5277212" y="787400"/>
                </a:lnTo>
                <a:lnTo>
                  <a:pt x="5230061" y="762000"/>
                </a:lnTo>
                <a:lnTo>
                  <a:pt x="5138303" y="736600"/>
                </a:lnTo>
                <a:lnTo>
                  <a:pt x="5093858" y="711200"/>
                </a:lnTo>
                <a:lnTo>
                  <a:pt x="5008245" y="685800"/>
                </a:lnTo>
                <a:lnTo>
                  <a:pt x="4963806" y="660400"/>
                </a:lnTo>
                <a:lnTo>
                  <a:pt x="4919208" y="647700"/>
                </a:lnTo>
                <a:lnTo>
                  <a:pt x="4829540" y="596900"/>
                </a:lnTo>
                <a:lnTo>
                  <a:pt x="4784475" y="584200"/>
                </a:lnTo>
                <a:lnTo>
                  <a:pt x="4648373" y="520700"/>
                </a:lnTo>
                <a:lnTo>
                  <a:pt x="4602711" y="508000"/>
                </a:lnTo>
                <a:lnTo>
                  <a:pt x="4510953" y="457200"/>
                </a:lnTo>
                <a:lnTo>
                  <a:pt x="4464862" y="444500"/>
                </a:lnTo>
                <a:lnTo>
                  <a:pt x="4418633" y="419100"/>
                </a:lnTo>
                <a:lnTo>
                  <a:pt x="4372266" y="406400"/>
                </a:lnTo>
                <a:lnTo>
                  <a:pt x="4325764" y="381000"/>
                </a:lnTo>
                <a:lnTo>
                  <a:pt x="4279128" y="368300"/>
                </a:lnTo>
                <a:lnTo>
                  <a:pt x="4232361" y="342900"/>
                </a:lnTo>
                <a:lnTo>
                  <a:pt x="4185464" y="330200"/>
                </a:lnTo>
                <a:lnTo>
                  <a:pt x="4138440" y="304800"/>
                </a:lnTo>
                <a:lnTo>
                  <a:pt x="4091290" y="292100"/>
                </a:lnTo>
                <a:lnTo>
                  <a:pt x="4044016" y="266700"/>
                </a:lnTo>
                <a:lnTo>
                  <a:pt x="3996619" y="254000"/>
                </a:lnTo>
                <a:lnTo>
                  <a:pt x="3949102" y="228600"/>
                </a:lnTo>
                <a:lnTo>
                  <a:pt x="3805850" y="190500"/>
                </a:lnTo>
                <a:lnTo>
                  <a:pt x="3757871" y="165100"/>
                </a:lnTo>
                <a:lnTo>
                  <a:pt x="3272290" y="38100"/>
                </a:lnTo>
                <a:close/>
              </a:path>
              <a:path w="7748270" h="4495800">
                <a:moveTo>
                  <a:pt x="6949283" y="927100"/>
                </a:moveTo>
                <a:lnTo>
                  <a:pt x="6345174" y="927100"/>
                </a:lnTo>
                <a:lnTo>
                  <a:pt x="6293697" y="952500"/>
                </a:lnTo>
                <a:lnTo>
                  <a:pt x="6240995" y="965200"/>
                </a:lnTo>
                <a:lnTo>
                  <a:pt x="6187183" y="965200"/>
                </a:lnTo>
                <a:lnTo>
                  <a:pt x="6132378" y="977900"/>
                </a:lnTo>
                <a:lnTo>
                  <a:pt x="7082671" y="977900"/>
                </a:lnTo>
                <a:lnTo>
                  <a:pt x="6994842" y="952500"/>
                </a:lnTo>
                <a:lnTo>
                  <a:pt x="6949283" y="927100"/>
                </a:lnTo>
                <a:close/>
              </a:path>
              <a:path w="7748270" h="4495800">
                <a:moveTo>
                  <a:pt x="6806317" y="901700"/>
                </a:moveTo>
                <a:lnTo>
                  <a:pt x="6503225" y="901700"/>
                </a:lnTo>
                <a:lnTo>
                  <a:pt x="6398596" y="927100"/>
                </a:lnTo>
                <a:lnTo>
                  <a:pt x="6902660" y="927100"/>
                </a:lnTo>
                <a:lnTo>
                  <a:pt x="6806317" y="901700"/>
                </a:lnTo>
                <a:close/>
              </a:path>
              <a:path w="7748270" h="4495800">
                <a:moveTo>
                  <a:pt x="3124732" y="12700"/>
                </a:moveTo>
                <a:lnTo>
                  <a:pt x="2457771" y="12700"/>
                </a:lnTo>
                <a:lnTo>
                  <a:pt x="2365939" y="38100"/>
                </a:lnTo>
                <a:lnTo>
                  <a:pt x="3223194" y="38100"/>
                </a:lnTo>
                <a:lnTo>
                  <a:pt x="3124732" y="12700"/>
                </a:lnTo>
                <a:close/>
              </a:path>
              <a:path w="7748270" h="4495800">
                <a:moveTo>
                  <a:pt x="2976396" y="0"/>
                </a:moveTo>
                <a:lnTo>
                  <a:pt x="2549398" y="0"/>
                </a:lnTo>
                <a:lnTo>
                  <a:pt x="2503611" y="12700"/>
                </a:lnTo>
                <a:lnTo>
                  <a:pt x="3025925" y="12700"/>
                </a:lnTo>
                <a:lnTo>
                  <a:pt x="2976396" y="0"/>
                </a:lnTo>
                <a:close/>
              </a:path>
            </a:pathLst>
          </a:custGeom>
          <a:solidFill>
            <a:srgbClr val="A3BCDA">
              <a:alpha val="12940"/>
            </a:srgbClr>
          </a:solidFill>
        </p:spPr>
        <p:txBody>
          <a:bodyPr wrap="square" lIns="0" tIns="0" rIns="0" bIns="0" rtlCol="0"/>
          <a:lstStyle/>
          <a:p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57288" y="1257300"/>
            <a:ext cx="1871662" cy="1271588"/>
          </a:xfrm>
          <a:prstGeom prst="rect">
            <a:avLst/>
          </a:prstGeom>
          <a:solidFill>
            <a:srgbClr val="FF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Worldwide</a:t>
            </a:r>
            <a:r>
              <a:rPr lang="id-ID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Governance</a:t>
            </a:r>
            <a:r>
              <a:rPr lang="id-ID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Indicators</a:t>
            </a:r>
            <a:r>
              <a:rPr lang="id-ID" dirty="0">
                <a:latin typeface="Segoe UI" panose="020B0502040204020203" pitchFamily="34" charset="0"/>
                <a:cs typeface="Segoe UI" panose="020B0502040204020203" pitchFamily="34" charset="0"/>
              </a:rPr>
              <a:t> (WGI)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015166" y="1257300"/>
            <a:ext cx="1871662" cy="1271588"/>
          </a:xfrm>
          <a:prstGeom prst="rect">
            <a:avLst/>
          </a:prstGeom>
          <a:solidFill>
            <a:srgbClr val="FF2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i="1" dirty="0">
                <a:latin typeface="Segoe UI" panose="020B0502040204020203" pitchFamily="34" charset="0"/>
                <a:cs typeface="Segoe UI" panose="020B0502040204020203" pitchFamily="34" charset="0"/>
              </a:rPr>
              <a:t>The </a:t>
            </a:r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Berggruen</a:t>
            </a:r>
            <a:r>
              <a:rPr lang="id-ID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Governance</a:t>
            </a:r>
            <a:r>
              <a:rPr lang="id-ID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i="1" dirty="0" err="1">
                <a:latin typeface="Segoe UI" panose="020B0502040204020203" pitchFamily="34" charset="0"/>
                <a:cs typeface="Segoe UI" panose="020B0502040204020203" pitchFamily="34" charset="0"/>
              </a:rPr>
              <a:t>Index</a:t>
            </a:r>
            <a:endParaRPr 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81113" y="2952311"/>
            <a:ext cx="3224012" cy="1804988"/>
          </a:xfrm>
          <a:prstGeom prst="rect">
            <a:avLst/>
          </a:prstGeom>
          <a:noFill/>
          <a:ln>
            <a:solidFill>
              <a:srgbClr val="FF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Voice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Accountability</a:t>
            </a:r>
            <a:endParaRPr lang="id-ID" sz="1600" i="1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Political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Stability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&amp;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Absence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Violence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Terrorism</a:t>
            </a:r>
            <a:endParaRPr lang="id-ID" sz="1600" i="1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Government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Effectiveness</a:t>
            </a:r>
            <a:endParaRPr lang="id-ID" sz="1600" i="1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Regulator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Quality</a:t>
            </a:r>
            <a:endParaRPr lang="id-ID" sz="1600" i="1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Rule</a:t>
            </a: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Law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 i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Control of 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Corruption</a:t>
            </a:r>
            <a:endParaRPr lang="id-ID" sz="1600" dirty="0">
              <a:solidFill>
                <a:srgbClr val="FF2F5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189475" y="2933655"/>
            <a:ext cx="3523041" cy="1256860"/>
          </a:xfrm>
          <a:prstGeom prst="rect">
            <a:avLst/>
          </a:prstGeom>
          <a:noFill/>
          <a:ln>
            <a:solidFill>
              <a:srgbClr val="FF2F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id-ID" sz="1600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Quality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d-ID" sz="1600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Democracy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Input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Quality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</a:t>
            </a:r>
            <a:r>
              <a:rPr lang="id-ID" sz="1600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Government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Throughputs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600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Quality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of Life (</a:t>
            </a:r>
            <a:r>
              <a:rPr lang="id-ID" sz="1600" i="1" dirty="0" err="1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Outputs</a:t>
            </a:r>
            <a:r>
              <a:rPr lang="id-ID" sz="1600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84498" y="5608577"/>
            <a:ext cx="1488093" cy="432973"/>
            <a:chOff x="5320327" y="1079439"/>
            <a:chExt cx="1488093" cy="432973"/>
          </a:xfrm>
        </p:grpSpPr>
        <p:sp>
          <p:nvSpPr>
            <p:cNvPr id="63" name="Rounded Rectangle 62"/>
            <p:cNvSpPr>
              <a:spLocks/>
            </p:cNvSpPr>
            <p:nvPr/>
          </p:nvSpPr>
          <p:spPr bwMode="auto">
            <a:xfrm>
              <a:off x="5320327" y="1079439"/>
              <a:ext cx="1488093" cy="432973"/>
            </a:xfrm>
            <a:prstGeom prst="roundRect">
              <a:avLst>
                <a:gd name="adj" fmla="val 43593"/>
              </a:avLst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object 36"/>
            <p:cNvSpPr txBox="1"/>
            <p:nvPr/>
          </p:nvSpPr>
          <p:spPr>
            <a:xfrm>
              <a:off x="5406618" y="1130239"/>
              <a:ext cx="1287498" cy="336374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91770" marR="184785" algn="ctr">
                <a:lnSpc>
                  <a:spcPct val="114999"/>
                </a:lnSpc>
                <a:spcBef>
                  <a:spcPts val="1375"/>
                </a:spcBef>
              </a:pPr>
              <a:r>
                <a:rPr sz="20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ITKPD</a:t>
              </a:r>
            </a:p>
          </p:txBody>
        </p:sp>
      </p:grpSp>
      <p:sp>
        <p:nvSpPr>
          <p:cNvPr id="5" name="Cross 4"/>
          <p:cNvSpPr/>
          <p:nvPr/>
        </p:nvSpPr>
        <p:spPr>
          <a:xfrm>
            <a:off x="4581327" y="2464277"/>
            <a:ext cx="805889" cy="805889"/>
          </a:xfrm>
          <a:prstGeom prst="pl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975247" y="2528888"/>
            <a:ext cx="235744" cy="394847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Down Arrow 64"/>
          <p:cNvSpPr/>
          <p:nvPr/>
        </p:nvSpPr>
        <p:spPr>
          <a:xfrm>
            <a:off x="7833124" y="2526484"/>
            <a:ext cx="235744" cy="394847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2" name="Elbow Connector 11"/>
          <p:cNvCxnSpPr>
            <a:stCxn id="39" idx="2"/>
            <a:endCxn id="63" idx="1"/>
          </p:cNvCxnSpPr>
          <p:nvPr/>
        </p:nvCxnSpPr>
        <p:spPr>
          <a:xfrm rot="16200000" flipH="1">
            <a:off x="2654926" y="4195491"/>
            <a:ext cx="1067765" cy="2191379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40" idx="2"/>
            <a:endCxn id="63" idx="3"/>
          </p:cNvCxnSpPr>
          <p:nvPr/>
        </p:nvCxnSpPr>
        <p:spPr>
          <a:xfrm rot="5400000">
            <a:off x="6044520" y="3918587"/>
            <a:ext cx="1634549" cy="2178405"/>
          </a:xfrm>
          <a:prstGeom prst="bentConnector2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5486BB0-BF0E-406F-AF35-4A33DD9FF0C6}"/>
              </a:ext>
            </a:extLst>
          </p:cNvPr>
          <p:cNvSpPr/>
          <p:nvPr/>
        </p:nvSpPr>
        <p:spPr>
          <a:xfrm>
            <a:off x="8537480" y="4814847"/>
            <a:ext cx="3523041" cy="12568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WGI dan The Berggruen Governance Index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dianggap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memiliki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substansi</a:t>
            </a:r>
            <a:r>
              <a:rPr lang="en-US" sz="1600" b="1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 </a:t>
            </a:r>
            <a:r>
              <a:rPr lang="en-US" sz="1600" b="1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relevan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kondisi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tata Kelola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pemerintahan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sz="1600" dirty="0" err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</a:t>
            </a:r>
            <a:r>
              <a:rPr lang="en-US" sz="16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 Indonesia</a:t>
            </a:r>
            <a:endParaRPr lang="id-ID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7CC5079-5F7C-4229-8070-D86AAFF5C1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5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83868F7-46FB-46F1-8DE4-AC140DFA8BD5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41387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 OPERASIONAL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81340D-8DA0-4266-B121-0460E3F44F4A}"/>
              </a:ext>
            </a:extLst>
          </p:cNvPr>
          <p:cNvGrpSpPr/>
          <p:nvPr/>
        </p:nvGrpSpPr>
        <p:grpSpPr>
          <a:xfrm>
            <a:off x="1431655" y="1028984"/>
            <a:ext cx="9328690" cy="1191898"/>
            <a:chOff x="1431655" y="1028984"/>
            <a:chExt cx="9328690" cy="1191898"/>
          </a:xfrm>
        </p:grpSpPr>
        <p:sp>
          <p:nvSpPr>
            <p:cNvPr id="17" name="Rounded Rectangle 16"/>
            <p:cNvSpPr>
              <a:spLocks/>
            </p:cNvSpPr>
            <p:nvPr/>
          </p:nvSpPr>
          <p:spPr bwMode="auto">
            <a:xfrm>
              <a:off x="1431655" y="1028984"/>
              <a:ext cx="9277245" cy="1191898"/>
            </a:xfrm>
            <a:prstGeom prst="roundRect">
              <a:avLst>
                <a:gd name="adj" fmla="val 43593"/>
              </a:avLst>
            </a:prstGeom>
            <a:solidFill>
              <a:srgbClr val="FFC000"/>
            </a:solidFill>
            <a:ln>
              <a:noFill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object 36"/>
            <p:cNvSpPr txBox="1"/>
            <p:nvPr/>
          </p:nvSpPr>
          <p:spPr>
            <a:xfrm>
              <a:off x="1441985" y="1130584"/>
              <a:ext cx="9318360" cy="94846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91770" marR="184785" algn="ctr">
                <a:lnSpc>
                  <a:spcPct val="114999"/>
                </a:lnSpc>
                <a:spcBef>
                  <a:spcPts val="1375"/>
                </a:spcBef>
              </a:pPr>
              <a:r>
                <a:rPr dirty="0" err="1">
                  <a:latin typeface="Segoe UI" panose="020B0502040204020203" pitchFamily="34" charset="0"/>
                  <a:cs typeface="Segoe UI" panose="020B0502040204020203" pitchFamily="34" charset="0"/>
                </a:rPr>
                <a:t>Suatu</a:t>
              </a:r>
              <a:r>
                <a:rPr dirty="0"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b="1" dirty="0">
                  <a:latin typeface="Segoe UI" panose="020B0502040204020203" pitchFamily="34" charset="0"/>
                  <a:cs typeface="Segoe UI" panose="020B0502040204020203" pitchFamily="34" charset="0"/>
                </a:rPr>
                <a:t>indeks komposit </a:t>
              </a:r>
              <a:r>
                <a:rPr dirty="0">
                  <a:latin typeface="Segoe UI" panose="020B0502040204020203" pitchFamily="34" charset="0"/>
                  <a:cs typeface="Segoe UI" panose="020B0502040204020203" pitchFamily="34" charset="0"/>
                </a:rPr>
                <a:t>yang secara </a:t>
              </a:r>
              <a:r>
                <a:rPr b="1" dirty="0">
                  <a:latin typeface="Segoe UI" panose="020B0502040204020203" pitchFamily="34" charset="0"/>
                  <a:cs typeface="Segoe UI" panose="020B0502040204020203" pitchFamily="34" charset="0"/>
                </a:rPr>
                <a:t>inklusif</a:t>
              </a:r>
              <a:r>
                <a:rPr dirty="0">
                  <a:latin typeface="Segoe UI" panose="020B0502040204020203" pitchFamily="34" charset="0"/>
                  <a:cs typeface="Segoe UI" panose="020B0502040204020203" pitchFamily="34" charset="0"/>
                </a:rPr>
                <a:t> mengukur </a:t>
              </a:r>
              <a:r>
                <a:rPr b="1" dirty="0">
                  <a:latin typeface="Segoe UI" panose="020B0502040204020203" pitchFamily="34" charset="0"/>
                  <a:cs typeface="Segoe UI" panose="020B0502040204020203" pitchFamily="34" charset="0"/>
                </a:rPr>
                <a:t>efektivitas</a:t>
              </a:r>
              <a:r>
                <a:rPr dirty="0">
                  <a:latin typeface="Segoe UI" panose="020B0502040204020203" pitchFamily="34" charset="0"/>
                  <a:cs typeface="Segoe UI" panose="020B0502040204020203" pitchFamily="34" charset="0"/>
                </a:rPr>
                <a:t> proses  penyelenggaraan urusan pemerintahan daerah dalam rangka  mencapai tujuan pembangunan daerah yang mencakup aspek  </a:t>
              </a:r>
              <a:r>
                <a:rPr b="1" dirty="0">
                  <a:latin typeface="Segoe UI" panose="020B0502040204020203" pitchFamily="34" charset="0"/>
                  <a:cs typeface="Segoe UI" panose="020B0502040204020203" pitchFamily="34" charset="0"/>
                </a:rPr>
                <a:t>ekonomi, sosial dan lingkungan.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EA8EADA-77DE-46B3-BCDC-7E207EB4DAF0}"/>
              </a:ext>
            </a:extLst>
          </p:cNvPr>
          <p:cNvSpPr txBox="1"/>
          <p:nvPr/>
        </p:nvSpPr>
        <p:spPr>
          <a:xfrm>
            <a:off x="112442" y="2390315"/>
            <a:ext cx="24098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b="1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Indeks</a:t>
            </a:r>
            <a:r>
              <a:rPr lang="en-ID" sz="1600" b="1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b="1" spc="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komposit</a:t>
            </a:r>
            <a:r>
              <a:rPr lang="en-ID" sz="1600" b="1" spc="-5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C3342FF-DB06-46E9-BC5C-28399B4F6BA2}"/>
              </a:ext>
            </a:extLst>
          </p:cNvPr>
          <p:cNvSpPr txBox="1"/>
          <p:nvPr/>
        </p:nvSpPr>
        <p:spPr>
          <a:xfrm>
            <a:off x="2506933" y="2390315"/>
            <a:ext cx="93183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95"/>
              </a:spcBef>
            </a:pP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ITKPD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tersusun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dari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beberapa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aspek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dimensi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mewakili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tidak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hanya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komponen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input,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tetapi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juga 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proses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dan </a:t>
            </a:r>
            <a:r>
              <a:rPr lang="en-ID" sz="1600" spc="4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output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dari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pelaksanaan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tata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kelola</a:t>
            </a:r>
            <a:r>
              <a:rPr lang="en-ID" sz="1600" spc="1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pemerintahan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Dalam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pengukurannya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akan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memaksimalkan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penggunaan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data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sekunder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indeks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eksisting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dari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K/L/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Organisasi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terkait</a:t>
            </a:r>
            <a:r>
              <a:rPr lang="en-ID" sz="1600" spc="3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lainnya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</a:t>
            </a:r>
            <a:endParaRPr lang="en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A78BC9-4BD3-415D-B467-C02C6B1110FF}"/>
              </a:ext>
            </a:extLst>
          </p:cNvPr>
          <p:cNvSpPr txBox="1"/>
          <p:nvPr/>
        </p:nvSpPr>
        <p:spPr>
          <a:xfrm>
            <a:off x="112442" y="3570030"/>
            <a:ext cx="16782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b="1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Inklusif</a:t>
            </a:r>
            <a:r>
              <a:rPr lang="en-ID" sz="1600" b="1" spc="10" dirty="0">
                <a:solidFill>
                  <a:srgbClr val="402C51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0B5ED7-C5A6-468E-965F-2A87979C5E27}"/>
              </a:ext>
            </a:extLst>
          </p:cNvPr>
          <p:cNvSpPr txBox="1"/>
          <p:nvPr/>
        </p:nvSpPr>
        <p:spPr>
          <a:xfrm>
            <a:off x="2506933" y="3570030"/>
            <a:ext cx="93531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Pengukuran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kinerja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tata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kelola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secara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menyeluruh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dari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hulu</a:t>
            </a:r>
            <a:r>
              <a:rPr lang="en-ID" sz="1600" spc="3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</a:t>
            </a:r>
            <a:r>
              <a:rPr lang="en-ID" sz="1600" spc="2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hilir</a:t>
            </a:r>
            <a:r>
              <a:rPr lang="en-ID" sz="1600" spc="3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dari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sisi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input</a:t>
            </a:r>
            <a:r>
              <a:rPr lang="en-ID" sz="1600" spc="-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–</a:t>
            </a:r>
            <a:r>
              <a:rPr lang="en-ID" sz="1600" spc="4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proses</a:t>
            </a:r>
            <a:r>
              <a:rPr lang="en-ID" sz="1600" spc="-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–</a:t>
            </a:r>
            <a:r>
              <a:rPr lang="en-ID" sz="1600" spc="40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output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 </a:t>
            </a:r>
            <a:r>
              <a:rPr lang="en-ID" sz="1600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Selain</a:t>
            </a:r>
            <a:r>
              <a:rPr lang="en-ID" sz="1600" spc="1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itu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inklusif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juga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mencerminkan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keterkaitan</a:t>
            </a:r>
            <a:r>
              <a:rPr lang="en-ID" sz="1600" spc="2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antar</a:t>
            </a:r>
            <a:r>
              <a:rPr lang="en-ID" sz="1600" spc="2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aktor-aktor</a:t>
            </a:r>
            <a:r>
              <a:rPr lang="en-ID" sz="1600" spc="35" dirty="0">
                <a:solidFill>
                  <a:srgbClr val="FF2F52"/>
                </a:solidFill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maupun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institusi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terlibat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dalam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 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proses 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terjadi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mulai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hulu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hingga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hilir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tersebut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C8FE9F-00F5-4F29-900E-F260550196C4}"/>
              </a:ext>
            </a:extLst>
          </p:cNvPr>
          <p:cNvSpPr txBox="1"/>
          <p:nvPr/>
        </p:nvSpPr>
        <p:spPr>
          <a:xfrm>
            <a:off x="112442" y="4771088"/>
            <a:ext cx="224023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b="1" spc="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Efektivitas</a:t>
            </a:r>
            <a:r>
              <a:rPr lang="en-ID" sz="1600" b="1" spc="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Proses </a:t>
            </a:r>
            <a:r>
              <a:rPr lang="en-ID" sz="1600" b="1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Penyelenggaraan</a:t>
            </a:r>
            <a:r>
              <a:rPr lang="en-ID" sz="1600" b="1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b="1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Urusan</a:t>
            </a:r>
            <a:r>
              <a:rPr lang="en-ID" sz="1600" b="1" spc="1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b="1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Pemda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041C00A-BE58-4628-80EC-ED94016A7941}"/>
              </a:ext>
            </a:extLst>
          </p:cNvPr>
          <p:cNvSpPr txBox="1"/>
          <p:nvPr/>
        </p:nvSpPr>
        <p:spPr>
          <a:xfrm>
            <a:off x="2506933" y="4771088"/>
            <a:ext cx="935313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spc="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Pengukuran</a:t>
            </a:r>
            <a:r>
              <a:rPr lang="en-ID" sz="1600" spc="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kinerja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bersifat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obyektif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dan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mencakup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berbagai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urusan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aspek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4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untuk</a:t>
            </a:r>
            <a:r>
              <a:rPr lang="en-ID" sz="1600" spc="4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melihat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apakah</a:t>
            </a:r>
            <a:r>
              <a:rPr lang="en-ID" sz="1600" spc="1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kebijakan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atau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tata </a:t>
            </a:r>
            <a:r>
              <a:rPr lang="en-ID" sz="1600" spc="1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kelola</a:t>
            </a:r>
            <a:r>
              <a:rPr lang="en-ID" sz="1600" spc="1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yang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dilakukan</a:t>
            </a:r>
            <a:r>
              <a:rPr lang="en-ID" sz="1600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oleh </a:t>
            </a:r>
            <a:r>
              <a:rPr lang="en-ID" sz="1600" spc="3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pemerintah</a:t>
            </a:r>
            <a:r>
              <a:rPr lang="en-ID" sz="1600" spc="3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sudah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dilakukan</a:t>
            </a:r>
            <a:r>
              <a:rPr lang="en-ID" sz="1600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2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secara</a:t>
            </a:r>
            <a:r>
              <a:rPr lang="en-ID" sz="1600" spc="7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3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efektif</a:t>
            </a:r>
            <a:r>
              <a:rPr lang="en-ID" sz="1600" spc="3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37DE44E-2C1D-49A8-B2F8-2A1DBFD50B0F}"/>
              </a:ext>
            </a:extLst>
          </p:cNvPr>
          <p:cNvSpPr txBox="1"/>
          <p:nvPr/>
        </p:nvSpPr>
        <p:spPr>
          <a:xfrm>
            <a:off x="112442" y="5778214"/>
            <a:ext cx="22801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b="1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Aspek</a:t>
            </a:r>
            <a:r>
              <a:rPr lang="en-ID" sz="16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b="1" spc="2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ekonomi</a:t>
            </a:r>
            <a:r>
              <a:rPr lang="en-ID" sz="1600" b="1" spc="2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, </a:t>
            </a:r>
            <a:r>
              <a:rPr lang="en-ID" sz="1600" b="1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sosial</a:t>
            </a:r>
            <a:r>
              <a:rPr lang="en-ID" sz="1600" b="1" spc="1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b="1" spc="20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&amp; </a:t>
            </a:r>
            <a:r>
              <a:rPr lang="en-ID" sz="1600" b="1" spc="10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lingkungan</a:t>
            </a:r>
            <a:r>
              <a:rPr lang="en-ID" sz="1600" b="1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FAB61BA-8279-4E67-95D7-4BAB0D1A77B4}"/>
              </a:ext>
            </a:extLst>
          </p:cNvPr>
          <p:cNvSpPr txBox="1"/>
          <p:nvPr/>
        </p:nvSpPr>
        <p:spPr>
          <a:xfrm>
            <a:off x="2506933" y="5778214"/>
            <a:ext cx="6102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Merupakan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tiga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aspek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/pilar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utama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yang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saling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terkait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dan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tidak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dapat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dipisahkan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dalam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suatu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pembangunan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 </a:t>
            </a:r>
            <a:r>
              <a:rPr lang="en-ID" sz="1600" spc="-5" dirty="0" err="1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daerah</a:t>
            </a:r>
            <a:r>
              <a:rPr lang="en-ID" sz="1600" spc="-5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.</a:t>
            </a:r>
            <a:endParaRPr lang="id-ID" sz="1600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0AEC65F-7A54-42FA-A400-64E261184B7C}"/>
              </a:ext>
            </a:extLst>
          </p:cNvPr>
          <p:cNvCxnSpPr>
            <a:cxnSpLocks/>
          </p:cNvCxnSpPr>
          <p:nvPr/>
        </p:nvCxnSpPr>
        <p:spPr>
          <a:xfrm>
            <a:off x="-76200" y="3480233"/>
            <a:ext cx="12259770" cy="0"/>
          </a:xfrm>
          <a:prstGeom prst="line">
            <a:avLst/>
          </a:prstGeom>
          <a:ln>
            <a:solidFill>
              <a:srgbClr val="5358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816F008-F966-43D9-852F-0FB164B87E6A}"/>
              </a:ext>
            </a:extLst>
          </p:cNvPr>
          <p:cNvCxnSpPr>
            <a:cxnSpLocks/>
          </p:cNvCxnSpPr>
          <p:nvPr/>
        </p:nvCxnSpPr>
        <p:spPr>
          <a:xfrm>
            <a:off x="-76200" y="4656788"/>
            <a:ext cx="12259770" cy="0"/>
          </a:xfrm>
          <a:prstGeom prst="line">
            <a:avLst/>
          </a:prstGeom>
          <a:ln>
            <a:solidFill>
              <a:srgbClr val="5358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3E7B54E-0AF6-4444-921B-AA38F2517536}"/>
              </a:ext>
            </a:extLst>
          </p:cNvPr>
          <p:cNvCxnSpPr>
            <a:cxnSpLocks/>
          </p:cNvCxnSpPr>
          <p:nvPr/>
        </p:nvCxnSpPr>
        <p:spPr>
          <a:xfrm>
            <a:off x="-76200" y="5690875"/>
            <a:ext cx="12259770" cy="0"/>
          </a:xfrm>
          <a:prstGeom prst="line">
            <a:avLst/>
          </a:prstGeom>
          <a:ln>
            <a:solidFill>
              <a:srgbClr val="5358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A1FDFA9-59D5-4B0A-BCD9-E3F8D38E858A}"/>
              </a:ext>
            </a:extLst>
          </p:cNvPr>
          <p:cNvSpPr txBox="1"/>
          <p:nvPr/>
        </p:nvSpPr>
        <p:spPr>
          <a:xfrm>
            <a:off x="2206625" y="2577256"/>
            <a:ext cx="29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:</a:t>
            </a:r>
            <a:endParaRPr lang="id-ID" sz="1600" b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7D5CEF0-70B9-42F0-9AE7-7D00CB1FE11E}"/>
              </a:ext>
            </a:extLst>
          </p:cNvPr>
          <p:cNvSpPr txBox="1"/>
          <p:nvPr/>
        </p:nvSpPr>
        <p:spPr>
          <a:xfrm>
            <a:off x="2206625" y="3669270"/>
            <a:ext cx="29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:</a:t>
            </a:r>
            <a:endParaRPr lang="id-ID" sz="1600" b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C9D4125-E5DB-4DB8-A7B5-4022FF7446CF}"/>
              </a:ext>
            </a:extLst>
          </p:cNvPr>
          <p:cNvSpPr txBox="1"/>
          <p:nvPr/>
        </p:nvSpPr>
        <p:spPr>
          <a:xfrm>
            <a:off x="2206625" y="4837484"/>
            <a:ext cx="29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:</a:t>
            </a:r>
            <a:endParaRPr lang="id-ID" sz="1600" b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94C6C2D-2E71-4D45-A317-2044B3C6601C}"/>
              </a:ext>
            </a:extLst>
          </p:cNvPr>
          <p:cNvSpPr txBox="1"/>
          <p:nvPr/>
        </p:nvSpPr>
        <p:spPr>
          <a:xfrm>
            <a:off x="2206625" y="5738998"/>
            <a:ext cx="292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Segoe UI" panose="020B0502040204020203" pitchFamily="34" charset="0"/>
                <a:ea typeface="Open Sans" panose="020B0606030504020204" pitchFamily="34" charset="0"/>
                <a:cs typeface="Segoe UI" panose="020B0502040204020203" pitchFamily="34" charset="0"/>
              </a:rPr>
              <a:t>:</a:t>
            </a:r>
            <a:endParaRPr lang="id-ID" sz="1600" b="1" dirty="0">
              <a:latin typeface="Segoe UI" panose="020B0502040204020203" pitchFamily="34" charset="0"/>
              <a:ea typeface="Open Sans" panose="020B0606030504020204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FE3AB1-09B5-4321-A443-1C01A4DBDA4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6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E188D7-4B03-467C-9C30-83DEEB660AF0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425502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RANCANG BANGUN ITKPD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27738" y="1810054"/>
            <a:ext cx="8792599" cy="1510986"/>
            <a:chOff x="1310448" y="1913290"/>
            <a:chExt cx="8792599" cy="1192526"/>
          </a:xfrm>
        </p:grpSpPr>
        <p:sp>
          <p:nvSpPr>
            <p:cNvPr id="36" name="object 17"/>
            <p:cNvSpPr/>
            <p:nvPr/>
          </p:nvSpPr>
          <p:spPr>
            <a:xfrm>
              <a:off x="1310448" y="1913290"/>
              <a:ext cx="8792599" cy="1192526"/>
            </a:xfrm>
            <a:custGeom>
              <a:avLst/>
              <a:gdLst/>
              <a:ahLst/>
              <a:cxnLst/>
              <a:rect l="l" t="t" r="r" b="b"/>
              <a:pathLst>
                <a:path w="7341234" h="995680">
                  <a:moveTo>
                    <a:pt x="3670554" y="0"/>
                  </a:moveTo>
                  <a:lnTo>
                    <a:pt x="0" y="995172"/>
                  </a:lnTo>
                  <a:lnTo>
                    <a:pt x="7341108" y="995172"/>
                  </a:lnTo>
                  <a:lnTo>
                    <a:pt x="3670554" y="0"/>
                  </a:lnTo>
                  <a:close/>
                </a:path>
              </a:pathLst>
            </a:custGeom>
            <a:solidFill>
              <a:srgbClr val="FF2F52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object 19"/>
            <p:cNvSpPr txBox="1"/>
            <p:nvPr/>
          </p:nvSpPr>
          <p:spPr>
            <a:xfrm>
              <a:off x="4011794" y="2439523"/>
              <a:ext cx="3318854" cy="408897"/>
            </a:xfrm>
            <a:prstGeom prst="rect">
              <a:avLst/>
            </a:prstGeom>
            <a:ln>
              <a:noFill/>
            </a:ln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100"/>
                </a:spcBef>
              </a:pPr>
              <a:r>
                <a:rPr sz="1600" b="1" spc="-5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Governance Pespective</a:t>
              </a:r>
              <a:r>
                <a:rPr sz="1600" b="1" spc="5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(WGI)</a:t>
              </a:r>
              <a:r>
                <a:rPr lang="en-US" sz="16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&amp;</a:t>
              </a:r>
              <a:endParaRPr lang="en-ID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marL="12700" algn="ctr">
                <a:spcBef>
                  <a:spcPts val="100"/>
                </a:spcBef>
              </a:pPr>
              <a:r>
                <a:rPr lang="id-ID" sz="1600" b="1" i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The </a:t>
              </a:r>
              <a:r>
                <a:rPr lang="id-ID" sz="1600" b="1" i="1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Berggruen</a:t>
              </a:r>
              <a:r>
                <a:rPr lang="id-ID" sz="1600" b="1" i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id-ID" sz="1600" b="1" i="1" dirty="0" err="1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Governance</a:t>
              </a:r>
              <a:r>
                <a:rPr lang="id-ID" sz="1600" b="1" i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Index</a:t>
              </a:r>
              <a:endParaRPr lang="id-ID" sz="16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2" name="object 24"/>
          <p:cNvSpPr/>
          <p:nvPr/>
        </p:nvSpPr>
        <p:spPr>
          <a:xfrm>
            <a:off x="10316456" y="2099411"/>
            <a:ext cx="91265" cy="1233594"/>
          </a:xfrm>
          <a:custGeom>
            <a:avLst/>
            <a:gdLst/>
            <a:ahLst/>
            <a:cxnLst/>
            <a:rect l="l" t="t" r="r" b="b"/>
            <a:pathLst>
              <a:path w="76200" h="1029969">
                <a:moveTo>
                  <a:pt x="31750" y="953643"/>
                </a:moveTo>
                <a:lnTo>
                  <a:pt x="0" y="953643"/>
                </a:lnTo>
                <a:lnTo>
                  <a:pt x="38100" y="1029843"/>
                </a:lnTo>
                <a:lnTo>
                  <a:pt x="69850" y="966343"/>
                </a:lnTo>
                <a:lnTo>
                  <a:pt x="31750" y="966343"/>
                </a:lnTo>
                <a:lnTo>
                  <a:pt x="31750" y="953643"/>
                </a:lnTo>
                <a:close/>
              </a:path>
              <a:path w="76200" h="1029969">
                <a:moveTo>
                  <a:pt x="44450" y="63500"/>
                </a:moveTo>
                <a:lnTo>
                  <a:pt x="31750" y="63500"/>
                </a:lnTo>
                <a:lnTo>
                  <a:pt x="31750" y="966343"/>
                </a:lnTo>
                <a:lnTo>
                  <a:pt x="44450" y="966343"/>
                </a:lnTo>
                <a:lnTo>
                  <a:pt x="44450" y="63500"/>
                </a:lnTo>
                <a:close/>
              </a:path>
              <a:path w="76200" h="1029969">
                <a:moveTo>
                  <a:pt x="76200" y="953643"/>
                </a:moveTo>
                <a:lnTo>
                  <a:pt x="44450" y="953643"/>
                </a:lnTo>
                <a:lnTo>
                  <a:pt x="44450" y="966343"/>
                </a:lnTo>
                <a:lnTo>
                  <a:pt x="69850" y="966343"/>
                </a:lnTo>
                <a:lnTo>
                  <a:pt x="76200" y="953643"/>
                </a:lnTo>
                <a:close/>
              </a:path>
              <a:path w="76200" h="1029969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029969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object 25"/>
          <p:cNvSpPr/>
          <p:nvPr/>
        </p:nvSpPr>
        <p:spPr>
          <a:xfrm>
            <a:off x="10316456" y="3425487"/>
            <a:ext cx="91861" cy="1241648"/>
          </a:xfrm>
          <a:custGeom>
            <a:avLst/>
            <a:gdLst/>
            <a:ahLst/>
            <a:cxnLst/>
            <a:rect l="l" t="t" r="r" b="b"/>
            <a:pathLst>
              <a:path w="76200" h="1029970">
                <a:moveTo>
                  <a:pt x="31750" y="953642"/>
                </a:moveTo>
                <a:lnTo>
                  <a:pt x="0" y="953642"/>
                </a:lnTo>
                <a:lnTo>
                  <a:pt x="38100" y="1029842"/>
                </a:lnTo>
                <a:lnTo>
                  <a:pt x="69850" y="966342"/>
                </a:lnTo>
                <a:lnTo>
                  <a:pt x="31750" y="966342"/>
                </a:lnTo>
                <a:lnTo>
                  <a:pt x="31750" y="953642"/>
                </a:lnTo>
                <a:close/>
              </a:path>
              <a:path w="76200" h="1029970">
                <a:moveTo>
                  <a:pt x="44450" y="63500"/>
                </a:moveTo>
                <a:lnTo>
                  <a:pt x="31750" y="63500"/>
                </a:lnTo>
                <a:lnTo>
                  <a:pt x="31750" y="966342"/>
                </a:lnTo>
                <a:lnTo>
                  <a:pt x="44450" y="966342"/>
                </a:lnTo>
                <a:lnTo>
                  <a:pt x="44450" y="63500"/>
                </a:lnTo>
                <a:close/>
              </a:path>
              <a:path w="76200" h="1029970">
                <a:moveTo>
                  <a:pt x="76200" y="953642"/>
                </a:moveTo>
                <a:lnTo>
                  <a:pt x="44450" y="953642"/>
                </a:lnTo>
                <a:lnTo>
                  <a:pt x="44450" y="966342"/>
                </a:lnTo>
                <a:lnTo>
                  <a:pt x="69850" y="966342"/>
                </a:lnTo>
                <a:lnTo>
                  <a:pt x="76200" y="953642"/>
                </a:lnTo>
                <a:close/>
              </a:path>
              <a:path w="76200" h="102997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02997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4" name="object 26"/>
          <p:cNvSpPr txBox="1"/>
          <p:nvPr/>
        </p:nvSpPr>
        <p:spPr>
          <a:xfrm>
            <a:off x="10548972" y="2263331"/>
            <a:ext cx="134189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Sudut  Pandang  </a:t>
            </a:r>
            <a:r>
              <a:rPr sz="1600" i="1" dirty="0">
                <a:latin typeface="Segoe UI" panose="020B0502040204020203" pitchFamily="34" charset="0"/>
                <a:cs typeface="Segoe UI" panose="020B0502040204020203" pitchFamily="34" charset="0"/>
              </a:rPr>
              <a:t>Gov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ern</a:t>
            </a:r>
            <a:r>
              <a:rPr sz="1600" i="1" spc="-10" dirty="0">
                <a:latin typeface="Segoe UI" panose="020B0502040204020203" pitchFamily="34" charset="0"/>
                <a:cs typeface="Segoe UI" panose="020B0502040204020203" pitchFamily="34" charset="0"/>
              </a:rPr>
              <a:t>a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ce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object 27"/>
          <p:cNvSpPr txBox="1"/>
          <p:nvPr/>
        </p:nvSpPr>
        <p:spPr>
          <a:xfrm>
            <a:off x="10521344" y="3424276"/>
            <a:ext cx="1467456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Cakupan Aspek  dan Variabel </a:t>
            </a:r>
            <a:r>
              <a:rPr sz="1600" i="1" dirty="0">
                <a:latin typeface="Segoe UI" panose="020B0502040204020203" pitchFamily="34" charset="0"/>
                <a:cs typeface="Segoe UI" panose="020B0502040204020203" pitchFamily="34" charset="0"/>
              </a:rPr>
              <a:t>serta  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pedoman  penurunan</a:t>
            </a:r>
            <a:r>
              <a:rPr sz="1600" i="1" spc="-4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indikator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04971" y="3525262"/>
            <a:ext cx="8838132" cy="958248"/>
            <a:chOff x="1304971" y="3952957"/>
            <a:chExt cx="8838132" cy="714178"/>
          </a:xfrm>
        </p:grpSpPr>
        <p:sp>
          <p:nvSpPr>
            <p:cNvPr id="56" name="Rectangle 55"/>
            <p:cNvSpPr/>
            <p:nvPr/>
          </p:nvSpPr>
          <p:spPr>
            <a:xfrm>
              <a:off x="1304971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Kualitas Lingkungan Pendukung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(Input)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93842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Kualitas Tata Kelola Pemerintahan Daerah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</a:t>
              </a:r>
              <a:r>
                <a:rPr lang="en-US" sz="1600" b="1" i="1" spc="-5" dirty="0" err="1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Proccess</a:t>
              </a:r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/Throughput)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282713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Capaian Penyelenggaraan Pemerintahan Daerah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(Output)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E9FD158F-B42F-4397-8D3E-F31F7BF992C2}"/>
              </a:ext>
            </a:extLst>
          </p:cNvPr>
          <p:cNvSpPr/>
          <p:nvPr/>
        </p:nvSpPr>
        <p:spPr>
          <a:xfrm>
            <a:off x="1782605" y="4372148"/>
            <a:ext cx="1820498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en-US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VARIABEL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E9FD158F-B42F-4397-8D3E-F31F7BF992C2}"/>
              </a:ext>
            </a:extLst>
          </p:cNvPr>
          <p:cNvSpPr/>
          <p:nvPr/>
        </p:nvSpPr>
        <p:spPr>
          <a:xfrm>
            <a:off x="4765291" y="4372148"/>
            <a:ext cx="1820498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</a:t>
            </a:r>
            <a:r>
              <a:rPr lang="en-US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VARIABEL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9FD158F-B42F-4397-8D3E-F31F7BF992C2}"/>
              </a:ext>
            </a:extLst>
          </p:cNvPr>
          <p:cNvSpPr/>
          <p:nvPr/>
        </p:nvSpPr>
        <p:spPr>
          <a:xfrm>
            <a:off x="7878606" y="4372148"/>
            <a:ext cx="1820498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US" sz="28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6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VARIABEL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F9798DF-C22A-498D-9D37-E3C9597F03A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7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8323037-A28D-4B2C-B481-EAABA5609F79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116390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52251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RANCANG BANGUN ITKPD</a:t>
            </a:r>
          </a:p>
        </p:txBody>
      </p:sp>
      <p:sp>
        <p:nvSpPr>
          <p:cNvPr id="55" name="object 27"/>
          <p:cNvSpPr txBox="1"/>
          <p:nvPr/>
        </p:nvSpPr>
        <p:spPr>
          <a:xfrm>
            <a:off x="10183919" y="1559275"/>
            <a:ext cx="1467456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Cakupan </a:t>
            </a:r>
            <a:r>
              <a:rPr sz="1600" i="1" spc="-5" dirty="0" err="1">
                <a:latin typeface="Segoe UI" panose="020B0502040204020203" pitchFamily="34" charset="0"/>
                <a:cs typeface="Segoe UI" panose="020B0502040204020203" pitchFamily="34" charset="0"/>
              </a:rPr>
              <a:t>Aspek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68089" y="2421228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Kualitas Demokrasi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68089" y="2926136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Kestabilan Politik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68089" y="3431044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Partisipasi Masyarakat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68089" y="3935952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Keadaan Sosial Demografi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978007" y="2416462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 err="1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Leadership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8007" y="2921620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SDM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978007" y="3426778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Kelembagaan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978007" y="3931935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Keuangan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87527" y="4426255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3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Regulasi dan Penegakan Hukum</a:t>
            </a:r>
            <a:endParaRPr lang="id-ID" sz="13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87527" y="4931413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3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Infrastruktur Pelayanan Publik</a:t>
            </a:r>
            <a:endParaRPr lang="id-ID" sz="13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87527" y="5436571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Koordinasi dan </a:t>
            </a:r>
            <a:r>
              <a:rPr lang="id-ID" sz="1400" b="1" spc="-5" dirty="0" err="1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Kerjasama</a:t>
            </a:r>
            <a:endParaRPr lang="id-ID" sz="14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987527" y="5941728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3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Transparansi dan Pemberantasan Korupsi</a:t>
            </a:r>
            <a:endParaRPr lang="id-ID" sz="13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973636" y="2425982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Ekonomi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73636" y="2931140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Sosial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73636" y="3436298"/>
            <a:ext cx="2860390" cy="389179"/>
          </a:xfrm>
          <a:prstGeom prst="rect">
            <a:avLst/>
          </a:prstGeom>
          <a:noFill/>
          <a:ln>
            <a:solidFill>
              <a:srgbClr val="4B544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600" b="1" spc="-5" dirty="0">
                <a:solidFill>
                  <a:schemeClr val="accent3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Lingkungan</a:t>
            </a:r>
            <a:endParaRPr lang="id-ID" sz="1600" dirty="0">
              <a:solidFill>
                <a:schemeClr val="accent3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object 27"/>
          <p:cNvSpPr txBox="1"/>
          <p:nvPr/>
        </p:nvSpPr>
        <p:spPr>
          <a:xfrm>
            <a:off x="10183919" y="2676118"/>
            <a:ext cx="1467456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0"/>
              </a:spcBef>
            </a:pPr>
            <a:r>
              <a:rPr sz="1600" i="1" spc="-5" dirty="0" err="1">
                <a:latin typeface="Segoe UI" panose="020B0502040204020203" pitchFamily="34" charset="0"/>
                <a:cs typeface="Segoe UI" panose="020B0502040204020203" pitchFamily="34" charset="0"/>
              </a:rPr>
              <a:t>Cakupan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1600" i="1" spc="-5" dirty="0" err="1">
                <a:latin typeface="Segoe UI" panose="020B0502040204020203" pitchFamily="34" charset="0"/>
                <a:cs typeface="Segoe UI" panose="020B0502040204020203" pitchFamily="34" charset="0"/>
              </a:rPr>
              <a:t>Variabel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1600" i="1" spc="-5" dirty="0" err="1">
                <a:latin typeface="Segoe UI" panose="020B0502040204020203" pitchFamily="34" charset="0"/>
                <a:cs typeface="Segoe UI" panose="020B0502040204020203" pitchFamily="34" charset="0"/>
              </a:rPr>
              <a:t>setiap</a:t>
            </a:r>
            <a:r>
              <a:rPr sz="1600" i="1" spc="-5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1600" i="1" spc="-5" dirty="0" err="1">
                <a:latin typeface="Segoe UI" panose="020B0502040204020203" pitchFamily="34" charset="0"/>
                <a:cs typeface="Segoe UI" panose="020B0502040204020203" pitchFamily="34" charset="0"/>
              </a:rPr>
              <a:t>Aspek</a:t>
            </a:r>
            <a:endParaRPr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>
            <a:off x="10015538" y="1139585"/>
            <a:ext cx="0" cy="1083282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cxnSpLocks/>
          </p:cNvCxnSpPr>
          <p:nvPr/>
        </p:nvCxnSpPr>
        <p:spPr>
          <a:xfrm>
            <a:off x="10015538" y="2401714"/>
            <a:ext cx="0" cy="371090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F07EBE3-8589-40CF-9CE6-3A0DFB2FF13B}"/>
              </a:ext>
            </a:extLst>
          </p:cNvPr>
          <p:cNvGrpSpPr/>
          <p:nvPr/>
        </p:nvGrpSpPr>
        <p:grpSpPr>
          <a:xfrm>
            <a:off x="980506" y="1183829"/>
            <a:ext cx="8838132" cy="958248"/>
            <a:chOff x="1304971" y="3952957"/>
            <a:chExt cx="8838132" cy="714178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02EF4CE-60E4-4508-993D-E87330BE3A22}"/>
                </a:ext>
              </a:extLst>
            </p:cNvPr>
            <p:cNvSpPr/>
            <p:nvPr/>
          </p:nvSpPr>
          <p:spPr>
            <a:xfrm>
              <a:off x="1304971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Kualitas Lingkungan Pendukung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(Input)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5E93188-3E8A-4875-8DD8-4E8794249C35}"/>
                </a:ext>
              </a:extLst>
            </p:cNvPr>
            <p:cNvSpPr/>
            <p:nvPr/>
          </p:nvSpPr>
          <p:spPr>
            <a:xfrm>
              <a:off x="4293842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Kualitas Tata Kelola Pemerintahan Daerah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</a:t>
              </a:r>
              <a:r>
                <a:rPr lang="en-US" sz="1600" b="1" i="1" spc="-5" dirty="0" err="1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Proccess</a:t>
              </a:r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/Throughput)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A0C271C-CDD4-43A0-8D10-CAE7A7731251}"/>
                </a:ext>
              </a:extLst>
            </p:cNvPr>
            <p:cNvSpPr/>
            <p:nvPr/>
          </p:nvSpPr>
          <p:spPr>
            <a:xfrm>
              <a:off x="7282713" y="3952957"/>
              <a:ext cx="2860390" cy="7141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Capaian Penyelenggaraan Pemerintahan Daerah</a:t>
              </a:r>
              <a:endParaRPr lang="en-US" sz="1600" b="1" spc="-5" dirty="0">
                <a:solidFill>
                  <a:srgbClr val="FFFFFF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algn="ctr"/>
              <a:r>
                <a:rPr lang="en-US" sz="1600" b="1" i="1" spc="-5" dirty="0">
                  <a:solidFill>
                    <a:srgbClr val="FFFF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(Output)</a:t>
              </a:r>
              <a:endParaRPr lang="id-ID" sz="1600" i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8A33DE6-0E5B-4CA0-BD35-0B3A954F8C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8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55BFB57-E565-4B49-B10A-DC808D75E811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2364812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/>
          <p:cNvCxnSpPr/>
          <p:nvPr/>
        </p:nvCxnSpPr>
        <p:spPr>
          <a:xfrm flipH="1" flipV="1">
            <a:off x="5430399" y="1943292"/>
            <a:ext cx="0" cy="1443207"/>
          </a:xfrm>
          <a:prstGeom prst="line">
            <a:avLst/>
          </a:prstGeom>
          <a:ln w="28575">
            <a:solidFill>
              <a:srgbClr val="71717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5"/>
          <p:cNvSpPr>
            <a:spLocks/>
          </p:cNvSpPr>
          <p:nvPr/>
        </p:nvSpPr>
        <p:spPr bwMode="auto">
          <a:xfrm>
            <a:off x="0" y="225154"/>
            <a:ext cx="738752" cy="605367"/>
          </a:xfrm>
          <a:custGeom>
            <a:avLst/>
            <a:gdLst/>
            <a:ahLst/>
            <a:cxnLst/>
            <a:rect l="l" t="t" r="r" b="b"/>
            <a:pathLst>
              <a:path w="554064" h="454025">
                <a:moveTo>
                  <a:pt x="0" y="0"/>
                </a:moveTo>
                <a:lnTo>
                  <a:pt x="317391" y="0"/>
                </a:lnTo>
                <a:lnTo>
                  <a:pt x="329546" y="363"/>
                </a:lnTo>
                <a:lnTo>
                  <a:pt x="341430" y="1179"/>
                </a:lnTo>
                <a:lnTo>
                  <a:pt x="353313" y="2631"/>
                </a:lnTo>
                <a:lnTo>
                  <a:pt x="364925" y="4626"/>
                </a:lnTo>
                <a:lnTo>
                  <a:pt x="376264" y="7257"/>
                </a:lnTo>
                <a:lnTo>
                  <a:pt x="387603" y="10251"/>
                </a:lnTo>
                <a:lnTo>
                  <a:pt x="398489" y="13789"/>
                </a:lnTo>
                <a:lnTo>
                  <a:pt x="409284" y="17961"/>
                </a:lnTo>
                <a:lnTo>
                  <a:pt x="419807" y="22406"/>
                </a:lnTo>
                <a:lnTo>
                  <a:pt x="429967" y="27486"/>
                </a:lnTo>
                <a:lnTo>
                  <a:pt x="439855" y="32929"/>
                </a:lnTo>
                <a:lnTo>
                  <a:pt x="449471" y="38826"/>
                </a:lnTo>
                <a:lnTo>
                  <a:pt x="458723" y="45176"/>
                </a:lnTo>
                <a:lnTo>
                  <a:pt x="467704" y="51979"/>
                </a:lnTo>
                <a:lnTo>
                  <a:pt x="476322" y="59146"/>
                </a:lnTo>
                <a:lnTo>
                  <a:pt x="484486" y="66675"/>
                </a:lnTo>
                <a:lnTo>
                  <a:pt x="492378" y="74567"/>
                </a:lnTo>
                <a:lnTo>
                  <a:pt x="499817" y="82822"/>
                </a:lnTo>
                <a:lnTo>
                  <a:pt x="506893" y="91440"/>
                </a:lnTo>
                <a:lnTo>
                  <a:pt x="513515" y="100330"/>
                </a:lnTo>
                <a:lnTo>
                  <a:pt x="519683" y="109583"/>
                </a:lnTo>
                <a:lnTo>
                  <a:pt x="525398" y="119108"/>
                </a:lnTo>
                <a:lnTo>
                  <a:pt x="530660" y="128814"/>
                </a:lnTo>
                <a:lnTo>
                  <a:pt x="535377" y="138884"/>
                </a:lnTo>
                <a:lnTo>
                  <a:pt x="539641" y="149225"/>
                </a:lnTo>
                <a:lnTo>
                  <a:pt x="543360" y="159657"/>
                </a:lnTo>
                <a:lnTo>
                  <a:pt x="546626" y="170452"/>
                </a:lnTo>
                <a:lnTo>
                  <a:pt x="549256" y="181338"/>
                </a:lnTo>
                <a:lnTo>
                  <a:pt x="551343" y="192496"/>
                </a:lnTo>
                <a:lnTo>
                  <a:pt x="552885" y="203926"/>
                </a:lnTo>
                <a:lnTo>
                  <a:pt x="553701" y="215446"/>
                </a:lnTo>
                <a:lnTo>
                  <a:pt x="554064" y="227058"/>
                </a:lnTo>
                <a:lnTo>
                  <a:pt x="553701" y="238579"/>
                </a:lnTo>
                <a:lnTo>
                  <a:pt x="552885" y="250099"/>
                </a:lnTo>
                <a:lnTo>
                  <a:pt x="551343" y="261529"/>
                </a:lnTo>
                <a:lnTo>
                  <a:pt x="549256" y="272687"/>
                </a:lnTo>
                <a:lnTo>
                  <a:pt x="546626" y="283573"/>
                </a:lnTo>
                <a:lnTo>
                  <a:pt x="543360" y="294368"/>
                </a:lnTo>
                <a:lnTo>
                  <a:pt x="539641" y="304800"/>
                </a:lnTo>
                <a:lnTo>
                  <a:pt x="535377" y="315141"/>
                </a:lnTo>
                <a:lnTo>
                  <a:pt x="530660" y="325211"/>
                </a:lnTo>
                <a:lnTo>
                  <a:pt x="525398" y="335008"/>
                </a:lnTo>
                <a:lnTo>
                  <a:pt x="519683" y="344442"/>
                </a:lnTo>
                <a:lnTo>
                  <a:pt x="513515" y="353786"/>
                </a:lnTo>
                <a:lnTo>
                  <a:pt x="506893" y="362585"/>
                </a:lnTo>
                <a:lnTo>
                  <a:pt x="499817" y="371203"/>
                </a:lnTo>
                <a:lnTo>
                  <a:pt x="492378" y="379458"/>
                </a:lnTo>
                <a:lnTo>
                  <a:pt x="484486" y="387350"/>
                </a:lnTo>
                <a:lnTo>
                  <a:pt x="476322" y="394879"/>
                </a:lnTo>
                <a:lnTo>
                  <a:pt x="467704" y="402046"/>
                </a:lnTo>
                <a:lnTo>
                  <a:pt x="458723" y="408849"/>
                </a:lnTo>
                <a:lnTo>
                  <a:pt x="449471" y="415199"/>
                </a:lnTo>
                <a:lnTo>
                  <a:pt x="439855" y="421096"/>
                </a:lnTo>
                <a:lnTo>
                  <a:pt x="429967" y="426539"/>
                </a:lnTo>
                <a:lnTo>
                  <a:pt x="419807" y="431619"/>
                </a:lnTo>
                <a:lnTo>
                  <a:pt x="409284" y="436064"/>
                </a:lnTo>
                <a:lnTo>
                  <a:pt x="398489" y="440236"/>
                </a:lnTo>
                <a:lnTo>
                  <a:pt x="387603" y="443774"/>
                </a:lnTo>
                <a:lnTo>
                  <a:pt x="376264" y="446768"/>
                </a:lnTo>
                <a:lnTo>
                  <a:pt x="364925" y="449399"/>
                </a:lnTo>
                <a:lnTo>
                  <a:pt x="353313" y="451394"/>
                </a:lnTo>
                <a:lnTo>
                  <a:pt x="341430" y="452846"/>
                </a:lnTo>
                <a:lnTo>
                  <a:pt x="329546" y="453662"/>
                </a:lnTo>
                <a:lnTo>
                  <a:pt x="317391" y="454025"/>
                </a:lnTo>
                <a:lnTo>
                  <a:pt x="0" y="45402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76825" y="6420725"/>
            <a:ext cx="1524000" cy="437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9378414" y="6420725"/>
            <a:ext cx="1746573" cy="452464"/>
          </a:xfrm>
          <a:custGeom>
            <a:avLst/>
            <a:gdLst>
              <a:gd name="T0" fmla="*/ 16845 w 19320"/>
              <a:gd name="T1" fmla="*/ 4 h 5005"/>
              <a:gd name="T2" fmla="*/ 17235 w 19320"/>
              <a:gd name="T3" fmla="*/ 51 h 5005"/>
              <a:gd name="T4" fmla="*/ 17605 w 19320"/>
              <a:gd name="T5" fmla="*/ 152 h 5005"/>
              <a:gd name="T6" fmla="*/ 17952 w 19320"/>
              <a:gd name="T7" fmla="*/ 303 h 5005"/>
              <a:gd name="T8" fmla="*/ 18269 w 19320"/>
              <a:gd name="T9" fmla="*/ 498 h 5005"/>
              <a:gd name="T10" fmla="*/ 18553 w 19320"/>
              <a:gd name="T11" fmla="*/ 735 h 5005"/>
              <a:gd name="T12" fmla="*/ 18800 w 19320"/>
              <a:gd name="T13" fmla="*/ 1008 h 5005"/>
              <a:gd name="T14" fmla="*/ 19004 w 19320"/>
              <a:gd name="T15" fmla="*/ 1313 h 5005"/>
              <a:gd name="T16" fmla="*/ 19161 w 19320"/>
              <a:gd name="T17" fmla="*/ 1645 h 5005"/>
              <a:gd name="T18" fmla="*/ 19267 w 19320"/>
              <a:gd name="T19" fmla="*/ 1999 h 5005"/>
              <a:gd name="T20" fmla="*/ 19316 w 19320"/>
              <a:gd name="T21" fmla="*/ 2375 h 5005"/>
              <a:gd name="T22" fmla="*/ 19307 w 19320"/>
              <a:gd name="T23" fmla="*/ 2757 h 5005"/>
              <a:gd name="T24" fmla="*/ 19238 w 19320"/>
              <a:gd name="T25" fmla="*/ 3126 h 5005"/>
              <a:gd name="T26" fmla="*/ 19114 w 19320"/>
              <a:gd name="T27" fmla="*/ 3474 h 5005"/>
              <a:gd name="T28" fmla="*/ 18941 w 19320"/>
              <a:gd name="T29" fmla="*/ 3797 h 5005"/>
              <a:gd name="T30" fmla="*/ 18722 w 19320"/>
              <a:gd name="T31" fmla="*/ 4092 h 5005"/>
              <a:gd name="T32" fmla="*/ 18463 w 19320"/>
              <a:gd name="T33" fmla="*/ 4353 h 5005"/>
              <a:gd name="T34" fmla="*/ 18167 w 19320"/>
              <a:gd name="T35" fmla="*/ 4577 h 5005"/>
              <a:gd name="T36" fmla="*/ 17840 w 19320"/>
              <a:gd name="T37" fmla="*/ 4758 h 5005"/>
              <a:gd name="T38" fmla="*/ 17485 w 19320"/>
              <a:gd name="T39" fmla="*/ 4892 h 5005"/>
              <a:gd name="T40" fmla="*/ 17107 w 19320"/>
              <a:gd name="T41" fmla="*/ 4976 h 5005"/>
              <a:gd name="T42" fmla="*/ 16711 w 19320"/>
              <a:gd name="T43" fmla="*/ 5005 h 5005"/>
              <a:gd name="T44" fmla="*/ 2344 w 19320"/>
              <a:gd name="T45" fmla="*/ 4992 h 5005"/>
              <a:gd name="T46" fmla="*/ 1960 w 19320"/>
              <a:gd name="T47" fmla="*/ 4925 h 5005"/>
              <a:gd name="T48" fmla="*/ 1596 w 19320"/>
              <a:gd name="T49" fmla="*/ 4807 h 5005"/>
              <a:gd name="T50" fmla="*/ 1259 w 19320"/>
              <a:gd name="T51" fmla="*/ 4642 h 5005"/>
              <a:gd name="T52" fmla="*/ 952 w 19320"/>
              <a:gd name="T53" fmla="*/ 4432 h 5005"/>
              <a:gd name="T54" fmla="*/ 680 w 19320"/>
              <a:gd name="T55" fmla="*/ 4183 h 5005"/>
              <a:gd name="T56" fmla="*/ 447 w 19320"/>
              <a:gd name="T57" fmla="*/ 3900 h 5005"/>
              <a:gd name="T58" fmla="*/ 258 w 19320"/>
              <a:gd name="T59" fmla="*/ 3585 h 5005"/>
              <a:gd name="T60" fmla="*/ 118 w 19320"/>
              <a:gd name="T61" fmla="*/ 3245 h 5005"/>
              <a:gd name="T62" fmla="*/ 30 w 19320"/>
              <a:gd name="T63" fmla="*/ 2883 h 5005"/>
              <a:gd name="T64" fmla="*/ 0 w 19320"/>
              <a:gd name="T65" fmla="*/ 2503 h 5005"/>
              <a:gd name="T66" fmla="*/ 30 w 19320"/>
              <a:gd name="T67" fmla="*/ 2122 h 5005"/>
              <a:gd name="T68" fmla="*/ 118 w 19320"/>
              <a:gd name="T69" fmla="*/ 1760 h 5005"/>
              <a:gd name="T70" fmla="*/ 258 w 19320"/>
              <a:gd name="T71" fmla="*/ 1420 h 5005"/>
              <a:gd name="T72" fmla="*/ 447 w 19320"/>
              <a:gd name="T73" fmla="*/ 1106 h 5005"/>
              <a:gd name="T74" fmla="*/ 680 w 19320"/>
              <a:gd name="T75" fmla="*/ 822 h 5005"/>
              <a:gd name="T76" fmla="*/ 952 w 19320"/>
              <a:gd name="T77" fmla="*/ 573 h 5005"/>
              <a:gd name="T78" fmla="*/ 1259 w 19320"/>
              <a:gd name="T79" fmla="*/ 363 h 5005"/>
              <a:gd name="T80" fmla="*/ 1596 w 19320"/>
              <a:gd name="T81" fmla="*/ 198 h 5005"/>
              <a:gd name="T82" fmla="*/ 1960 w 19320"/>
              <a:gd name="T83" fmla="*/ 80 h 5005"/>
              <a:gd name="T84" fmla="*/ 2344 w 19320"/>
              <a:gd name="T85" fmla="*/ 13 h 50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9320" h="5005">
                <a:moveTo>
                  <a:pt x="2609" y="0"/>
                </a:moveTo>
                <a:lnTo>
                  <a:pt x="16711" y="0"/>
                </a:lnTo>
                <a:lnTo>
                  <a:pt x="16845" y="4"/>
                </a:lnTo>
                <a:lnTo>
                  <a:pt x="16976" y="13"/>
                </a:lnTo>
                <a:lnTo>
                  <a:pt x="17107" y="29"/>
                </a:lnTo>
                <a:lnTo>
                  <a:pt x="17235" y="51"/>
                </a:lnTo>
                <a:lnTo>
                  <a:pt x="17360" y="80"/>
                </a:lnTo>
                <a:lnTo>
                  <a:pt x="17485" y="113"/>
                </a:lnTo>
                <a:lnTo>
                  <a:pt x="17605" y="152"/>
                </a:lnTo>
                <a:lnTo>
                  <a:pt x="17724" y="198"/>
                </a:lnTo>
                <a:lnTo>
                  <a:pt x="17840" y="247"/>
                </a:lnTo>
                <a:lnTo>
                  <a:pt x="17952" y="303"/>
                </a:lnTo>
                <a:lnTo>
                  <a:pt x="18061" y="363"/>
                </a:lnTo>
                <a:lnTo>
                  <a:pt x="18167" y="428"/>
                </a:lnTo>
                <a:lnTo>
                  <a:pt x="18269" y="498"/>
                </a:lnTo>
                <a:lnTo>
                  <a:pt x="18368" y="573"/>
                </a:lnTo>
                <a:lnTo>
                  <a:pt x="18463" y="652"/>
                </a:lnTo>
                <a:lnTo>
                  <a:pt x="18553" y="735"/>
                </a:lnTo>
                <a:lnTo>
                  <a:pt x="18640" y="822"/>
                </a:lnTo>
                <a:lnTo>
                  <a:pt x="18722" y="913"/>
                </a:lnTo>
                <a:lnTo>
                  <a:pt x="18800" y="1008"/>
                </a:lnTo>
                <a:lnTo>
                  <a:pt x="18873" y="1106"/>
                </a:lnTo>
                <a:lnTo>
                  <a:pt x="18941" y="1208"/>
                </a:lnTo>
                <a:lnTo>
                  <a:pt x="19004" y="1313"/>
                </a:lnTo>
                <a:lnTo>
                  <a:pt x="19062" y="1420"/>
                </a:lnTo>
                <a:lnTo>
                  <a:pt x="19114" y="1531"/>
                </a:lnTo>
                <a:lnTo>
                  <a:pt x="19161" y="1645"/>
                </a:lnTo>
                <a:lnTo>
                  <a:pt x="19202" y="1760"/>
                </a:lnTo>
                <a:lnTo>
                  <a:pt x="19238" y="1879"/>
                </a:lnTo>
                <a:lnTo>
                  <a:pt x="19267" y="1999"/>
                </a:lnTo>
                <a:lnTo>
                  <a:pt x="19290" y="2122"/>
                </a:lnTo>
                <a:lnTo>
                  <a:pt x="19307" y="2248"/>
                </a:lnTo>
                <a:lnTo>
                  <a:pt x="19316" y="2375"/>
                </a:lnTo>
                <a:lnTo>
                  <a:pt x="19320" y="2503"/>
                </a:lnTo>
                <a:lnTo>
                  <a:pt x="19316" y="2630"/>
                </a:lnTo>
                <a:lnTo>
                  <a:pt x="19307" y="2757"/>
                </a:lnTo>
                <a:lnTo>
                  <a:pt x="19290" y="2883"/>
                </a:lnTo>
                <a:lnTo>
                  <a:pt x="19267" y="3006"/>
                </a:lnTo>
                <a:lnTo>
                  <a:pt x="19238" y="3126"/>
                </a:lnTo>
                <a:lnTo>
                  <a:pt x="19202" y="3245"/>
                </a:lnTo>
                <a:lnTo>
                  <a:pt x="19161" y="3360"/>
                </a:lnTo>
                <a:lnTo>
                  <a:pt x="19114" y="3474"/>
                </a:lnTo>
                <a:lnTo>
                  <a:pt x="19062" y="3585"/>
                </a:lnTo>
                <a:lnTo>
                  <a:pt x="19004" y="3693"/>
                </a:lnTo>
                <a:lnTo>
                  <a:pt x="18941" y="3797"/>
                </a:lnTo>
                <a:lnTo>
                  <a:pt x="18873" y="3900"/>
                </a:lnTo>
                <a:lnTo>
                  <a:pt x="18800" y="3997"/>
                </a:lnTo>
                <a:lnTo>
                  <a:pt x="18722" y="4092"/>
                </a:lnTo>
                <a:lnTo>
                  <a:pt x="18640" y="4183"/>
                </a:lnTo>
                <a:lnTo>
                  <a:pt x="18553" y="4270"/>
                </a:lnTo>
                <a:lnTo>
                  <a:pt x="18463" y="4353"/>
                </a:lnTo>
                <a:lnTo>
                  <a:pt x="18368" y="4432"/>
                </a:lnTo>
                <a:lnTo>
                  <a:pt x="18269" y="4507"/>
                </a:lnTo>
                <a:lnTo>
                  <a:pt x="18167" y="4577"/>
                </a:lnTo>
                <a:lnTo>
                  <a:pt x="18061" y="4642"/>
                </a:lnTo>
                <a:lnTo>
                  <a:pt x="17952" y="4702"/>
                </a:lnTo>
                <a:lnTo>
                  <a:pt x="17840" y="4758"/>
                </a:lnTo>
                <a:lnTo>
                  <a:pt x="17724" y="4807"/>
                </a:lnTo>
                <a:lnTo>
                  <a:pt x="17605" y="4853"/>
                </a:lnTo>
                <a:lnTo>
                  <a:pt x="17485" y="4892"/>
                </a:lnTo>
                <a:lnTo>
                  <a:pt x="17360" y="4925"/>
                </a:lnTo>
                <a:lnTo>
                  <a:pt x="17235" y="4954"/>
                </a:lnTo>
                <a:lnTo>
                  <a:pt x="17107" y="4976"/>
                </a:lnTo>
                <a:lnTo>
                  <a:pt x="16976" y="4992"/>
                </a:lnTo>
                <a:lnTo>
                  <a:pt x="16845" y="5001"/>
                </a:lnTo>
                <a:lnTo>
                  <a:pt x="16711" y="5005"/>
                </a:lnTo>
                <a:lnTo>
                  <a:pt x="2609" y="5005"/>
                </a:lnTo>
                <a:lnTo>
                  <a:pt x="2475" y="5001"/>
                </a:lnTo>
                <a:lnTo>
                  <a:pt x="2344" y="4992"/>
                </a:lnTo>
                <a:lnTo>
                  <a:pt x="2213" y="4976"/>
                </a:lnTo>
                <a:lnTo>
                  <a:pt x="2085" y="4954"/>
                </a:lnTo>
                <a:lnTo>
                  <a:pt x="1960" y="4925"/>
                </a:lnTo>
                <a:lnTo>
                  <a:pt x="1835" y="4892"/>
                </a:lnTo>
                <a:lnTo>
                  <a:pt x="1715" y="4853"/>
                </a:lnTo>
                <a:lnTo>
                  <a:pt x="1596" y="4807"/>
                </a:lnTo>
                <a:lnTo>
                  <a:pt x="1480" y="4758"/>
                </a:lnTo>
                <a:lnTo>
                  <a:pt x="1368" y="4702"/>
                </a:lnTo>
                <a:lnTo>
                  <a:pt x="1259" y="4642"/>
                </a:lnTo>
                <a:lnTo>
                  <a:pt x="1153" y="4577"/>
                </a:lnTo>
                <a:lnTo>
                  <a:pt x="1051" y="4507"/>
                </a:lnTo>
                <a:lnTo>
                  <a:pt x="952" y="4432"/>
                </a:lnTo>
                <a:lnTo>
                  <a:pt x="857" y="4353"/>
                </a:lnTo>
                <a:lnTo>
                  <a:pt x="767" y="4270"/>
                </a:lnTo>
                <a:lnTo>
                  <a:pt x="680" y="4183"/>
                </a:lnTo>
                <a:lnTo>
                  <a:pt x="598" y="4092"/>
                </a:lnTo>
                <a:lnTo>
                  <a:pt x="520" y="3997"/>
                </a:lnTo>
                <a:lnTo>
                  <a:pt x="447" y="3900"/>
                </a:lnTo>
                <a:lnTo>
                  <a:pt x="379" y="3797"/>
                </a:lnTo>
                <a:lnTo>
                  <a:pt x="316" y="3693"/>
                </a:lnTo>
                <a:lnTo>
                  <a:pt x="258" y="3585"/>
                </a:lnTo>
                <a:lnTo>
                  <a:pt x="206" y="3474"/>
                </a:lnTo>
                <a:lnTo>
                  <a:pt x="159" y="3360"/>
                </a:lnTo>
                <a:lnTo>
                  <a:pt x="118" y="3245"/>
                </a:lnTo>
                <a:lnTo>
                  <a:pt x="82" y="3126"/>
                </a:lnTo>
                <a:lnTo>
                  <a:pt x="53" y="3006"/>
                </a:lnTo>
                <a:lnTo>
                  <a:pt x="30" y="2883"/>
                </a:lnTo>
                <a:lnTo>
                  <a:pt x="13" y="2757"/>
                </a:lnTo>
                <a:lnTo>
                  <a:pt x="4" y="2630"/>
                </a:lnTo>
                <a:lnTo>
                  <a:pt x="0" y="2503"/>
                </a:lnTo>
                <a:lnTo>
                  <a:pt x="4" y="2375"/>
                </a:lnTo>
                <a:lnTo>
                  <a:pt x="13" y="2248"/>
                </a:lnTo>
                <a:lnTo>
                  <a:pt x="30" y="2122"/>
                </a:lnTo>
                <a:lnTo>
                  <a:pt x="53" y="1999"/>
                </a:lnTo>
                <a:lnTo>
                  <a:pt x="82" y="1879"/>
                </a:lnTo>
                <a:lnTo>
                  <a:pt x="118" y="1760"/>
                </a:lnTo>
                <a:lnTo>
                  <a:pt x="159" y="1645"/>
                </a:lnTo>
                <a:lnTo>
                  <a:pt x="206" y="1531"/>
                </a:lnTo>
                <a:lnTo>
                  <a:pt x="258" y="1420"/>
                </a:lnTo>
                <a:lnTo>
                  <a:pt x="316" y="1313"/>
                </a:lnTo>
                <a:lnTo>
                  <a:pt x="379" y="1208"/>
                </a:lnTo>
                <a:lnTo>
                  <a:pt x="447" y="1106"/>
                </a:lnTo>
                <a:lnTo>
                  <a:pt x="520" y="1008"/>
                </a:lnTo>
                <a:lnTo>
                  <a:pt x="598" y="913"/>
                </a:lnTo>
                <a:lnTo>
                  <a:pt x="680" y="822"/>
                </a:lnTo>
                <a:lnTo>
                  <a:pt x="767" y="735"/>
                </a:lnTo>
                <a:lnTo>
                  <a:pt x="857" y="652"/>
                </a:lnTo>
                <a:lnTo>
                  <a:pt x="952" y="573"/>
                </a:lnTo>
                <a:lnTo>
                  <a:pt x="1051" y="498"/>
                </a:lnTo>
                <a:lnTo>
                  <a:pt x="1153" y="428"/>
                </a:lnTo>
                <a:lnTo>
                  <a:pt x="1259" y="363"/>
                </a:lnTo>
                <a:lnTo>
                  <a:pt x="1368" y="303"/>
                </a:lnTo>
                <a:lnTo>
                  <a:pt x="1480" y="247"/>
                </a:lnTo>
                <a:lnTo>
                  <a:pt x="1596" y="198"/>
                </a:lnTo>
                <a:lnTo>
                  <a:pt x="1715" y="152"/>
                </a:lnTo>
                <a:lnTo>
                  <a:pt x="1835" y="113"/>
                </a:lnTo>
                <a:lnTo>
                  <a:pt x="1960" y="80"/>
                </a:lnTo>
                <a:lnTo>
                  <a:pt x="2085" y="51"/>
                </a:lnTo>
                <a:lnTo>
                  <a:pt x="2213" y="29"/>
                </a:lnTo>
                <a:lnTo>
                  <a:pt x="2344" y="13"/>
                </a:lnTo>
                <a:lnTo>
                  <a:pt x="2475" y="4"/>
                </a:lnTo>
                <a:lnTo>
                  <a:pt x="260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1313952" y="6483152"/>
            <a:ext cx="674848" cy="312425"/>
            <a:chOff x="8497453" y="4862363"/>
            <a:chExt cx="506136" cy="234319"/>
          </a:xfrm>
        </p:grpSpPr>
        <p:sp>
          <p:nvSpPr>
            <p:cNvPr id="42" name="Chevron 41"/>
            <p:cNvSpPr/>
            <p:nvPr/>
          </p:nvSpPr>
          <p:spPr>
            <a:xfrm>
              <a:off x="8497453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3" name="Chevron 42"/>
            <p:cNvSpPr/>
            <p:nvPr/>
          </p:nvSpPr>
          <p:spPr>
            <a:xfrm>
              <a:off x="8668855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4" name="Chevron 43"/>
            <p:cNvSpPr/>
            <p:nvPr/>
          </p:nvSpPr>
          <p:spPr>
            <a:xfrm>
              <a:off x="8840258" y="4862363"/>
              <a:ext cx="163331" cy="234319"/>
            </a:xfrm>
            <a:prstGeom prst="chevr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4176C9D6-EBC5-47DA-8555-8F7F8C1CC4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051" y="149716"/>
            <a:ext cx="554319" cy="88898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2B5CAC-721F-44CA-A329-776BE09485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986" y="169379"/>
            <a:ext cx="580987" cy="7489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BFDB385-B183-40C1-8259-AAE094D91704}"/>
              </a:ext>
            </a:extLst>
          </p:cNvPr>
          <p:cNvSpPr/>
          <p:nvPr/>
        </p:nvSpPr>
        <p:spPr>
          <a:xfrm>
            <a:off x="759946" y="268017"/>
            <a:ext cx="8126882" cy="6053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8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PROSES PENYUSUNAN ITKPD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8751" y="3363302"/>
            <a:ext cx="11051774" cy="361605"/>
            <a:chOff x="983378" y="3793129"/>
            <a:chExt cx="11051774" cy="361605"/>
          </a:xfrm>
        </p:grpSpPr>
        <p:sp>
          <p:nvSpPr>
            <p:cNvPr id="21" name="직사각형 1">
              <a:extLst>
                <a:ext uri="{FF2B5EF4-FFF2-40B4-BE49-F238E27FC236}">
                  <a16:creationId xmlns:a16="http://schemas.microsoft.com/office/drawing/2014/main" id="{4369DF56-1ECC-4822-84B5-4AF0E86161C9}"/>
                </a:ext>
              </a:extLst>
            </p:cNvPr>
            <p:cNvSpPr/>
            <p:nvPr/>
          </p:nvSpPr>
          <p:spPr>
            <a:xfrm flipH="1">
              <a:off x="5468414" y="3794734"/>
              <a:ext cx="4491702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2022</a:t>
              </a:r>
              <a:endParaRPr lang="ko-KR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직사각형 1">
              <a:extLst>
                <a:ext uri="{FF2B5EF4-FFF2-40B4-BE49-F238E27FC236}">
                  <a16:creationId xmlns:a16="http://schemas.microsoft.com/office/drawing/2014/main" id="{96FC5EF6-4726-46FD-8788-B56462705DD8}"/>
                </a:ext>
              </a:extLst>
            </p:cNvPr>
            <p:cNvSpPr/>
            <p:nvPr/>
          </p:nvSpPr>
          <p:spPr>
            <a:xfrm flipH="1">
              <a:off x="983378" y="3794734"/>
              <a:ext cx="4485035" cy="360000"/>
            </a:xfrm>
            <a:prstGeom prst="rect">
              <a:avLst/>
            </a:prstGeom>
            <a:solidFill>
              <a:srgbClr val="FFC0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2021</a:t>
              </a:r>
              <a:endParaRPr lang="ko-KR" altLang="en-US" sz="1400" b="1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직사각형 1">
              <a:extLst>
                <a:ext uri="{FF2B5EF4-FFF2-40B4-BE49-F238E27FC236}">
                  <a16:creationId xmlns:a16="http://schemas.microsoft.com/office/drawing/2014/main" id="{4369DF56-1ECC-4822-84B5-4AF0E86161C9}"/>
                </a:ext>
              </a:extLst>
            </p:cNvPr>
            <p:cNvSpPr/>
            <p:nvPr/>
          </p:nvSpPr>
          <p:spPr>
            <a:xfrm flipH="1">
              <a:off x="9945814" y="3793129"/>
              <a:ext cx="2089338" cy="360000"/>
            </a:xfrm>
            <a:prstGeom prst="rect">
              <a:avLst/>
            </a:prstGeom>
            <a:solidFill>
              <a:srgbClr val="FF2F5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id-ID" altLang="ko-KR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2023</a:t>
              </a:r>
              <a:endParaRPr lang="ko-KR" altLang="en-US" sz="1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H="1" flipV="1">
            <a:off x="806003" y="1933771"/>
            <a:ext cx="0" cy="1443207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79398" y="1840534"/>
            <a:ext cx="1778077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FEB - MAR </a:t>
            </a:r>
          </a:p>
          <a:p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Koordinasi Rencana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Kerjasama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dengan Kemitraan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172764" y="3745099"/>
            <a:ext cx="0" cy="1443207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246159" y="4423391"/>
            <a:ext cx="2011391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 - JUNI </a:t>
            </a:r>
          </a:p>
          <a:p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Penyusunan Konsep ITKPD oleh Badan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Litbang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Kemendagri</a:t>
            </a:r>
            <a:endParaRPr lang="id-ID" sz="1200" dirty="0">
              <a:solidFill>
                <a:schemeClr val="accent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3310184" y="2457651"/>
            <a:ext cx="0" cy="1085651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383579" y="2364413"/>
            <a:ext cx="2529898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AGU - NOV </a:t>
            </a:r>
          </a:p>
          <a:p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Kick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Off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Meeting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Kerjasama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Penyusunan ITKPD antara Balitbang </a:t>
            </a:r>
            <a:r>
              <a:rPr lang="id-ID" sz="1200" dirty="0" err="1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Kemendagri</a:t>
            </a:r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dan Kemitraan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4236158" y="3631060"/>
            <a:ext cx="0" cy="874004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278869" y="3753058"/>
            <a:ext cx="1605315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DES</a:t>
            </a:r>
          </a:p>
          <a:p>
            <a:r>
              <a:rPr lang="id-ID" sz="1200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Pemaparan Studi Literatur Konsep Penyusunan ITKPD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20589" y="1834798"/>
            <a:ext cx="1605925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 - FEB </a:t>
            </a:r>
          </a:p>
          <a:p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Finalisasi</a:t>
            </a: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Definisi, Aspek, dan Variabel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19846" y="3679786"/>
            <a:ext cx="0" cy="1508520"/>
          </a:xfrm>
          <a:prstGeom prst="line">
            <a:avLst/>
          </a:prstGeom>
          <a:ln w="28575">
            <a:solidFill>
              <a:srgbClr val="71717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057555" y="3745099"/>
            <a:ext cx="2011391" cy="18516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 - JUNI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Identifikasi indikator penyusun ITKPD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Diskusi konfirmasi Data dan Indeks </a:t>
            </a:r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/ Lembaga yang relevan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Finalisasi</a:t>
            </a: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Instrumen / Riset Desain</a:t>
            </a: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>
          <a:xfrm flipH="1" flipV="1">
            <a:off x="7387771" y="2303766"/>
            <a:ext cx="0" cy="1001480"/>
          </a:xfrm>
          <a:prstGeom prst="line">
            <a:avLst/>
          </a:prstGeom>
          <a:ln w="28575">
            <a:solidFill>
              <a:srgbClr val="717171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7429219" y="2156363"/>
            <a:ext cx="2086256" cy="736431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JUNI – DES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Uji Coba dan Penyempurnaan Indeks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Peyusunan</a:t>
            </a: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Draft</a:t>
            </a: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</a:t>
            </a:r>
            <a:r>
              <a:rPr lang="en-US" sz="1200" dirty="0" err="1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doman</a:t>
            </a:r>
            <a:endParaRPr lang="id-ID" sz="1200" dirty="0">
              <a:solidFill>
                <a:srgbClr val="71717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rgbClr val="71717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Seminar Nasional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521418" y="3729292"/>
            <a:ext cx="2083395" cy="1993009"/>
          </a:xfrm>
          <a:prstGeom prst="rect">
            <a:avLst/>
          </a:prstGeom>
          <a:noFill/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d-ID" sz="1200" b="1" dirty="0">
                <a:solidFill>
                  <a:srgbClr val="FF2F5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JAN - JUNI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Finalisasi </a:t>
            </a:r>
            <a:r>
              <a:rPr lang="id-ID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doman</a:t>
            </a:r>
            <a:endParaRPr lang="id-ID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Sosialisasi dan </a:t>
            </a:r>
            <a:r>
              <a:rPr lang="id-ID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Diseminasi</a:t>
            </a:r>
            <a:endParaRPr lang="id-ID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Transfer </a:t>
            </a:r>
            <a:r>
              <a:rPr lang="id-ID" sz="1200" i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Knowledge</a:t>
            </a:r>
            <a:r>
              <a:rPr lang="id-ID" sz="1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 Peningkatan </a:t>
            </a:r>
            <a:r>
              <a:rPr lang="id-ID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Kapasistas</a:t>
            </a: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SDM Balitbang dalam pengelolaan ITKPD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Perancangan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Aplikasi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Sistem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id-ID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Seminar Internasional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id-ID" sz="1200" dirty="0">
              <a:solidFill>
                <a:schemeClr val="tx1">
                  <a:lumMod val="85000"/>
                  <a:lumOff val="1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9519750" y="3679786"/>
            <a:ext cx="0" cy="1916973"/>
          </a:xfrm>
          <a:prstGeom prst="line">
            <a:avLst/>
          </a:prstGeom>
          <a:ln w="28575">
            <a:solidFill>
              <a:srgbClr val="FF2F52"/>
            </a:solidFill>
            <a:prstDash val="sys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863293-EBA9-4EA0-B939-4165081802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B46F3EC-5E69-4917-B377-B52C6B92DB15}" type="slidenum">
              <a:rPr lang="en-ID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9</a:t>
            </a:fld>
            <a:endParaRPr lang="en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F61DDB6-9C28-4853-B78D-880285181C38}"/>
              </a:ext>
            </a:extLst>
          </p:cNvPr>
          <p:cNvSpPr/>
          <p:nvPr/>
        </p:nvSpPr>
        <p:spPr>
          <a:xfrm>
            <a:off x="3137338" y="6492401"/>
            <a:ext cx="62410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Badan Strategi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</a:t>
            </a:r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Kementerian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b="1" baseline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sz="1400" b="1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Negeri | 2022</a:t>
            </a:r>
          </a:p>
        </p:txBody>
      </p:sp>
    </p:spTree>
    <p:extLst>
      <p:ext uri="{BB962C8B-B14F-4D97-AF65-F5344CB8AC3E}">
        <p14:creationId xmlns:p14="http://schemas.microsoft.com/office/powerpoint/2010/main" val="94154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1920</Words>
  <Application>Microsoft Office PowerPoint</Application>
  <PresentationFormat>Widescreen</PresentationFormat>
  <Paragraphs>307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Open Sans</vt:lpstr>
      <vt:lpstr>Open Sans Semibold</vt:lpstr>
      <vt:lpstr>Route 159 Light</vt:lpstr>
      <vt:lpstr>Route 159 UltraLight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 Harjunanto</dc:creator>
  <cp:lastModifiedBy>DELL</cp:lastModifiedBy>
  <cp:revision>56</cp:revision>
  <cp:lastPrinted>2022-05-20T03:58:25Z</cp:lastPrinted>
  <dcterms:created xsi:type="dcterms:W3CDTF">2022-03-02T05:33:32Z</dcterms:created>
  <dcterms:modified xsi:type="dcterms:W3CDTF">2022-05-20T04:16:59Z</dcterms:modified>
</cp:coreProperties>
</file>