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8" r:id="rId5"/>
  </p:sldMasterIdLst>
  <p:notesMasterIdLst>
    <p:notesMasterId r:id="rId28"/>
  </p:notesMasterIdLst>
  <p:sldIdLst>
    <p:sldId id="265" r:id="rId6"/>
    <p:sldId id="318" r:id="rId7"/>
    <p:sldId id="340" r:id="rId8"/>
    <p:sldId id="287" r:id="rId9"/>
    <p:sldId id="373" r:id="rId10"/>
    <p:sldId id="374" r:id="rId11"/>
    <p:sldId id="375" r:id="rId12"/>
    <p:sldId id="376" r:id="rId13"/>
    <p:sldId id="377" r:id="rId14"/>
    <p:sldId id="378" r:id="rId15"/>
    <p:sldId id="379" r:id="rId16"/>
    <p:sldId id="380" r:id="rId17"/>
    <p:sldId id="381" r:id="rId18"/>
    <p:sldId id="382" r:id="rId19"/>
    <p:sldId id="365" r:id="rId20"/>
    <p:sldId id="257" r:id="rId21"/>
    <p:sldId id="263" r:id="rId22"/>
    <p:sldId id="369" r:id="rId23"/>
    <p:sldId id="260" r:id="rId24"/>
    <p:sldId id="261" r:id="rId25"/>
    <p:sldId id="262" r:id="rId26"/>
    <p:sldId id="3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 Lazuardi" initials="AL" lastIdx="1" clrIdx="0">
    <p:extLst>
      <p:ext uri="{19B8F6BF-5375-455C-9EA6-DF929625EA0E}">
        <p15:presenceInfo xmlns:p15="http://schemas.microsoft.com/office/powerpoint/2012/main" userId="b52c4f4f0c9322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E8D3E"/>
    <a:srgbClr val="EC7016"/>
    <a:srgbClr val="9C6A6A"/>
    <a:srgbClr val="E64823"/>
    <a:srgbClr val="F893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19" autoAdjust="0"/>
  </p:normalViewPr>
  <p:slideViewPr>
    <p:cSldViewPr snapToGrid="0">
      <p:cViewPr varScale="1">
        <p:scale>
          <a:sx n="48" d="100"/>
          <a:sy n="48" d="100"/>
        </p:scale>
        <p:origin x="72" y="8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_rels/data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BE0D8-DF57-42C3-BA30-D4E4DC85BE75}"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n-US"/>
        </a:p>
      </dgm:t>
    </dgm:pt>
    <dgm:pt modelId="{5A3EE492-09F6-4098-BFC9-1E21F9057FF4}">
      <dgm:prSet phldrT="[Text]"/>
      <dgm:spPr/>
      <dgm:t>
        <a:bodyPr/>
        <a:lstStyle/>
        <a:p>
          <a:r>
            <a:rPr lang="en-US" b="1" dirty="0"/>
            <a:t>UU No 23 </a:t>
          </a:r>
          <a:r>
            <a:rPr lang="en-US" b="1" dirty="0" err="1">
              <a:latin typeface="Calibri" panose="020F0502020204030204"/>
              <a:ea typeface="+mn-ea"/>
              <a:cs typeface="+mn-cs"/>
            </a:rPr>
            <a:t>Tahun</a:t>
          </a:r>
          <a:r>
            <a:rPr lang="en-US" b="1" dirty="0"/>
            <a:t> 2014 </a:t>
          </a:r>
          <a:r>
            <a:rPr lang="en-US" b="1" dirty="0" err="1"/>
            <a:t>Tentang</a:t>
          </a:r>
          <a:r>
            <a:rPr lang="en-US" b="1" dirty="0"/>
            <a:t> </a:t>
          </a:r>
          <a:r>
            <a:rPr lang="en-US" b="1" dirty="0" err="1"/>
            <a:t>Pemerintahan</a:t>
          </a:r>
          <a:r>
            <a:rPr lang="en-US" b="1" dirty="0"/>
            <a:t> Daerah</a:t>
          </a:r>
          <a:endParaRPr lang="en-US" dirty="0"/>
        </a:p>
      </dgm:t>
    </dgm:pt>
    <dgm:pt modelId="{DB162751-93C4-48B7-B134-06442F887521}" type="parTrans" cxnId="{673E7D43-E735-4991-8B6C-152DB46A0917}">
      <dgm:prSet/>
      <dgm:spPr/>
      <dgm:t>
        <a:bodyPr/>
        <a:lstStyle/>
        <a:p>
          <a:endParaRPr lang="en-US"/>
        </a:p>
      </dgm:t>
    </dgm:pt>
    <dgm:pt modelId="{CE609019-A196-4B11-A9E0-99950558C88B}" type="sibTrans" cxnId="{673E7D43-E735-4991-8B6C-152DB46A0917}">
      <dgm:prSet/>
      <dgm:spPr/>
      <dgm:t>
        <a:bodyPr/>
        <a:lstStyle/>
        <a:p>
          <a:endParaRPr lang="en-US"/>
        </a:p>
      </dgm:t>
    </dgm:pt>
    <dgm:pt modelId="{5EC28587-952D-4B1B-908E-F9E425B32C6E}">
      <dgm:prSet phldrT="[Text]"/>
      <dgm:spPr/>
      <dgm:t>
        <a:bodyPr/>
        <a:lstStyle/>
        <a:p>
          <a:r>
            <a:rPr lang="en-US" b="1"/>
            <a:t>PP No 12 </a:t>
          </a:r>
          <a:r>
            <a:rPr lang="en-US" b="1">
              <a:latin typeface="Calibri" panose="020F0502020204030204"/>
              <a:ea typeface="+mn-ea"/>
              <a:cs typeface="+mn-cs"/>
            </a:rPr>
            <a:t>Tahun</a:t>
          </a:r>
          <a:r>
            <a:rPr lang="en-US" b="1"/>
            <a:t> 2017 tentang Pembinaan dan Pengawasan Penyelenggaraan Pemerintahan Daerah </a:t>
          </a:r>
          <a:endParaRPr lang="en-US" dirty="0"/>
        </a:p>
      </dgm:t>
    </dgm:pt>
    <dgm:pt modelId="{7EA288F1-C5B8-4828-B1CB-66756DAB320D}" type="parTrans" cxnId="{2C3E67CE-6459-4EEB-99AB-1BFB699EEC61}">
      <dgm:prSet/>
      <dgm:spPr/>
      <dgm:t>
        <a:bodyPr/>
        <a:lstStyle/>
        <a:p>
          <a:endParaRPr lang="en-US"/>
        </a:p>
      </dgm:t>
    </dgm:pt>
    <dgm:pt modelId="{F1F1FF1B-8E5E-4758-A582-3B37E3EC9E73}" type="sibTrans" cxnId="{2C3E67CE-6459-4EEB-99AB-1BFB699EEC61}">
      <dgm:prSet/>
      <dgm:spPr/>
      <dgm:t>
        <a:bodyPr/>
        <a:lstStyle/>
        <a:p>
          <a:endParaRPr lang="en-US"/>
        </a:p>
      </dgm:t>
    </dgm:pt>
    <dgm:pt modelId="{21570F2E-D570-4FE2-BFF8-7053BACE6A98}">
      <dgm:prSet phldrT="[Text]"/>
      <dgm:spPr/>
      <dgm:t>
        <a:bodyPr/>
        <a:lstStyle/>
        <a:p>
          <a:r>
            <a:rPr lang="en-US" b="1" dirty="0">
              <a:solidFill>
                <a:schemeClr val="tx1"/>
              </a:solidFill>
            </a:rPr>
            <a:t>PP No 12 </a:t>
          </a:r>
          <a:r>
            <a:rPr lang="en-US" b="1" dirty="0" err="1">
              <a:solidFill>
                <a:schemeClr val="tx1"/>
              </a:solidFill>
              <a:latin typeface="Calibri" panose="020F0502020204030204"/>
              <a:ea typeface="+mn-ea"/>
              <a:cs typeface="+mn-cs"/>
            </a:rPr>
            <a:t>Tahun</a:t>
          </a:r>
          <a:r>
            <a:rPr lang="en-US" b="1" dirty="0">
              <a:solidFill>
                <a:schemeClr val="tx1"/>
              </a:solidFill>
            </a:rPr>
            <a:t> 2019 </a:t>
          </a:r>
          <a:r>
            <a:rPr lang="en-US" b="1" dirty="0" err="1">
              <a:solidFill>
                <a:schemeClr val="tx1"/>
              </a:solidFill>
            </a:rPr>
            <a:t>tentang</a:t>
          </a:r>
          <a:r>
            <a:rPr lang="en-US" b="1" dirty="0">
              <a:solidFill>
                <a:schemeClr val="tx1"/>
              </a:solidFill>
            </a:rPr>
            <a:t> </a:t>
          </a:r>
          <a:r>
            <a:rPr lang="en-US" b="1" dirty="0" err="1">
              <a:solidFill>
                <a:schemeClr val="tx1"/>
              </a:solidFill>
            </a:rPr>
            <a:t>Pengelolaan</a:t>
          </a:r>
          <a:r>
            <a:rPr lang="en-US" b="1" dirty="0">
              <a:solidFill>
                <a:schemeClr val="tx1"/>
              </a:solidFill>
            </a:rPr>
            <a:t> </a:t>
          </a:r>
          <a:r>
            <a:rPr lang="en-US" b="1" dirty="0" err="1">
              <a:solidFill>
                <a:schemeClr val="tx1"/>
              </a:solidFill>
            </a:rPr>
            <a:t>Keuangan</a:t>
          </a:r>
          <a:r>
            <a:rPr lang="en-US" b="1" dirty="0">
              <a:solidFill>
                <a:schemeClr val="tx1"/>
              </a:solidFill>
            </a:rPr>
            <a:t> Daerah</a:t>
          </a:r>
          <a:endParaRPr lang="en-US" dirty="0">
            <a:solidFill>
              <a:schemeClr val="tx1"/>
            </a:solidFill>
          </a:endParaRPr>
        </a:p>
      </dgm:t>
    </dgm:pt>
    <dgm:pt modelId="{7F9F75DB-CFFD-45D3-91F3-C710F1BAE6D2}" type="parTrans" cxnId="{180D4FD9-ED69-40D7-B153-19C3C3ED0B73}">
      <dgm:prSet/>
      <dgm:spPr/>
      <dgm:t>
        <a:bodyPr/>
        <a:lstStyle/>
        <a:p>
          <a:endParaRPr lang="en-US"/>
        </a:p>
      </dgm:t>
    </dgm:pt>
    <dgm:pt modelId="{9C94D429-1369-4D6C-B9AF-E345F1FA7554}" type="sibTrans" cxnId="{180D4FD9-ED69-40D7-B153-19C3C3ED0B73}">
      <dgm:prSet/>
      <dgm:spPr/>
      <dgm:t>
        <a:bodyPr/>
        <a:lstStyle/>
        <a:p>
          <a:endParaRPr lang="en-US"/>
        </a:p>
      </dgm:t>
    </dgm:pt>
    <dgm:pt modelId="{C64370A5-432E-4039-8435-AF7CD8821459}">
      <dgm:prSet custT="1"/>
      <dgm:spPr/>
      <dgm:t>
        <a:bodyPr/>
        <a:lstStyle/>
        <a:p>
          <a:r>
            <a:rPr lang="en-US" sz="2400" b="1" kern="1200">
              <a:latin typeface="Calibri" panose="020F0502020204030204"/>
              <a:ea typeface="+mn-ea"/>
              <a:cs typeface="+mn-cs"/>
            </a:rPr>
            <a:t>Permendagri No 19 Tahun 2020 tentang Indeks Pengelolaan Keuangan Daerah</a:t>
          </a:r>
          <a:endParaRPr lang="en-US" sz="2400" b="1" kern="1200" dirty="0">
            <a:latin typeface="Calibri" panose="020F0502020204030204"/>
            <a:ea typeface="+mn-ea"/>
            <a:cs typeface="+mn-cs"/>
          </a:endParaRPr>
        </a:p>
      </dgm:t>
    </dgm:pt>
    <dgm:pt modelId="{D29FCDBC-3545-4DE7-9170-B3B773527C95}" type="parTrans" cxnId="{B895437D-3DE1-4040-87D5-070802B9E818}">
      <dgm:prSet/>
      <dgm:spPr/>
      <dgm:t>
        <a:bodyPr/>
        <a:lstStyle/>
        <a:p>
          <a:endParaRPr lang="en-US"/>
        </a:p>
      </dgm:t>
    </dgm:pt>
    <dgm:pt modelId="{C854A15C-EFB2-4744-9739-90065B4633F8}" type="sibTrans" cxnId="{B895437D-3DE1-4040-87D5-070802B9E818}">
      <dgm:prSet/>
      <dgm:spPr/>
      <dgm:t>
        <a:bodyPr/>
        <a:lstStyle/>
        <a:p>
          <a:endParaRPr lang="en-US"/>
        </a:p>
      </dgm:t>
    </dgm:pt>
    <dgm:pt modelId="{B2B77365-DD35-4B1D-86DF-A0116CEB3BF6}" type="pres">
      <dgm:prSet presAssocID="{28FBE0D8-DF57-42C3-BA30-D4E4DC85BE75}" presName="Name0" presStyleCnt="0">
        <dgm:presLayoutVars>
          <dgm:chMax val="7"/>
          <dgm:chPref val="7"/>
          <dgm:dir/>
        </dgm:presLayoutVars>
      </dgm:prSet>
      <dgm:spPr/>
    </dgm:pt>
    <dgm:pt modelId="{6DBE5452-0864-422B-B047-FCF9838689B8}" type="pres">
      <dgm:prSet presAssocID="{28FBE0D8-DF57-42C3-BA30-D4E4DC85BE75}" presName="Name1" presStyleCnt="0"/>
      <dgm:spPr/>
    </dgm:pt>
    <dgm:pt modelId="{80509FE8-D7B7-40F1-BBFD-1140D7711F3D}" type="pres">
      <dgm:prSet presAssocID="{28FBE0D8-DF57-42C3-BA30-D4E4DC85BE75}" presName="cycle" presStyleCnt="0"/>
      <dgm:spPr/>
    </dgm:pt>
    <dgm:pt modelId="{0CEAF505-4BB4-4A5B-8684-6E851ED0048C}" type="pres">
      <dgm:prSet presAssocID="{28FBE0D8-DF57-42C3-BA30-D4E4DC85BE75}" presName="srcNode" presStyleLbl="node1" presStyleIdx="0" presStyleCnt="4"/>
      <dgm:spPr/>
    </dgm:pt>
    <dgm:pt modelId="{F8261CC0-DA95-428D-BB4C-8140AF336074}" type="pres">
      <dgm:prSet presAssocID="{28FBE0D8-DF57-42C3-BA30-D4E4DC85BE75}" presName="conn" presStyleLbl="parChTrans1D2" presStyleIdx="0" presStyleCnt="1"/>
      <dgm:spPr/>
    </dgm:pt>
    <dgm:pt modelId="{A19C65B2-F3A3-4134-91E9-CB2689B0DFB7}" type="pres">
      <dgm:prSet presAssocID="{28FBE0D8-DF57-42C3-BA30-D4E4DC85BE75}" presName="extraNode" presStyleLbl="node1" presStyleIdx="0" presStyleCnt="4"/>
      <dgm:spPr/>
    </dgm:pt>
    <dgm:pt modelId="{E3A3C82D-3427-40B6-9CAE-898039769279}" type="pres">
      <dgm:prSet presAssocID="{28FBE0D8-DF57-42C3-BA30-D4E4DC85BE75}" presName="dstNode" presStyleLbl="node1" presStyleIdx="0" presStyleCnt="4"/>
      <dgm:spPr/>
    </dgm:pt>
    <dgm:pt modelId="{6B1C7E00-A44C-493B-925D-36C3A04CE17A}" type="pres">
      <dgm:prSet presAssocID="{5A3EE492-09F6-4098-BFC9-1E21F9057FF4}" presName="text_1" presStyleLbl="node1" presStyleIdx="0" presStyleCnt="4">
        <dgm:presLayoutVars>
          <dgm:bulletEnabled val="1"/>
        </dgm:presLayoutVars>
      </dgm:prSet>
      <dgm:spPr/>
    </dgm:pt>
    <dgm:pt modelId="{0AFC93DD-6669-4F45-9B9B-4FC411300C69}" type="pres">
      <dgm:prSet presAssocID="{5A3EE492-09F6-4098-BFC9-1E21F9057FF4}" presName="accent_1" presStyleCnt="0"/>
      <dgm:spPr/>
    </dgm:pt>
    <dgm:pt modelId="{BDCCE521-BF79-45B9-8CA7-A3114DD1F149}" type="pres">
      <dgm:prSet presAssocID="{5A3EE492-09F6-4098-BFC9-1E21F9057FF4}" presName="accentRepeatNode" presStyleLbl="solidFgAcc1" presStyleIdx="0" presStyleCnt="4"/>
      <dgm:spPr/>
    </dgm:pt>
    <dgm:pt modelId="{FF401F60-E8A9-42BA-B621-AF1F2BDA13CF}" type="pres">
      <dgm:prSet presAssocID="{5EC28587-952D-4B1B-908E-F9E425B32C6E}" presName="text_2" presStyleLbl="node1" presStyleIdx="1" presStyleCnt="4">
        <dgm:presLayoutVars>
          <dgm:bulletEnabled val="1"/>
        </dgm:presLayoutVars>
      </dgm:prSet>
      <dgm:spPr/>
    </dgm:pt>
    <dgm:pt modelId="{C88C974D-4512-4D6E-BE39-8B3ACFF1C9C8}" type="pres">
      <dgm:prSet presAssocID="{5EC28587-952D-4B1B-908E-F9E425B32C6E}" presName="accent_2" presStyleCnt="0"/>
      <dgm:spPr/>
    </dgm:pt>
    <dgm:pt modelId="{63DB9518-E47F-4E8C-B967-95CF1AC6B274}" type="pres">
      <dgm:prSet presAssocID="{5EC28587-952D-4B1B-908E-F9E425B32C6E}" presName="accentRepeatNode" presStyleLbl="solidFgAcc1" presStyleIdx="1" presStyleCnt="4"/>
      <dgm:spPr/>
    </dgm:pt>
    <dgm:pt modelId="{2657A491-4E0C-4C7F-9A03-AF53329D308E}" type="pres">
      <dgm:prSet presAssocID="{21570F2E-D570-4FE2-BFF8-7053BACE6A98}" presName="text_3" presStyleLbl="node1" presStyleIdx="2" presStyleCnt="4">
        <dgm:presLayoutVars>
          <dgm:bulletEnabled val="1"/>
        </dgm:presLayoutVars>
      </dgm:prSet>
      <dgm:spPr/>
    </dgm:pt>
    <dgm:pt modelId="{9EE30578-E529-4C95-BD88-95BE2B7B02CC}" type="pres">
      <dgm:prSet presAssocID="{21570F2E-D570-4FE2-BFF8-7053BACE6A98}" presName="accent_3" presStyleCnt="0"/>
      <dgm:spPr/>
    </dgm:pt>
    <dgm:pt modelId="{03056A6A-35A8-4059-A4C2-143F4CCF6D13}" type="pres">
      <dgm:prSet presAssocID="{21570F2E-D570-4FE2-BFF8-7053BACE6A98}" presName="accentRepeatNode" presStyleLbl="solidFgAcc1" presStyleIdx="2" presStyleCnt="4"/>
      <dgm:spPr/>
    </dgm:pt>
    <dgm:pt modelId="{3565C839-608E-457D-B898-209DAF1B4C98}" type="pres">
      <dgm:prSet presAssocID="{C64370A5-432E-4039-8435-AF7CD8821459}" presName="text_4" presStyleLbl="node1" presStyleIdx="3" presStyleCnt="4">
        <dgm:presLayoutVars>
          <dgm:bulletEnabled val="1"/>
        </dgm:presLayoutVars>
      </dgm:prSet>
      <dgm:spPr/>
    </dgm:pt>
    <dgm:pt modelId="{FF0AD178-2223-4250-967D-A174285C9DEB}" type="pres">
      <dgm:prSet presAssocID="{C64370A5-432E-4039-8435-AF7CD8821459}" presName="accent_4" presStyleCnt="0"/>
      <dgm:spPr/>
    </dgm:pt>
    <dgm:pt modelId="{707EBDFC-D004-445E-AD22-BB892A52A176}" type="pres">
      <dgm:prSet presAssocID="{C64370A5-432E-4039-8435-AF7CD8821459}" presName="accentRepeatNode" presStyleLbl="solidFgAcc1" presStyleIdx="3" presStyleCnt="4"/>
      <dgm:spPr/>
    </dgm:pt>
  </dgm:ptLst>
  <dgm:cxnLst>
    <dgm:cxn modelId="{673E7D43-E735-4991-8B6C-152DB46A0917}" srcId="{28FBE0D8-DF57-42C3-BA30-D4E4DC85BE75}" destId="{5A3EE492-09F6-4098-BFC9-1E21F9057FF4}" srcOrd="0" destOrd="0" parTransId="{DB162751-93C4-48B7-B134-06442F887521}" sibTransId="{CE609019-A196-4B11-A9E0-99950558C88B}"/>
    <dgm:cxn modelId="{916F6649-63F6-433F-9448-38BA15DBF8E3}" type="presOf" srcId="{28FBE0D8-DF57-42C3-BA30-D4E4DC85BE75}" destId="{B2B77365-DD35-4B1D-86DF-A0116CEB3BF6}" srcOrd="0" destOrd="0" presId="urn:microsoft.com/office/officeart/2008/layout/VerticalCurvedList"/>
    <dgm:cxn modelId="{AA03AC4D-94C0-484E-B62E-754452FCC47C}" type="presOf" srcId="{5A3EE492-09F6-4098-BFC9-1E21F9057FF4}" destId="{6B1C7E00-A44C-493B-925D-36C3A04CE17A}" srcOrd="0" destOrd="0" presId="urn:microsoft.com/office/officeart/2008/layout/VerticalCurvedList"/>
    <dgm:cxn modelId="{B895437D-3DE1-4040-87D5-070802B9E818}" srcId="{28FBE0D8-DF57-42C3-BA30-D4E4DC85BE75}" destId="{C64370A5-432E-4039-8435-AF7CD8821459}" srcOrd="3" destOrd="0" parTransId="{D29FCDBC-3545-4DE7-9170-B3B773527C95}" sibTransId="{C854A15C-EFB2-4744-9739-90065B4633F8}"/>
    <dgm:cxn modelId="{942764A8-1E8F-4545-BA39-DE4F6524D41C}" type="presOf" srcId="{CE609019-A196-4B11-A9E0-99950558C88B}" destId="{F8261CC0-DA95-428D-BB4C-8140AF336074}" srcOrd="0" destOrd="0" presId="urn:microsoft.com/office/officeart/2008/layout/VerticalCurvedList"/>
    <dgm:cxn modelId="{EE7BEEAB-763F-4347-B4E2-03C9EE30E1DD}" type="presOf" srcId="{5EC28587-952D-4B1B-908E-F9E425B32C6E}" destId="{FF401F60-E8A9-42BA-B621-AF1F2BDA13CF}" srcOrd="0" destOrd="0" presId="urn:microsoft.com/office/officeart/2008/layout/VerticalCurvedList"/>
    <dgm:cxn modelId="{2C3E67CE-6459-4EEB-99AB-1BFB699EEC61}" srcId="{28FBE0D8-DF57-42C3-BA30-D4E4DC85BE75}" destId="{5EC28587-952D-4B1B-908E-F9E425B32C6E}" srcOrd="1" destOrd="0" parTransId="{7EA288F1-C5B8-4828-B1CB-66756DAB320D}" sibTransId="{F1F1FF1B-8E5E-4758-A582-3B37E3EC9E73}"/>
    <dgm:cxn modelId="{180D4FD9-ED69-40D7-B153-19C3C3ED0B73}" srcId="{28FBE0D8-DF57-42C3-BA30-D4E4DC85BE75}" destId="{21570F2E-D570-4FE2-BFF8-7053BACE6A98}" srcOrd="2" destOrd="0" parTransId="{7F9F75DB-CFFD-45D3-91F3-C710F1BAE6D2}" sibTransId="{9C94D429-1369-4D6C-B9AF-E345F1FA7554}"/>
    <dgm:cxn modelId="{909F32E7-ED66-4357-854C-AFF79A2D3136}" type="presOf" srcId="{C64370A5-432E-4039-8435-AF7CD8821459}" destId="{3565C839-608E-457D-B898-209DAF1B4C98}" srcOrd="0" destOrd="0" presId="urn:microsoft.com/office/officeart/2008/layout/VerticalCurvedList"/>
    <dgm:cxn modelId="{F63AA8F3-80D4-43E2-B752-DD97880A0736}" type="presOf" srcId="{21570F2E-D570-4FE2-BFF8-7053BACE6A98}" destId="{2657A491-4E0C-4C7F-9A03-AF53329D308E}" srcOrd="0" destOrd="0" presId="urn:microsoft.com/office/officeart/2008/layout/VerticalCurvedList"/>
    <dgm:cxn modelId="{11F158D4-AFF6-4F05-AD3D-52301403846D}" type="presParOf" srcId="{B2B77365-DD35-4B1D-86DF-A0116CEB3BF6}" destId="{6DBE5452-0864-422B-B047-FCF9838689B8}" srcOrd="0" destOrd="0" presId="urn:microsoft.com/office/officeart/2008/layout/VerticalCurvedList"/>
    <dgm:cxn modelId="{77CE1422-69CD-4681-9815-6CB8985DB2B0}" type="presParOf" srcId="{6DBE5452-0864-422B-B047-FCF9838689B8}" destId="{80509FE8-D7B7-40F1-BBFD-1140D7711F3D}" srcOrd="0" destOrd="0" presId="urn:microsoft.com/office/officeart/2008/layout/VerticalCurvedList"/>
    <dgm:cxn modelId="{B7C027E2-A806-4947-959D-29EE689C673C}" type="presParOf" srcId="{80509FE8-D7B7-40F1-BBFD-1140D7711F3D}" destId="{0CEAF505-4BB4-4A5B-8684-6E851ED0048C}" srcOrd="0" destOrd="0" presId="urn:microsoft.com/office/officeart/2008/layout/VerticalCurvedList"/>
    <dgm:cxn modelId="{0FC9779B-282B-4725-B410-7454DFC43E8F}" type="presParOf" srcId="{80509FE8-D7B7-40F1-BBFD-1140D7711F3D}" destId="{F8261CC0-DA95-428D-BB4C-8140AF336074}" srcOrd="1" destOrd="0" presId="urn:microsoft.com/office/officeart/2008/layout/VerticalCurvedList"/>
    <dgm:cxn modelId="{9D2CE332-DA87-460D-9936-57867A82008F}" type="presParOf" srcId="{80509FE8-D7B7-40F1-BBFD-1140D7711F3D}" destId="{A19C65B2-F3A3-4134-91E9-CB2689B0DFB7}" srcOrd="2" destOrd="0" presId="urn:microsoft.com/office/officeart/2008/layout/VerticalCurvedList"/>
    <dgm:cxn modelId="{6433786E-9997-46A7-AF07-58D2103BB20C}" type="presParOf" srcId="{80509FE8-D7B7-40F1-BBFD-1140D7711F3D}" destId="{E3A3C82D-3427-40B6-9CAE-898039769279}" srcOrd="3" destOrd="0" presId="urn:microsoft.com/office/officeart/2008/layout/VerticalCurvedList"/>
    <dgm:cxn modelId="{8AFD6579-FFCD-43C6-BBF3-7C7533113277}" type="presParOf" srcId="{6DBE5452-0864-422B-B047-FCF9838689B8}" destId="{6B1C7E00-A44C-493B-925D-36C3A04CE17A}" srcOrd="1" destOrd="0" presId="urn:microsoft.com/office/officeart/2008/layout/VerticalCurvedList"/>
    <dgm:cxn modelId="{35194C67-26E1-40EE-9458-BA6919ED814A}" type="presParOf" srcId="{6DBE5452-0864-422B-B047-FCF9838689B8}" destId="{0AFC93DD-6669-4F45-9B9B-4FC411300C69}" srcOrd="2" destOrd="0" presId="urn:microsoft.com/office/officeart/2008/layout/VerticalCurvedList"/>
    <dgm:cxn modelId="{76877A6A-2A44-40CE-8285-A7AD9B527134}" type="presParOf" srcId="{0AFC93DD-6669-4F45-9B9B-4FC411300C69}" destId="{BDCCE521-BF79-45B9-8CA7-A3114DD1F149}" srcOrd="0" destOrd="0" presId="urn:microsoft.com/office/officeart/2008/layout/VerticalCurvedList"/>
    <dgm:cxn modelId="{FA042763-1000-48AB-885C-142F89DB54C7}" type="presParOf" srcId="{6DBE5452-0864-422B-B047-FCF9838689B8}" destId="{FF401F60-E8A9-42BA-B621-AF1F2BDA13CF}" srcOrd="3" destOrd="0" presId="urn:microsoft.com/office/officeart/2008/layout/VerticalCurvedList"/>
    <dgm:cxn modelId="{74640A2A-8E4A-4826-A31E-6E6E91FC82CF}" type="presParOf" srcId="{6DBE5452-0864-422B-B047-FCF9838689B8}" destId="{C88C974D-4512-4D6E-BE39-8B3ACFF1C9C8}" srcOrd="4" destOrd="0" presId="urn:microsoft.com/office/officeart/2008/layout/VerticalCurvedList"/>
    <dgm:cxn modelId="{1494760E-EC56-4FCC-8909-C3067D192A39}" type="presParOf" srcId="{C88C974D-4512-4D6E-BE39-8B3ACFF1C9C8}" destId="{63DB9518-E47F-4E8C-B967-95CF1AC6B274}" srcOrd="0" destOrd="0" presId="urn:microsoft.com/office/officeart/2008/layout/VerticalCurvedList"/>
    <dgm:cxn modelId="{E04A6304-3FF4-4DB2-81AF-735F801A5071}" type="presParOf" srcId="{6DBE5452-0864-422B-B047-FCF9838689B8}" destId="{2657A491-4E0C-4C7F-9A03-AF53329D308E}" srcOrd="5" destOrd="0" presId="urn:microsoft.com/office/officeart/2008/layout/VerticalCurvedList"/>
    <dgm:cxn modelId="{9B4D29E4-607E-401C-8FA0-626CBAAA5063}" type="presParOf" srcId="{6DBE5452-0864-422B-B047-FCF9838689B8}" destId="{9EE30578-E529-4C95-BD88-95BE2B7B02CC}" srcOrd="6" destOrd="0" presId="urn:microsoft.com/office/officeart/2008/layout/VerticalCurvedList"/>
    <dgm:cxn modelId="{9D1C35F6-9049-4E83-88F7-A12D07EED3C0}" type="presParOf" srcId="{9EE30578-E529-4C95-BD88-95BE2B7B02CC}" destId="{03056A6A-35A8-4059-A4C2-143F4CCF6D13}" srcOrd="0" destOrd="0" presId="urn:microsoft.com/office/officeart/2008/layout/VerticalCurvedList"/>
    <dgm:cxn modelId="{8B81E59E-E3BB-41AC-BCFE-9BE713A6F83C}" type="presParOf" srcId="{6DBE5452-0864-422B-B047-FCF9838689B8}" destId="{3565C839-608E-457D-B898-209DAF1B4C98}" srcOrd="7" destOrd="0" presId="urn:microsoft.com/office/officeart/2008/layout/VerticalCurvedList"/>
    <dgm:cxn modelId="{6014172E-1307-4D0F-8A26-EE1D66164714}" type="presParOf" srcId="{6DBE5452-0864-422B-B047-FCF9838689B8}" destId="{FF0AD178-2223-4250-967D-A174285C9DEB}" srcOrd="8" destOrd="0" presId="urn:microsoft.com/office/officeart/2008/layout/VerticalCurvedList"/>
    <dgm:cxn modelId="{40730CF1-0F6C-45BC-9CE5-DEF2AF844F09}" type="presParOf" srcId="{FF0AD178-2223-4250-967D-A174285C9DEB}" destId="{707EBDFC-D004-445E-AD22-BB892A52A1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BF183-80EA-4EDE-B7CB-B31375D32568}" type="doc">
      <dgm:prSet loTypeId="urn:microsoft.com/office/officeart/2011/layout/TabList" loCatId="list" qsTypeId="urn:microsoft.com/office/officeart/2005/8/quickstyle/simple1" qsCatId="simple" csTypeId="urn:microsoft.com/office/officeart/2005/8/colors/accent1_4" csCatId="accent1" phldr="1"/>
      <dgm:spPr/>
      <dgm:t>
        <a:bodyPr/>
        <a:lstStyle/>
        <a:p>
          <a:endParaRPr lang="en-US"/>
        </a:p>
      </dgm:t>
    </dgm:pt>
    <dgm:pt modelId="{AAF01737-D8BC-45AD-B3D8-605952A757F0}">
      <dgm:prSet phldrT="[Text]"/>
      <dgm:spPr/>
      <dgm:t>
        <a:bodyPr/>
        <a:lstStyle/>
        <a:p>
          <a:r>
            <a:rPr lang="en-US" b="1" dirty="0"/>
            <a:t>IPKD</a:t>
          </a:r>
        </a:p>
      </dgm:t>
    </dgm:pt>
    <dgm:pt modelId="{02B5DBA9-207C-4EAB-B427-696DA12A7639}" type="parTrans" cxnId="{D8B0A6AC-CC8B-4A14-9FDC-5FCA7BF390D9}">
      <dgm:prSet/>
      <dgm:spPr/>
      <dgm:t>
        <a:bodyPr/>
        <a:lstStyle/>
        <a:p>
          <a:endParaRPr lang="en-US"/>
        </a:p>
      </dgm:t>
    </dgm:pt>
    <dgm:pt modelId="{E855584C-AF45-4C43-B8A2-ECAE60FB6E75}" type="sibTrans" cxnId="{D8B0A6AC-CC8B-4A14-9FDC-5FCA7BF390D9}">
      <dgm:prSet/>
      <dgm:spPr/>
      <dgm:t>
        <a:bodyPr/>
        <a:lstStyle/>
        <a:p>
          <a:endParaRPr lang="en-US"/>
        </a:p>
      </dgm:t>
    </dgm:pt>
    <dgm:pt modelId="{DA0B084F-9901-49D5-AFBF-D8510A407012}">
      <dgm:prSet phldrT="[Text]"/>
      <dgm:spPr/>
      <dgm:t>
        <a:bodyPr/>
        <a:lstStyle/>
        <a:p>
          <a:r>
            <a:rPr lang="en-US" b="1" dirty="0" err="1"/>
            <a:t>Dimensi</a:t>
          </a:r>
          <a:r>
            <a:rPr lang="en-US" b="1" dirty="0"/>
            <a:t> IPKD</a:t>
          </a:r>
        </a:p>
      </dgm:t>
    </dgm:pt>
    <dgm:pt modelId="{1B3555D7-112F-4DBD-ABF3-25738BAE6AB8}" type="parTrans" cxnId="{11B93B44-7382-441F-81A7-947FCBF27FBB}">
      <dgm:prSet/>
      <dgm:spPr/>
      <dgm:t>
        <a:bodyPr/>
        <a:lstStyle/>
        <a:p>
          <a:endParaRPr lang="en-US"/>
        </a:p>
      </dgm:t>
    </dgm:pt>
    <dgm:pt modelId="{65CED15C-0F2A-43AC-B19C-6E5A290FBBB5}" type="sibTrans" cxnId="{11B93B44-7382-441F-81A7-947FCBF27FBB}">
      <dgm:prSet/>
      <dgm:spPr/>
      <dgm:t>
        <a:bodyPr/>
        <a:lstStyle/>
        <a:p>
          <a:endParaRPr lang="en-US"/>
        </a:p>
      </dgm:t>
    </dgm:pt>
    <dgm:pt modelId="{0641FE79-0D79-4E55-8538-A63FEE167AEB}">
      <dgm:prSet phldrT="[Text]"/>
      <dgm:spPr/>
      <dgm:t>
        <a:bodyPr/>
        <a:lstStyle/>
        <a:p>
          <a:r>
            <a:rPr lang="en-US" b="1">
              <a:ln/>
            </a:rPr>
            <a:t>Pengelolaan Keuangan Daerah</a:t>
          </a:r>
          <a:endParaRPr lang="en-US" b="1" dirty="0"/>
        </a:p>
      </dgm:t>
    </dgm:pt>
    <dgm:pt modelId="{7FE382C7-FAFA-4362-B62C-B46ACE5A82A1}" type="parTrans" cxnId="{EA693A03-7593-444D-9899-312F58BAB551}">
      <dgm:prSet/>
      <dgm:spPr/>
      <dgm:t>
        <a:bodyPr/>
        <a:lstStyle/>
        <a:p>
          <a:endParaRPr lang="en-US"/>
        </a:p>
      </dgm:t>
    </dgm:pt>
    <dgm:pt modelId="{D1514719-DE60-4B9F-8244-7C7E14319126}" type="sibTrans" cxnId="{EA693A03-7593-444D-9899-312F58BAB551}">
      <dgm:prSet/>
      <dgm:spPr/>
      <dgm:t>
        <a:bodyPr/>
        <a:lstStyle/>
        <a:p>
          <a:endParaRPr lang="en-US"/>
        </a:p>
      </dgm:t>
    </dgm:pt>
    <dgm:pt modelId="{057D366B-93A4-4900-BE08-8767BB48C181}">
      <dgm:prSet custT="1"/>
      <dgm:spPr/>
      <dgm:t>
        <a:bodyPr anchor="ctr"/>
        <a:lstStyle/>
        <a:p>
          <a:pPr algn="just"/>
          <a:r>
            <a:rPr lang="en-US" sz="1600" b="1"/>
            <a:t>Satuan ukuran yang ditetapkan berdasarkan seperangkat dimensi dan indikator untuk menilai kualitas kinerja tata kelola keuangan daerah yang efektif, efisien, transparan, dan akuntabel dalam periode tertentu. </a:t>
          </a:r>
          <a:endParaRPr lang="en-US" sz="1600" b="1" dirty="0"/>
        </a:p>
      </dgm:t>
    </dgm:pt>
    <dgm:pt modelId="{07239E39-3E9C-472C-BFA8-04F91638D33A}" type="parTrans" cxnId="{54BCD0A6-BF85-48EB-9913-2E131B99A4F1}">
      <dgm:prSet/>
      <dgm:spPr/>
      <dgm:t>
        <a:bodyPr/>
        <a:lstStyle/>
        <a:p>
          <a:endParaRPr lang="en-US"/>
        </a:p>
      </dgm:t>
    </dgm:pt>
    <dgm:pt modelId="{C42A75D1-7BBC-466D-8316-6A04ED907A6E}" type="sibTrans" cxnId="{54BCD0A6-BF85-48EB-9913-2E131B99A4F1}">
      <dgm:prSet/>
      <dgm:spPr/>
      <dgm:t>
        <a:bodyPr/>
        <a:lstStyle/>
        <a:p>
          <a:endParaRPr lang="en-US"/>
        </a:p>
      </dgm:t>
    </dgm:pt>
    <dgm:pt modelId="{E68F1435-7250-4B37-BE86-AEA38F4AEB06}">
      <dgm:prSet custT="1"/>
      <dgm:spPr/>
      <dgm:t>
        <a:bodyPr anchor="ctr"/>
        <a:lstStyle/>
        <a:p>
          <a:pPr algn="just"/>
          <a:r>
            <a:rPr lang="en-US" sz="1800" b="1">
              <a:ln/>
            </a:rPr>
            <a:t>Suatu besaran yang terdiri dari indikator-indikator pengukuran indeks pengelolaan keuangan daerah</a:t>
          </a:r>
          <a:endParaRPr lang="en-US" sz="1800" b="1" dirty="0"/>
        </a:p>
      </dgm:t>
    </dgm:pt>
    <dgm:pt modelId="{2A3F0849-7F1A-44BB-8920-DC865D7D3C59}" type="parTrans" cxnId="{2A5D025B-2D29-485A-98F2-C33927E62C2F}">
      <dgm:prSet/>
      <dgm:spPr/>
      <dgm:t>
        <a:bodyPr/>
        <a:lstStyle/>
        <a:p>
          <a:endParaRPr lang="en-US"/>
        </a:p>
      </dgm:t>
    </dgm:pt>
    <dgm:pt modelId="{91626068-30EC-41C3-89EE-9EBF1A5CD9B6}" type="sibTrans" cxnId="{2A5D025B-2D29-485A-98F2-C33927E62C2F}">
      <dgm:prSet/>
      <dgm:spPr/>
      <dgm:t>
        <a:bodyPr/>
        <a:lstStyle/>
        <a:p>
          <a:endParaRPr lang="en-US"/>
        </a:p>
      </dgm:t>
    </dgm:pt>
    <dgm:pt modelId="{25BF91E6-181C-4ECC-BD8E-305F2EC79B63}">
      <dgm:prSet/>
      <dgm:spPr/>
      <dgm:t>
        <a:bodyPr anchor="ctr"/>
        <a:lstStyle/>
        <a:p>
          <a:pPr algn="just"/>
          <a:r>
            <a:rPr lang="en-US" b="1" dirty="0" err="1">
              <a:ln/>
            </a:rPr>
            <a:t>Keseluruhan</a:t>
          </a:r>
          <a:r>
            <a:rPr lang="en-US" b="1" dirty="0">
              <a:ln/>
            </a:rPr>
            <a:t> </a:t>
          </a:r>
          <a:r>
            <a:rPr lang="en-US" b="1" dirty="0" err="1">
              <a:ln/>
            </a:rPr>
            <a:t>kegiatan</a:t>
          </a:r>
          <a:r>
            <a:rPr lang="en-US" b="1" dirty="0">
              <a:ln/>
            </a:rPr>
            <a:t> yang </a:t>
          </a:r>
          <a:r>
            <a:rPr lang="en-US" b="1" dirty="0" err="1">
              <a:ln/>
            </a:rPr>
            <a:t>meliputi</a:t>
          </a:r>
          <a:r>
            <a:rPr lang="en-US" b="1" dirty="0">
              <a:ln/>
            </a:rPr>
            <a:t> </a:t>
          </a:r>
          <a:r>
            <a:rPr lang="en-US" b="1" dirty="0" err="1">
              <a:ln/>
            </a:rPr>
            <a:t>perencanaan</a:t>
          </a:r>
          <a:r>
            <a:rPr lang="en-US" b="1" dirty="0">
              <a:ln/>
            </a:rPr>
            <a:t>, </a:t>
          </a:r>
          <a:r>
            <a:rPr lang="en-US" b="1" dirty="0" err="1">
              <a:ln/>
            </a:rPr>
            <a:t>penganggaran</a:t>
          </a:r>
          <a:r>
            <a:rPr lang="en-US" b="1" dirty="0">
              <a:ln/>
            </a:rPr>
            <a:t>, </a:t>
          </a:r>
          <a:r>
            <a:rPr lang="en-US" b="1" dirty="0" err="1">
              <a:ln/>
            </a:rPr>
            <a:t>pelaksanaan</a:t>
          </a:r>
          <a:r>
            <a:rPr lang="en-US" b="1" dirty="0">
              <a:ln/>
            </a:rPr>
            <a:t>, </a:t>
          </a:r>
          <a:r>
            <a:rPr lang="en-US" b="1" dirty="0" err="1">
              <a:ln/>
            </a:rPr>
            <a:t>penata</a:t>
          </a:r>
          <a:r>
            <a:rPr lang="en-US" b="1" dirty="0">
              <a:ln/>
            </a:rPr>
            <a:t> </a:t>
          </a:r>
          <a:r>
            <a:rPr lang="en-US" b="1" dirty="0" err="1">
              <a:ln/>
            </a:rPr>
            <a:t>usahaan</a:t>
          </a:r>
          <a:r>
            <a:rPr lang="en-US" b="1" dirty="0">
              <a:ln/>
            </a:rPr>
            <a:t>, </a:t>
          </a:r>
          <a:r>
            <a:rPr lang="en-US" b="1" dirty="0" err="1">
              <a:ln/>
            </a:rPr>
            <a:t>pelaporan</a:t>
          </a:r>
          <a:r>
            <a:rPr lang="en-US" b="1" dirty="0">
              <a:ln/>
            </a:rPr>
            <a:t>, </a:t>
          </a:r>
          <a:r>
            <a:rPr lang="en-US" b="1" dirty="0" err="1">
              <a:ln/>
            </a:rPr>
            <a:t>pertanggungjawaban</a:t>
          </a:r>
          <a:r>
            <a:rPr lang="en-US" b="1" dirty="0">
              <a:ln/>
            </a:rPr>
            <a:t>, dan </a:t>
          </a:r>
          <a:r>
            <a:rPr lang="en-US" b="1" dirty="0" err="1">
              <a:ln/>
            </a:rPr>
            <a:t>pengawasan</a:t>
          </a:r>
          <a:r>
            <a:rPr lang="en-US" b="1" dirty="0">
              <a:ln/>
            </a:rPr>
            <a:t> </a:t>
          </a:r>
          <a:r>
            <a:rPr lang="en-US" b="1" dirty="0" err="1">
              <a:ln/>
            </a:rPr>
            <a:t>keuangan</a:t>
          </a:r>
          <a:r>
            <a:rPr lang="en-US" b="1" dirty="0">
              <a:ln/>
            </a:rPr>
            <a:t> </a:t>
          </a:r>
          <a:r>
            <a:rPr lang="en-US" b="1" dirty="0" err="1">
              <a:ln/>
            </a:rPr>
            <a:t>daerah</a:t>
          </a:r>
          <a:endParaRPr lang="en-US" b="1" dirty="0"/>
        </a:p>
      </dgm:t>
    </dgm:pt>
    <dgm:pt modelId="{54DA1CFB-69B1-4E93-B21D-B955E2B27BE3}" type="parTrans" cxnId="{82D1A52D-A9F7-4C5E-9651-095EAC6E94C6}">
      <dgm:prSet/>
      <dgm:spPr/>
      <dgm:t>
        <a:bodyPr/>
        <a:lstStyle/>
        <a:p>
          <a:endParaRPr lang="en-US"/>
        </a:p>
      </dgm:t>
    </dgm:pt>
    <dgm:pt modelId="{F939AD8A-0DAC-4FEA-9B5F-F962C343AFAD}" type="sibTrans" cxnId="{82D1A52D-A9F7-4C5E-9651-095EAC6E94C6}">
      <dgm:prSet/>
      <dgm:spPr/>
      <dgm:t>
        <a:bodyPr/>
        <a:lstStyle/>
        <a:p>
          <a:endParaRPr lang="en-US"/>
        </a:p>
      </dgm:t>
    </dgm:pt>
    <dgm:pt modelId="{632096ED-9517-4837-892F-0984EF735C4D}">
      <dgm:prSet/>
      <dgm:spPr/>
      <dgm:t>
        <a:bodyPr/>
        <a:lstStyle/>
        <a:p>
          <a:r>
            <a:rPr lang="en-US" b="1" dirty="0"/>
            <a:t>KUA</a:t>
          </a:r>
        </a:p>
      </dgm:t>
    </dgm:pt>
    <dgm:pt modelId="{A7608EAB-C46A-4325-BB8B-F8362376629C}" type="parTrans" cxnId="{6ADFF2F9-7B32-458B-88CE-C39445CD9F79}">
      <dgm:prSet/>
      <dgm:spPr/>
      <dgm:t>
        <a:bodyPr/>
        <a:lstStyle/>
        <a:p>
          <a:endParaRPr lang="en-US"/>
        </a:p>
      </dgm:t>
    </dgm:pt>
    <dgm:pt modelId="{D8D18732-7C48-4BFF-8B89-F6B800708871}" type="sibTrans" cxnId="{6ADFF2F9-7B32-458B-88CE-C39445CD9F79}">
      <dgm:prSet/>
      <dgm:spPr/>
      <dgm:t>
        <a:bodyPr/>
        <a:lstStyle/>
        <a:p>
          <a:endParaRPr lang="en-US"/>
        </a:p>
      </dgm:t>
    </dgm:pt>
    <dgm:pt modelId="{EF1FA685-8681-4A74-9DA6-7F59CC9721F4}">
      <dgm:prSet/>
      <dgm:spPr/>
      <dgm:t>
        <a:bodyPr/>
        <a:lstStyle/>
        <a:p>
          <a:r>
            <a:rPr lang="en-US" b="1" dirty="0"/>
            <a:t>LKPD</a:t>
          </a:r>
        </a:p>
      </dgm:t>
    </dgm:pt>
    <dgm:pt modelId="{90E58030-7F2A-4035-99D4-9660054BB595}" type="parTrans" cxnId="{9386DE25-1E3C-433D-B9E7-0058E24164A7}">
      <dgm:prSet/>
      <dgm:spPr/>
      <dgm:t>
        <a:bodyPr/>
        <a:lstStyle/>
        <a:p>
          <a:endParaRPr lang="en-US"/>
        </a:p>
      </dgm:t>
    </dgm:pt>
    <dgm:pt modelId="{A856A426-70AC-4686-BA53-830E340EC8D3}" type="sibTrans" cxnId="{9386DE25-1E3C-433D-B9E7-0058E24164A7}">
      <dgm:prSet/>
      <dgm:spPr/>
      <dgm:t>
        <a:bodyPr/>
        <a:lstStyle/>
        <a:p>
          <a:endParaRPr lang="en-US"/>
        </a:p>
      </dgm:t>
    </dgm:pt>
    <dgm:pt modelId="{799D5BDA-D49F-4595-8805-8564FFB076D0}">
      <dgm:prSet/>
      <dgm:spPr/>
      <dgm:t>
        <a:bodyPr/>
        <a:lstStyle/>
        <a:p>
          <a:r>
            <a:rPr lang="en-US" b="1">
              <a:ln/>
            </a:rPr>
            <a:t>PPAS</a:t>
          </a:r>
          <a:endParaRPr lang="en-US" b="1" dirty="0">
            <a:ln/>
          </a:endParaRPr>
        </a:p>
      </dgm:t>
    </dgm:pt>
    <dgm:pt modelId="{3728084E-5B70-42C8-B474-8634516B84B7}" type="parTrans" cxnId="{A06179B7-0F06-451E-9B3F-B02FB5AC7FFB}">
      <dgm:prSet/>
      <dgm:spPr/>
      <dgm:t>
        <a:bodyPr/>
        <a:lstStyle/>
        <a:p>
          <a:endParaRPr lang="en-US"/>
        </a:p>
      </dgm:t>
    </dgm:pt>
    <dgm:pt modelId="{A14E7C78-295D-43ED-8FA8-B2DB69B04174}" type="sibTrans" cxnId="{A06179B7-0F06-451E-9B3F-B02FB5AC7FFB}">
      <dgm:prSet/>
      <dgm:spPr/>
      <dgm:t>
        <a:bodyPr/>
        <a:lstStyle/>
        <a:p>
          <a:endParaRPr lang="en-US"/>
        </a:p>
      </dgm:t>
    </dgm:pt>
    <dgm:pt modelId="{D53B3970-4CF4-4427-A48E-0039EFF4A414}">
      <dgm:prSet custT="1"/>
      <dgm:spPr/>
      <dgm:t>
        <a:bodyPr anchor="ctr"/>
        <a:lstStyle/>
        <a:p>
          <a:pPr algn="just"/>
          <a:r>
            <a:rPr lang="en-US" sz="2000" b="1">
              <a:ln/>
            </a:rPr>
            <a:t>Dokumen pembiayaan serta asumsi yang mendasarinya untuk periode 1 (satu) tahun. </a:t>
          </a:r>
          <a:endParaRPr lang="en-US" sz="2000" b="1" dirty="0"/>
        </a:p>
      </dgm:t>
    </dgm:pt>
    <dgm:pt modelId="{1AD3E5AD-4BB3-4A5C-B1DF-44837DE8F74B}" type="parTrans" cxnId="{B13EDBCB-49B9-436C-9ABB-4CCF96636B45}">
      <dgm:prSet/>
      <dgm:spPr/>
      <dgm:t>
        <a:bodyPr/>
        <a:lstStyle/>
        <a:p>
          <a:endParaRPr lang="en-US"/>
        </a:p>
      </dgm:t>
    </dgm:pt>
    <dgm:pt modelId="{62871BC9-D197-409A-841A-F17FA4546FCF}" type="sibTrans" cxnId="{B13EDBCB-49B9-436C-9ABB-4CCF96636B45}">
      <dgm:prSet/>
      <dgm:spPr/>
      <dgm:t>
        <a:bodyPr/>
        <a:lstStyle/>
        <a:p>
          <a:endParaRPr lang="en-US"/>
        </a:p>
      </dgm:t>
    </dgm:pt>
    <dgm:pt modelId="{AC3F6673-AD6A-4052-AE2D-E962E847DCAE}">
      <dgm:prSet/>
      <dgm:spPr/>
      <dgm:t>
        <a:bodyPr anchor="ctr"/>
        <a:lstStyle/>
        <a:p>
          <a:pPr algn="just"/>
          <a:r>
            <a:rPr lang="en-US" b="1">
              <a:ln/>
            </a:rPr>
            <a:t>Program prioritas dan patokan batas maksimal anggaran yang diberikan kepada Perangkat Daerah untuk setiap program sebagai acuan dalam penyusunan rencana kerja dan anggaran Perangkat Daerah</a:t>
          </a:r>
          <a:endParaRPr lang="en-US" b="1" dirty="0"/>
        </a:p>
      </dgm:t>
    </dgm:pt>
    <dgm:pt modelId="{DD89ECBB-E6C5-4F1D-9297-50416CAA9884}" type="parTrans" cxnId="{05EF4C39-869B-41CB-AF36-EE6A2C0DCADF}">
      <dgm:prSet/>
      <dgm:spPr/>
      <dgm:t>
        <a:bodyPr/>
        <a:lstStyle/>
        <a:p>
          <a:endParaRPr lang="en-US"/>
        </a:p>
      </dgm:t>
    </dgm:pt>
    <dgm:pt modelId="{7FBE6995-B5A6-4AE6-B8C5-5AB6108931C5}" type="sibTrans" cxnId="{05EF4C39-869B-41CB-AF36-EE6A2C0DCADF}">
      <dgm:prSet/>
      <dgm:spPr/>
      <dgm:t>
        <a:bodyPr/>
        <a:lstStyle/>
        <a:p>
          <a:endParaRPr lang="en-US"/>
        </a:p>
      </dgm:t>
    </dgm:pt>
    <dgm:pt modelId="{847808AE-59AE-4AE3-AE81-606A22DB8D85}">
      <dgm:prSet custT="1"/>
      <dgm:spPr/>
      <dgm:t>
        <a:bodyPr anchor="ctr"/>
        <a:lstStyle/>
        <a:p>
          <a:pPr algn="just"/>
          <a:r>
            <a:rPr lang="en-US" sz="1800" b="1">
              <a:ln/>
            </a:rPr>
            <a:t>Bentuk pertanggungjawaban pengelolaan keuangan daerah selaku entitas pelaporan selama satu periode pelaporan. </a:t>
          </a:r>
          <a:endParaRPr lang="en-US" sz="1800" b="1" dirty="0"/>
        </a:p>
      </dgm:t>
    </dgm:pt>
    <dgm:pt modelId="{CC3D0D6E-2402-4430-8886-69279A2B64E7}" type="parTrans" cxnId="{72FE033D-87D3-47FA-999F-2C7FEF5A243C}">
      <dgm:prSet/>
      <dgm:spPr/>
      <dgm:t>
        <a:bodyPr/>
        <a:lstStyle/>
        <a:p>
          <a:endParaRPr lang="en-US"/>
        </a:p>
      </dgm:t>
    </dgm:pt>
    <dgm:pt modelId="{FB0911D5-E88E-4EAF-9657-8904B537EA4E}" type="sibTrans" cxnId="{72FE033D-87D3-47FA-999F-2C7FEF5A243C}">
      <dgm:prSet/>
      <dgm:spPr/>
      <dgm:t>
        <a:bodyPr/>
        <a:lstStyle/>
        <a:p>
          <a:endParaRPr lang="en-US"/>
        </a:p>
      </dgm:t>
    </dgm:pt>
    <dgm:pt modelId="{AD281DC5-EFB0-4B56-A80B-67139FB53E05}" type="pres">
      <dgm:prSet presAssocID="{57ABF183-80EA-4EDE-B7CB-B31375D32568}" presName="Name0" presStyleCnt="0">
        <dgm:presLayoutVars>
          <dgm:chMax/>
          <dgm:chPref val="3"/>
          <dgm:dir/>
          <dgm:animOne val="branch"/>
          <dgm:animLvl val="lvl"/>
        </dgm:presLayoutVars>
      </dgm:prSet>
      <dgm:spPr/>
    </dgm:pt>
    <dgm:pt modelId="{A2D66539-5C96-47BB-954C-0325B37FE871}" type="pres">
      <dgm:prSet presAssocID="{AAF01737-D8BC-45AD-B3D8-605952A757F0}" presName="composite" presStyleCnt="0"/>
      <dgm:spPr/>
    </dgm:pt>
    <dgm:pt modelId="{3C38067D-86DE-4EF4-A26C-773C51CD3BF1}" type="pres">
      <dgm:prSet presAssocID="{AAF01737-D8BC-45AD-B3D8-605952A757F0}" presName="FirstChild" presStyleLbl="revTx" presStyleIdx="0" presStyleCnt="6" custScaleX="100000">
        <dgm:presLayoutVars>
          <dgm:chMax val="0"/>
          <dgm:chPref val="0"/>
          <dgm:bulletEnabled val="1"/>
        </dgm:presLayoutVars>
      </dgm:prSet>
      <dgm:spPr/>
    </dgm:pt>
    <dgm:pt modelId="{BF38D7E6-9A92-4802-862A-00FE3B67AF6A}" type="pres">
      <dgm:prSet presAssocID="{AAF01737-D8BC-45AD-B3D8-605952A757F0}" presName="Parent" presStyleLbl="alignNode1" presStyleIdx="0" presStyleCnt="6">
        <dgm:presLayoutVars>
          <dgm:chMax val="3"/>
          <dgm:chPref val="3"/>
          <dgm:bulletEnabled val="1"/>
        </dgm:presLayoutVars>
      </dgm:prSet>
      <dgm:spPr/>
    </dgm:pt>
    <dgm:pt modelId="{EEF67916-D581-4D7D-8027-F075E3D4C0A3}" type="pres">
      <dgm:prSet presAssocID="{AAF01737-D8BC-45AD-B3D8-605952A757F0}" presName="Accent" presStyleLbl="parChTrans1D1" presStyleIdx="0" presStyleCnt="6"/>
      <dgm:spPr/>
    </dgm:pt>
    <dgm:pt modelId="{9B5E77BC-CD74-44B1-AB98-E1448EB4E07F}" type="pres">
      <dgm:prSet presAssocID="{E855584C-AF45-4C43-B8A2-ECAE60FB6E75}" presName="sibTrans" presStyleCnt="0"/>
      <dgm:spPr/>
    </dgm:pt>
    <dgm:pt modelId="{6A5DFA6F-56E2-4850-B3D8-4A70E8F76BA0}" type="pres">
      <dgm:prSet presAssocID="{DA0B084F-9901-49D5-AFBF-D8510A407012}" presName="composite" presStyleCnt="0"/>
      <dgm:spPr/>
    </dgm:pt>
    <dgm:pt modelId="{403CA52B-D6A2-40CC-B782-135AFDEC9094}" type="pres">
      <dgm:prSet presAssocID="{DA0B084F-9901-49D5-AFBF-D8510A407012}" presName="FirstChild" presStyleLbl="revTx" presStyleIdx="1" presStyleCnt="6" custScaleX="100000">
        <dgm:presLayoutVars>
          <dgm:chMax val="0"/>
          <dgm:chPref val="0"/>
          <dgm:bulletEnabled val="1"/>
        </dgm:presLayoutVars>
      </dgm:prSet>
      <dgm:spPr/>
    </dgm:pt>
    <dgm:pt modelId="{A42A245D-CEFD-41D8-B144-DF50BF22432C}" type="pres">
      <dgm:prSet presAssocID="{DA0B084F-9901-49D5-AFBF-D8510A407012}" presName="Parent" presStyleLbl="alignNode1" presStyleIdx="1" presStyleCnt="6">
        <dgm:presLayoutVars>
          <dgm:chMax val="3"/>
          <dgm:chPref val="3"/>
          <dgm:bulletEnabled val="1"/>
        </dgm:presLayoutVars>
      </dgm:prSet>
      <dgm:spPr/>
    </dgm:pt>
    <dgm:pt modelId="{8A2BA364-4A71-4D3D-92F3-C6ABFA90D8AA}" type="pres">
      <dgm:prSet presAssocID="{DA0B084F-9901-49D5-AFBF-D8510A407012}" presName="Accent" presStyleLbl="parChTrans1D1" presStyleIdx="1" presStyleCnt="6"/>
      <dgm:spPr/>
    </dgm:pt>
    <dgm:pt modelId="{FA1B0AC3-66D2-4D10-A180-84D73055044F}" type="pres">
      <dgm:prSet presAssocID="{65CED15C-0F2A-43AC-B19C-6E5A290FBBB5}" presName="sibTrans" presStyleCnt="0"/>
      <dgm:spPr/>
    </dgm:pt>
    <dgm:pt modelId="{433E4B80-035F-46FB-B71E-0423BCAC5308}" type="pres">
      <dgm:prSet presAssocID="{0641FE79-0D79-4E55-8538-A63FEE167AEB}" presName="composite" presStyleCnt="0"/>
      <dgm:spPr/>
    </dgm:pt>
    <dgm:pt modelId="{1D512823-734D-416C-945B-0409B0B7B753}" type="pres">
      <dgm:prSet presAssocID="{0641FE79-0D79-4E55-8538-A63FEE167AEB}" presName="FirstChild" presStyleLbl="revTx" presStyleIdx="2" presStyleCnt="6" custScaleX="100000">
        <dgm:presLayoutVars>
          <dgm:chMax val="0"/>
          <dgm:chPref val="0"/>
          <dgm:bulletEnabled val="1"/>
        </dgm:presLayoutVars>
      </dgm:prSet>
      <dgm:spPr/>
    </dgm:pt>
    <dgm:pt modelId="{EC3E9876-E8C1-4297-8E10-D2120C34F5B9}" type="pres">
      <dgm:prSet presAssocID="{0641FE79-0D79-4E55-8538-A63FEE167AEB}" presName="Parent" presStyleLbl="alignNode1" presStyleIdx="2" presStyleCnt="6">
        <dgm:presLayoutVars>
          <dgm:chMax val="3"/>
          <dgm:chPref val="3"/>
          <dgm:bulletEnabled val="1"/>
        </dgm:presLayoutVars>
      </dgm:prSet>
      <dgm:spPr/>
    </dgm:pt>
    <dgm:pt modelId="{8F7B4395-30F8-472E-82B4-D1200FA14BBA}" type="pres">
      <dgm:prSet presAssocID="{0641FE79-0D79-4E55-8538-A63FEE167AEB}" presName="Accent" presStyleLbl="parChTrans1D1" presStyleIdx="2" presStyleCnt="6"/>
      <dgm:spPr/>
    </dgm:pt>
    <dgm:pt modelId="{2680B4FA-ADE6-406B-83A8-1C32D13A3FEE}" type="pres">
      <dgm:prSet presAssocID="{D1514719-DE60-4B9F-8244-7C7E14319126}" presName="sibTrans" presStyleCnt="0"/>
      <dgm:spPr/>
    </dgm:pt>
    <dgm:pt modelId="{664BF9CE-D827-4BA3-B006-3B284A5E3E92}" type="pres">
      <dgm:prSet presAssocID="{632096ED-9517-4837-892F-0984EF735C4D}" presName="composite" presStyleCnt="0"/>
      <dgm:spPr/>
    </dgm:pt>
    <dgm:pt modelId="{1E2D1D1F-51BA-4A67-9F77-26555700CB64}" type="pres">
      <dgm:prSet presAssocID="{632096ED-9517-4837-892F-0984EF735C4D}" presName="FirstChild" presStyleLbl="revTx" presStyleIdx="3" presStyleCnt="6" custScaleX="100000">
        <dgm:presLayoutVars>
          <dgm:chMax val="0"/>
          <dgm:chPref val="0"/>
          <dgm:bulletEnabled val="1"/>
        </dgm:presLayoutVars>
      </dgm:prSet>
      <dgm:spPr/>
    </dgm:pt>
    <dgm:pt modelId="{B07B5A04-A25A-4C50-B272-5CBB8407D73F}" type="pres">
      <dgm:prSet presAssocID="{632096ED-9517-4837-892F-0984EF735C4D}" presName="Parent" presStyleLbl="alignNode1" presStyleIdx="3" presStyleCnt="6">
        <dgm:presLayoutVars>
          <dgm:chMax val="3"/>
          <dgm:chPref val="3"/>
          <dgm:bulletEnabled val="1"/>
        </dgm:presLayoutVars>
      </dgm:prSet>
      <dgm:spPr/>
    </dgm:pt>
    <dgm:pt modelId="{45200826-8707-48C6-839C-FFC8563FF864}" type="pres">
      <dgm:prSet presAssocID="{632096ED-9517-4837-892F-0984EF735C4D}" presName="Accent" presStyleLbl="parChTrans1D1" presStyleIdx="3" presStyleCnt="6"/>
      <dgm:spPr/>
    </dgm:pt>
    <dgm:pt modelId="{060A0BEB-FC92-47D3-BE94-D93BC3BE3C84}" type="pres">
      <dgm:prSet presAssocID="{D8D18732-7C48-4BFF-8B89-F6B800708871}" presName="sibTrans" presStyleCnt="0"/>
      <dgm:spPr/>
    </dgm:pt>
    <dgm:pt modelId="{FEF218C1-45D9-442E-AF1F-7E4679D3258C}" type="pres">
      <dgm:prSet presAssocID="{799D5BDA-D49F-4595-8805-8564FFB076D0}" presName="composite" presStyleCnt="0"/>
      <dgm:spPr/>
    </dgm:pt>
    <dgm:pt modelId="{85BEC1D9-5B19-47B5-A435-B6AE8C278B59}" type="pres">
      <dgm:prSet presAssocID="{799D5BDA-D49F-4595-8805-8564FFB076D0}" presName="FirstChild" presStyleLbl="revTx" presStyleIdx="4" presStyleCnt="6" custScaleX="100000">
        <dgm:presLayoutVars>
          <dgm:chMax val="0"/>
          <dgm:chPref val="0"/>
          <dgm:bulletEnabled val="1"/>
        </dgm:presLayoutVars>
      </dgm:prSet>
      <dgm:spPr/>
    </dgm:pt>
    <dgm:pt modelId="{2F4BA166-885A-46AF-98B0-A2D43BCBE2A4}" type="pres">
      <dgm:prSet presAssocID="{799D5BDA-D49F-4595-8805-8564FFB076D0}" presName="Parent" presStyleLbl="alignNode1" presStyleIdx="4" presStyleCnt="6">
        <dgm:presLayoutVars>
          <dgm:chMax val="3"/>
          <dgm:chPref val="3"/>
          <dgm:bulletEnabled val="1"/>
        </dgm:presLayoutVars>
      </dgm:prSet>
      <dgm:spPr/>
    </dgm:pt>
    <dgm:pt modelId="{B0099F3B-2CCC-49A7-92E4-3BF3AA4A3DC0}" type="pres">
      <dgm:prSet presAssocID="{799D5BDA-D49F-4595-8805-8564FFB076D0}" presName="Accent" presStyleLbl="parChTrans1D1" presStyleIdx="4" presStyleCnt="6"/>
      <dgm:spPr/>
    </dgm:pt>
    <dgm:pt modelId="{8EC8F987-8962-47F9-BE5E-88FC393CB93A}" type="pres">
      <dgm:prSet presAssocID="{A14E7C78-295D-43ED-8FA8-B2DB69B04174}" presName="sibTrans" presStyleCnt="0"/>
      <dgm:spPr/>
    </dgm:pt>
    <dgm:pt modelId="{B36540D6-E4A1-4BBB-8D7A-DD3628E50FCC}" type="pres">
      <dgm:prSet presAssocID="{EF1FA685-8681-4A74-9DA6-7F59CC9721F4}" presName="composite" presStyleCnt="0"/>
      <dgm:spPr/>
    </dgm:pt>
    <dgm:pt modelId="{118AE302-1887-4349-89E3-9F253794D801}" type="pres">
      <dgm:prSet presAssocID="{EF1FA685-8681-4A74-9DA6-7F59CC9721F4}" presName="FirstChild" presStyleLbl="revTx" presStyleIdx="5" presStyleCnt="6" custScaleX="100000">
        <dgm:presLayoutVars>
          <dgm:chMax val="0"/>
          <dgm:chPref val="0"/>
          <dgm:bulletEnabled val="1"/>
        </dgm:presLayoutVars>
      </dgm:prSet>
      <dgm:spPr/>
    </dgm:pt>
    <dgm:pt modelId="{18F92128-F51A-4B25-9443-119E8E0B77C1}" type="pres">
      <dgm:prSet presAssocID="{EF1FA685-8681-4A74-9DA6-7F59CC9721F4}" presName="Parent" presStyleLbl="alignNode1" presStyleIdx="5" presStyleCnt="6">
        <dgm:presLayoutVars>
          <dgm:chMax val="3"/>
          <dgm:chPref val="3"/>
          <dgm:bulletEnabled val="1"/>
        </dgm:presLayoutVars>
      </dgm:prSet>
      <dgm:spPr/>
    </dgm:pt>
    <dgm:pt modelId="{14E1DA67-B243-416E-B07D-2F36D548851C}" type="pres">
      <dgm:prSet presAssocID="{EF1FA685-8681-4A74-9DA6-7F59CC9721F4}" presName="Accent" presStyleLbl="parChTrans1D1" presStyleIdx="5" presStyleCnt="6"/>
      <dgm:spPr/>
    </dgm:pt>
  </dgm:ptLst>
  <dgm:cxnLst>
    <dgm:cxn modelId="{2B515102-5CB3-41FA-B205-4DE5E3A9E908}" type="presOf" srcId="{AC3F6673-AD6A-4052-AE2D-E962E847DCAE}" destId="{85BEC1D9-5B19-47B5-A435-B6AE8C278B59}" srcOrd="0" destOrd="0" presId="urn:microsoft.com/office/officeart/2011/layout/TabList"/>
    <dgm:cxn modelId="{EA693A03-7593-444D-9899-312F58BAB551}" srcId="{57ABF183-80EA-4EDE-B7CB-B31375D32568}" destId="{0641FE79-0D79-4E55-8538-A63FEE167AEB}" srcOrd="2" destOrd="0" parTransId="{7FE382C7-FAFA-4362-B62C-B46ACE5A82A1}" sibTransId="{D1514719-DE60-4B9F-8244-7C7E14319126}"/>
    <dgm:cxn modelId="{1BA30309-DAEC-4E3D-A227-3F4EDD5B11A2}" type="presOf" srcId="{EF1FA685-8681-4A74-9DA6-7F59CC9721F4}" destId="{18F92128-F51A-4B25-9443-119E8E0B77C1}" srcOrd="0" destOrd="0" presId="urn:microsoft.com/office/officeart/2011/layout/TabList"/>
    <dgm:cxn modelId="{24A2D10C-63BA-4741-9294-8A573B272D0D}" type="presOf" srcId="{057D366B-93A4-4900-BE08-8767BB48C181}" destId="{3C38067D-86DE-4EF4-A26C-773C51CD3BF1}" srcOrd="0" destOrd="0" presId="urn:microsoft.com/office/officeart/2011/layout/TabList"/>
    <dgm:cxn modelId="{9386DE25-1E3C-433D-B9E7-0058E24164A7}" srcId="{57ABF183-80EA-4EDE-B7CB-B31375D32568}" destId="{EF1FA685-8681-4A74-9DA6-7F59CC9721F4}" srcOrd="5" destOrd="0" parTransId="{90E58030-7F2A-4035-99D4-9660054BB595}" sibTransId="{A856A426-70AC-4686-BA53-830E340EC8D3}"/>
    <dgm:cxn modelId="{DD9F562B-7229-4382-B273-CDDF899173DE}" type="presOf" srcId="{D53B3970-4CF4-4427-A48E-0039EFF4A414}" destId="{1E2D1D1F-51BA-4A67-9F77-26555700CB64}" srcOrd="0" destOrd="0" presId="urn:microsoft.com/office/officeart/2011/layout/TabList"/>
    <dgm:cxn modelId="{CBF32A2C-BF2C-4796-A1AA-3E0A9A27A4B0}" type="presOf" srcId="{799D5BDA-D49F-4595-8805-8564FFB076D0}" destId="{2F4BA166-885A-46AF-98B0-A2D43BCBE2A4}" srcOrd="0" destOrd="0" presId="urn:microsoft.com/office/officeart/2011/layout/TabList"/>
    <dgm:cxn modelId="{82D1A52D-A9F7-4C5E-9651-095EAC6E94C6}" srcId="{0641FE79-0D79-4E55-8538-A63FEE167AEB}" destId="{25BF91E6-181C-4ECC-BD8E-305F2EC79B63}" srcOrd="0" destOrd="0" parTransId="{54DA1CFB-69B1-4E93-B21D-B955E2B27BE3}" sibTransId="{F939AD8A-0DAC-4FEA-9B5F-F962C343AFAD}"/>
    <dgm:cxn modelId="{05EF4C39-869B-41CB-AF36-EE6A2C0DCADF}" srcId="{799D5BDA-D49F-4595-8805-8564FFB076D0}" destId="{AC3F6673-AD6A-4052-AE2D-E962E847DCAE}" srcOrd="0" destOrd="0" parTransId="{DD89ECBB-E6C5-4F1D-9297-50416CAA9884}" sibTransId="{7FBE6995-B5A6-4AE6-B8C5-5AB6108931C5}"/>
    <dgm:cxn modelId="{72FE033D-87D3-47FA-999F-2C7FEF5A243C}" srcId="{EF1FA685-8681-4A74-9DA6-7F59CC9721F4}" destId="{847808AE-59AE-4AE3-AE81-606A22DB8D85}" srcOrd="0" destOrd="0" parTransId="{CC3D0D6E-2402-4430-8886-69279A2B64E7}" sibTransId="{FB0911D5-E88E-4EAF-9657-8904B537EA4E}"/>
    <dgm:cxn modelId="{2A5D025B-2D29-485A-98F2-C33927E62C2F}" srcId="{DA0B084F-9901-49D5-AFBF-D8510A407012}" destId="{E68F1435-7250-4B37-BE86-AEA38F4AEB06}" srcOrd="0" destOrd="0" parTransId="{2A3F0849-7F1A-44BB-8920-DC865D7D3C59}" sibTransId="{91626068-30EC-41C3-89EE-9EBF1A5CD9B6}"/>
    <dgm:cxn modelId="{11B93B44-7382-441F-81A7-947FCBF27FBB}" srcId="{57ABF183-80EA-4EDE-B7CB-B31375D32568}" destId="{DA0B084F-9901-49D5-AFBF-D8510A407012}" srcOrd="1" destOrd="0" parTransId="{1B3555D7-112F-4DBD-ABF3-25738BAE6AB8}" sibTransId="{65CED15C-0F2A-43AC-B19C-6E5A290FBBB5}"/>
    <dgm:cxn modelId="{69880266-55E4-41D3-B567-81DB0E175765}" type="presOf" srcId="{E68F1435-7250-4B37-BE86-AEA38F4AEB06}" destId="{403CA52B-D6A2-40CC-B782-135AFDEC9094}" srcOrd="0" destOrd="0" presId="urn:microsoft.com/office/officeart/2011/layout/TabList"/>
    <dgm:cxn modelId="{C1E31049-6D84-45FC-843F-516587CAADD8}" type="presOf" srcId="{25BF91E6-181C-4ECC-BD8E-305F2EC79B63}" destId="{1D512823-734D-416C-945B-0409B0B7B753}" srcOrd="0" destOrd="0" presId="urn:microsoft.com/office/officeart/2011/layout/TabList"/>
    <dgm:cxn modelId="{FAA38883-4A9B-499F-8B2B-35CBB1E44FE3}" type="presOf" srcId="{AAF01737-D8BC-45AD-B3D8-605952A757F0}" destId="{BF38D7E6-9A92-4802-862A-00FE3B67AF6A}" srcOrd="0" destOrd="0" presId="urn:microsoft.com/office/officeart/2011/layout/TabList"/>
    <dgm:cxn modelId="{DF84BC8C-4842-4764-B887-86269B296B21}" type="presOf" srcId="{847808AE-59AE-4AE3-AE81-606A22DB8D85}" destId="{118AE302-1887-4349-89E3-9F253794D801}" srcOrd="0" destOrd="0" presId="urn:microsoft.com/office/officeart/2011/layout/TabList"/>
    <dgm:cxn modelId="{3B1FD69A-12D7-40D2-87D4-1CE9C4E4D87E}" type="presOf" srcId="{57ABF183-80EA-4EDE-B7CB-B31375D32568}" destId="{AD281DC5-EFB0-4B56-A80B-67139FB53E05}" srcOrd="0" destOrd="0" presId="urn:microsoft.com/office/officeart/2011/layout/TabList"/>
    <dgm:cxn modelId="{B70BB1A5-DFC6-40BC-8B0B-EC285442E65B}" type="presOf" srcId="{DA0B084F-9901-49D5-AFBF-D8510A407012}" destId="{A42A245D-CEFD-41D8-B144-DF50BF22432C}" srcOrd="0" destOrd="0" presId="urn:microsoft.com/office/officeart/2011/layout/TabList"/>
    <dgm:cxn modelId="{54BCD0A6-BF85-48EB-9913-2E131B99A4F1}" srcId="{AAF01737-D8BC-45AD-B3D8-605952A757F0}" destId="{057D366B-93A4-4900-BE08-8767BB48C181}" srcOrd="0" destOrd="0" parTransId="{07239E39-3E9C-472C-BFA8-04F91638D33A}" sibTransId="{C42A75D1-7BBC-466D-8316-6A04ED907A6E}"/>
    <dgm:cxn modelId="{D8B0A6AC-CC8B-4A14-9FDC-5FCA7BF390D9}" srcId="{57ABF183-80EA-4EDE-B7CB-B31375D32568}" destId="{AAF01737-D8BC-45AD-B3D8-605952A757F0}" srcOrd="0" destOrd="0" parTransId="{02B5DBA9-207C-4EAB-B427-696DA12A7639}" sibTransId="{E855584C-AF45-4C43-B8A2-ECAE60FB6E75}"/>
    <dgm:cxn modelId="{A06179B7-0F06-451E-9B3F-B02FB5AC7FFB}" srcId="{57ABF183-80EA-4EDE-B7CB-B31375D32568}" destId="{799D5BDA-D49F-4595-8805-8564FFB076D0}" srcOrd="4" destOrd="0" parTransId="{3728084E-5B70-42C8-B474-8634516B84B7}" sibTransId="{A14E7C78-295D-43ED-8FA8-B2DB69B04174}"/>
    <dgm:cxn modelId="{B13EDBCB-49B9-436C-9ABB-4CCF96636B45}" srcId="{632096ED-9517-4837-892F-0984EF735C4D}" destId="{D53B3970-4CF4-4427-A48E-0039EFF4A414}" srcOrd="0" destOrd="0" parTransId="{1AD3E5AD-4BB3-4A5C-B1DF-44837DE8F74B}" sibTransId="{62871BC9-D197-409A-841A-F17FA4546FCF}"/>
    <dgm:cxn modelId="{3EF361ED-594B-41B8-A296-C52A4BBC021C}" type="presOf" srcId="{632096ED-9517-4837-892F-0984EF735C4D}" destId="{B07B5A04-A25A-4C50-B272-5CBB8407D73F}" srcOrd="0" destOrd="0" presId="urn:microsoft.com/office/officeart/2011/layout/TabList"/>
    <dgm:cxn modelId="{8E1999F0-95A9-4DC8-8D72-B062E6F4559A}" type="presOf" srcId="{0641FE79-0D79-4E55-8538-A63FEE167AEB}" destId="{EC3E9876-E8C1-4297-8E10-D2120C34F5B9}" srcOrd="0" destOrd="0" presId="urn:microsoft.com/office/officeart/2011/layout/TabList"/>
    <dgm:cxn modelId="{6ADFF2F9-7B32-458B-88CE-C39445CD9F79}" srcId="{57ABF183-80EA-4EDE-B7CB-B31375D32568}" destId="{632096ED-9517-4837-892F-0984EF735C4D}" srcOrd="3" destOrd="0" parTransId="{A7608EAB-C46A-4325-BB8B-F8362376629C}" sibTransId="{D8D18732-7C48-4BFF-8B89-F6B800708871}"/>
    <dgm:cxn modelId="{F4F6E3E5-20C0-4D3D-9AA6-AFDB1CEF3127}" type="presParOf" srcId="{AD281DC5-EFB0-4B56-A80B-67139FB53E05}" destId="{A2D66539-5C96-47BB-954C-0325B37FE871}" srcOrd="0" destOrd="0" presId="urn:microsoft.com/office/officeart/2011/layout/TabList"/>
    <dgm:cxn modelId="{D26785FC-A11B-469F-B854-5D06F946D3D0}" type="presParOf" srcId="{A2D66539-5C96-47BB-954C-0325B37FE871}" destId="{3C38067D-86DE-4EF4-A26C-773C51CD3BF1}" srcOrd="0" destOrd="0" presId="urn:microsoft.com/office/officeart/2011/layout/TabList"/>
    <dgm:cxn modelId="{D5C56DD9-734A-4B0A-BC37-52209C8CB29D}" type="presParOf" srcId="{A2D66539-5C96-47BB-954C-0325B37FE871}" destId="{BF38D7E6-9A92-4802-862A-00FE3B67AF6A}" srcOrd="1" destOrd="0" presId="urn:microsoft.com/office/officeart/2011/layout/TabList"/>
    <dgm:cxn modelId="{12841230-574A-4880-A025-ADA815BF06A8}" type="presParOf" srcId="{A2D66539-5C96-47BB-954C-0325B37FE871}" destId="{EEF67916-D581-4D7D-8027-F075E3D4C0A3}" srcOrd="2" destOrd="0" presId="urn:microsoft.com/office/officeart/2011/layout/TabList"/>
    <dgm:cxn modelId="{DB0CFFE5-AF37-4B56-9F73-BAC44F466B80}" type="presParOf" srcId="{AD281DC5-EFB0-4B56-A80B-67139FB53E05}" destId="{9B5E77BC-CD74-44B1-AB98-E1448EB4E07F}" srcOrd="1" destOrd="0" presId="urn:microsoft.com/office/officeart/2011/layout/TabList"/>
    <dgm:cxn modelId="{A4C9CB7B-611A-4CD0-8CB9-791BBC8F8C56}" type="presParOf" srcId="{AD281DC5-EFB0-4B56-A80B-67139FB53E05}" destId="{6A5DFA6F-56E2-4850-B3D8-4A70E8F76BA0}" srcOrd="2" destOrd="0" presId="urn:microsoft.com/office/officeart/2011/layout/TabList"/>
    <dgm:cxn modelId="{76CE15A4-EFF9-4FBC-890D-9B60EBED9E50}" type="presParOf" srcId="{6A5DFA6F-56E2-4850-B3D8-4A70E8F76BA0}" destId="{403CA52B-D6A2-40CC-B782-135AFDEC9094}" srcOrd="0" destOrd="0" presId="urn:microsoft.com/office/officeart/2011/layout/TabList"/>
    <dgm:cxn modelId="{97AA2310-50D4-43EA-A15D-5692E97BD6FE}" type="presParOf" srcId="{6A5DFA6F-56E2-4850-B3D8-4A70E8F76BA0}" destId="{A42A245D-CEFD-41D8-B144-DF50BF22432C}" srcOrd="1" destOrd="0" presId="urn:microsoft.com/office/officeart/2011/layout/TabList"/>
    <dgm:cxn modelId="{D97D7177-9514-4F0B-B55E-E65DF2F0B0A7}" type="presParOf" srcId="{6A5DFA6F-56E2-4850-B3D8-4A70E8F76BA0}" destId="{8A2BA364-4A71-4D3D-92F3-C6ABFA90D8AA}" srcOrd="2" destOrd="0" presId="urn:microsoft.com/office/officeart/2011/layout/TabList"/>
    <dgm:cxn modelId="{659CA704-2512-42F4-AFE4-60C22CE0A88D}" type="presParOf" srcId="{AD281DC5-EFB0-4B56-A80B-67139FB53E05}" destId="{FA1B0AC3-66D2-4D10-A180-84D73055044F}" srcOrd="3" destOrd="0" presId="urn:microsoft.com/office/officeart/2011/layout/TabList"/>
    <dgm:cxn modelId="{DFE780B5-8910-4F7C-A607-59CDD2D6F82F}" type="presParOf" srcId="{AD281DC5-EFB0-4B56-A80B-67139FB53E05}" destId="{433E4B80-035F-46FB-B71E-0423BCAC5308}" srcOrd="4" destOrd="0" presId="urn:microsoft.com/office/officeart/2011/layout/TabList"/>
    <dgm:cxn modelId="{5C85FD17-B246-49A3-AC4C-918AF64D7083}" type="presParOf" srcId="{433E4B80-035F-46FB-B71E-0423BCAC5308}" destId="{1D512823-734D-416C-945B-0409B0B7B753}" srcOrd="0" destOrd="0" presId="urn:microsoft.com/office/officeart/2011/layout/TabList"/>
    <dgm:cxn modelId="{08FB411F-D31F-4F49-A769-F984CD9B6A94}" type="presParOf" srcId="{433E4B80-035F-46FB-B71E-0423BCAC5308}" destId="{EC3E9876-E8C1-4297-8E10-D2120C34F5B9}" srcOrd="1" destOrd="0" presId="urn:microsoft.com/office/officeart/2011/layout/TabList"/>
    <dgm:cxn modelId="{B28F68C9-7DC3-45E6-8DA7-DF9AEF7C9F7F}" type="presParOf" srcId="{433E4B80-035F-46FB-B71E-0423BCAC5308}" destId="{8F7B4395-30F8-472E-82B4-D1200FA14BBA}" srcOrd="2" destOrd="0" presId="urn:microsoft.com/office/officeart/2011/layout/TabList"/>
    <dgm:cxn modelId="{1117E1EC-A88A-400C-A517-AF59EE12C1D3}" type="presParOf" srcId="{AD281DC5-EFB0-4B56-A80B-67139FB53E05}" destId="{2680B4FA-ADE6-406B-83A8-1C32D13A3FEE}" srcOrd="5" destOrd="0" presId="urn:microsoft.com/office/officeart/2011/layout/TabList"/>
    <dgm:cxn modelId="{48C6056B-ED57-4B75-AD0E-B632570CC4EC}" type="presParOf" srcId="{AD281DC5-EFB0-4B56-A80B-67139FB53E05}" destId="{664BF9CE-D827-4BA3-B006-3B284A5E3E92}" srcOrd="6" destOrd="0" presId="urn:microsoft.com/office/officeart/2011/layout/TabList"/>
    <dgm:cxn modelId="{FDA6242D-B8A9-4300-AE0C-82F7EE774E4C}" type="presParOf" srcId="{664BF9CE-D827-4BA3-B006-3B284A5E3E92}" destId="{1E2D1D1F-51BA-4A67-9F77-26555700CB64}" srcOrd="0" destOrd="0" presId="urn:microsoft.com/office/officeart/2011/layout/TabList"/>
    <dgm:cxn modelId="{9BD59C68-B8DE-45E0-9A5E-F30CC9FC9DB3}" type="presParOf" srcId="{664BF9CE-D827-4BA3-B006-3B284A5E3E92}" destId="{B07B5A04-A25A-4C50-B272-5CBB8407D73F}" srcOrd="1" destOrd="0" presId="urn:microsoft.com/office/officeart/2011/layout/TabList"/>
    <dgm:cxn modelId="{22086F73-31D6-4AD0-89C7-242E0221A810}" type="presParOf" srcId="{664BF9CE-D827-4BA3-B006-3B284A5E3E92}" destId="{45200826-8707-48C6-839C-FFC8563FF864}" srcOrd="2" destOrd="0" presId="urn:microsoft.com/office/officeart/2011/layout/TabList"/>
    <dgm:cxn modelId="{2E7ED354-0CE2-4BAC-9225-C28B28C26900}" type="presParOf" srcId="{AD281DC5-EFB0-4B56-A80B-67139FB53E05}" destId="{060A0BEB-FC92-47D3-BE94-D93BC3BE3C84}" srcOrd="7" destOrd="0" presId="urn:microsoft.com/office/officeart/2011/layout/TabList"/>
    <dgm:cxn modelId="{0DDE3F33-AF29-40D1-B639-B7D07BE608C7}" type="presParOf" srcId="{AD281DC5-EFB0-4B56-A80B-67139FB53E05}" destId="{FEF218C1-45D9-442E-AF1F-7E4679D3258C}" srcOrd="8" destOrd="0" presId="urn:microsoft.com/office/officeart/2011/layout/TabList"/>
    <dgm:cxn modelId="{2AEDA70A-EA43-4A1F-A4B8-5B3BD23EA284}" type="presParOf" srcId="{FEF218C1-45D9-442E-AF1F-7E4679D3258C}" destId="{85BEC1D9-5B19-47B5-A435-B6AE8C278B59}" srcOrd="0" destOrd="0" presId="urn:microsoft.com/office/officeart/2011/layout/TabList"/>
    <dgm:cxn modelId="{558A98A8-776A-4011-BCB0-70FAFA675242}" type="presParOf" srcId="{FEF218C1-45D9-442E-AF1F-7E4679D3258C}" destId="{2F4BA166-885A-46AF-98B0-A2D43BCBE2A4}" srcOrd="1" destOrd="0" presId="urn:microsoft.com/office/officeart/2011/layout/TabList"/>
    <dgm:cxn modelId="{7398032C-3813-4E7C-B9DD-30E2A0FD2F05}" type="presParOf" srcId="{FEF218C1-45D9-442E-AF1F-7E4679D3258C}" destId="{B0099F3B-2CCC-49A7-92E4-3BF3AA4A3DC0}" srcOrd="2" destOrd="0" presId="urn:microsoft.com/office/officeart/2011/layout/TabList"/>
    <dgm:cxn modelId="{932B0CD3-133D-45DD-BB6E-40F892214E66}" type="presParOf" srcId="{AD281DC5-EFB0-4B56-A80B-67139FB53E05}" destId="{8EC8F987-8962-47F9-BE5E-88FC393CB93A}" srcOrd="9" destOrd="0" presId="urn:microsoft.com/office/officeart/2011/layout/TabList"/>
    <dgm:cxn modelId="{1C14EA5E-05C8-46BC-919A-7CA30A2C8F16}" type="presParOf" srcId="{AD281DC5-EFB0-4B56-A80B-67139FB53E05}" destId="{B36540D6-E4A1-4BBB-8D7A-DD3628E50FCC}" srcOrd="10" destOrd="0" presId="urn:microsoft.com/office/officeart/2011/layout/TabList"/>
    <dgm:cxn modelId="{A01E82C3-A0B1-4F2B-981D-7E611633B639}" type="presParOf" srcId="{B36540D6-E4A1-4BBB-8D7A-DD3628E50FCC}" destId="{118AE302-1887-4349-89E3-9F253794D801}" srcOrd="0" destOrd="0" presId="urn:microsoft.com/office/officeart/2011/layout/TabList"/>
    <dgm:cxn modelId="{08470B93-EE19-4C08-8487-3DE5E4952E7D}" type="presParOf" srcId="{B36540D6-E4A1-4BBB-8D7A-DD3628E50FCC}" destId="{18F92128-F51A-4B25-9443-119E8E0B77C1}" srcOrd="1" destOrd="0" presId="urn:microsoft.com/office/officeart/2011/layout/TabList"/>
    <dgm:cxn modelId="{4787647F-3310-4781-B215-A256C40DE5B4}" type="presParOf" srcId="{B36540D6-E4A1-4BBB-8D7A-DD3628E50FCC}" destId="{14E1DA67-B243-416E-B07D-2F36D548851C}"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50AA44-301B-4264-A4BB-19E09C24C64B}"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E59FFC7F-C6F0-4F65-83E1-285726479E9A}">
      <dgm:prSet phldrT="[Text]" custT="1"/>
      <dgm:spPr/>
      <dgm:t>
        <a:bodyPr/>
        <a:lstStyle/>
        <a:p>
          <a:pPr algn="ctr"/>
          <a:r>
            <a:rPr lang="en-US" sz="2400" b="0">
              <a:latin typeface="Arial Rounded MT Bold" panose="020F0704030504030204" pitchFamily="34" charset="0"/>
              <a:cs typeface="Arial" panose="020B0604020202020204" pitchFamily="34" charset="0"/>
            </a:rPr>
            <a:t>Kewenangan Pengukuran Indeks Pengelolaan Keuangan Daerah</a:t>
          </a:r>
          <a:endParaRPr lang="en-US" sz="2400" b="0" dirty="0">
            <a:latin typeface="Arial Rounded MT Bold" panose="020F0704030504030204" pitchFamily="34" charset="0"/>
          </a:endParaRPr>
        </a:p>
      </dgm:t>
    </dgm:pt>
    <dgm:pt modelId="{D86AD913-782B-4709-A774-BB89B81F821C}" type="parTrans" cxnId="{3B41AB7A-6B94-442D-B5BE-53BDB8EE63EA}">
      <dgm:prSet/>
      <dgm:spPr/>
      <dgm:t>
        <a:bodyPr/>
        <a:lstStyle/>
        <a:p>
          <a:endParaRPr lang="en-US"/>
        </a:p>
      </dgm:t>
    </dgm:pt>
    <dgm:pt modelId="{0198DE2B-9DB1-4A7F-8D51-F0D199F0AAE9}" type="sibTrans" cxnId="{3B41AB7A-6B94-442D-B5BE-53BDB8EE63EA}">
      <dgm:prSet/>
      <dgm:spPr/>
      <dgm:t>
        <a:bodyPr/>
        <a:lstStyle/>
        <a:p>
          <a:endParaRPr lang="en-US"/>
        </a:p>
      </dgm:t>
    </dgm:pt>
    <dgm:pt modelId="{A6D450A8-C518-477B-9097-1444C710ABBD}">
      <dgm:prSet phldrT="[Text]" custT="1"/>
      <dgm:spPr/>
      <dgm:t>
        <a:bodyPr/>
        <a:lstStyle/>
        <a:p>
          <a:r>
            <a:rPr lang="en-US" sz="4000" b="0">
              <a:latin typeface="Arial Rounded MT Bold" panose="020F0704030504030204" pitchFamily="34" charset="0"/>
            </a:rPr>
            <a:t>Menteri</a:t>
          </a:r>
          <a:endParaRPr lang="en-US" sz="4000" b="0" dirty="0">
            <a:latin typeface="Arial Rounded MT Bold" panose="020F0704030504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8CA3A6-06AC-4232-9C0C-5D5352ECADFB}" type="parTrans" cxnId="{A8AE0ACD-2B41-4809-8019-B889339BF8E2}">
      <dgm:prSet/>
      <dgm:spPr/>
      <dgm:t>
        <a:bodyPr/>
        <a:lstStyle/>
        <a:p>
          <a:endParaRPr lang="en-US"/>
        </a:p>
      </dgm:t>
    </dgm:pt>
    <dgm:pt modelId="{4EB0A6FD-549B-41E9-B46B-4DF58030EA5F}" type="sibTrans" cxnId="{A8AE0ACD-2B41-4809-8019-B889339BF8E2}">
      <dgm:prSet/>
      <dgm:spPr/>
      <dgm:t>
        <a:bodyPr/>
        <a:lstStyle/>
        <a:p>
          <a:endParaRPr lang="en-US"/>
        </a:p>
      </dgm:t>
    </dgm:pt>
    <dgm:pt modelId="{8D93A2AA-7FEE-48AD-A577-AD937E1C6067}">
      <dgm:prSet phldrT="[Text]" custT="1"/>
      <dgm:spPr/>
      <dgm:t>
        <a:bodyPr/>
        <a:lstStyle/>
        <a:p>
          <a:r>
            <a:rPr lang="en-US" sz="3200" b="0">
              <a:latin typeface="Arial Rounded MT Bold" panose="020F0704030504030204" pitchFamily="34" charset="0"/>
            </a:rPr>
            <a:t>Gubernur</a:t>
          </a:r>
          <a:endParaRPr lang="en-US" sz="1600" b="0" dirty="0">
            <a:latin typeface="Arial Rounded MT Bold" panose="020F070403050403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45826CB-BFE9-4F3E-95BB-B35DEFA1EFD9}" type="parTrans" cxnId="{D5716163-91E6-48C0-B32A-55495CBBAD1B}">
      <dgm:prSet/>
      <dgm:spPr/>
      <dgm:t>
        <a:bodyPr/>
        <a:lstStyle/>
        <a:p>
          <a:endParaRPr lang="en-US"/>
        </a:p>
      </dgm:t>
    </dgm:pt>
    <dgm:pt modelId="{186BA1AE-EA05-4B70-8FB2-FB118EC1CF1A}" type="sibTrans" cxnId="{D5716163-91E6-48C0-B32A-55495CBBAD1B}">
      <dgm:prSet/>
      <dgm:spPr/>
      <dgm:t>
        <a:bodyPr/>
        <a:lstStyle/>
        <a:p>
          <a:endParaRPr lang="en-US"/>
        </a:p>
      </dgm:t>
    </dgm:pt>
    <dgm:pt modelId="{97A8C956-25EB-424D-9EED-B1C31B981988}" type="pres">
      <dgm:prSet presAssocID="{3850AA44-301B-4264-A4BB-19E09C24C64B}" presName="diagram" presStyleCnt="0">
        <dgm:presLayoutVars>
          <dgm:chPref val="1"/>
          <dgm:dir/>
          <dgm:animOne val="branch"/>
          <dgm:animLvl val="lvl"/>
          <dgm:resizeHandles val="exact"/>
        </dgm:presLayoutVars>
      </dgm:prSet>
      <dgm:spPr/>
    </dgm:pt>
    <dgm:pt modelId="{4D77C490-F382-4AAB-814D-A3C60C35BF9B}" type="pres">
      <dgm:prSet presAssocID="{E59FFC7F-C6F0-4F65-83E1-285726479E9A}" presName="root1" presStyleCnt="0"/>
      <dgm:spPr/>
    </dgm:pt>
    <dgm:pt modelId="{8D926640-EBD0-449E-939C-E8455296BAB5}" type="pres">
      <dgm:prSet presAssocID="{E59FFC7F-C6F0-4F65-83E1-285726479E9A}" presName="LevelOneTextNode" presStyleLbl="node0" presStyleIdx="0" presStyleCnt="1" custScaleX="63763" custLinFactNeighborX="-1996" custLinFactNeighborY="-41184">
        <dgm:presLayoutVars>
          <dgm:chPref val="3"/>
        </dgm:presLayoutVars>
      </dgm:prSet>
      <dgm:spPr/>
    </dgm:pt>
    <dgm:pt modelId="{33DFF1CD-EA38-448E-9C22-238519DCC08A}" type="pres">
      <dgm:prSet presAssocID="{E59FFC7F-C6F0-4F65-83E1-285726479E9A}" presName="level2hierChild" presStyleCnt="0"/>
      <dgm:spPr/>
    </dgm:pt>
    <dgm:pt modelId="{ED45B1A1-4D79-4260-BC4C-7C5D8BA00B32}" type="pres">
      <dgm:prSet presAssocID="{C18CA3A6-06AC-4232-9C0C-5D5352ECADFB}" presName="conn2-1" presStyleLbl="parChTrans1D2" presStyleIdx="0" presStyleCnt="2"/>
      <dgm:spPr/>
    </dgm:pt>
    <dgm:pt modelId="{23E18726-8618-4724-9E22-2805997B74A7}" type="pres">
      <dgm:prSet presAssocID="{C18CA3A6-06AC-4232-9C0C-5D5352ECADFB}" presName="connTx" presStyleLbl="parChTrans1D2" presStyleIdx="0" presStyleCnt="2"/>
      <dgm:spPr/>
    </dgm:pt>
    <dgm:pt modelId="{8C5ED819-3E7D-46ED-82D2-9A92AD0B364B}" type="pres">
      <dgm:prSet presAssocID="{A6D450A8-C518-477B-9097-1444C710ABBD}" presName="root2" presStyleCnt="0"/>
      <dgm:spPr/>
    </dgm:pt>
    <dgm:pt modelId="{182CCDA0-22D3-4E54-8F2E-AFECCE9D6344}" type="pres">
      <dgm:prSet presAssocID="{A6D450A8-C518-477B-9097-1444C710ABBD}" presName="LevelTwoTextNode" presStyleLbl="node2" presStyleIdx="0" presStyleCnt="2" custScaleX="90000" custScaleY="27756" custLinFactNeighborX="-4407" custLinFactNeighborY="-23470">
        <dgm:presLayoutVars>
          <dgm:chPref val="3"/>
        </dgm:presLayoutVars>
      </dgm:prSet>
      <dgm:spPr/>
    </dgm:pt>
    <dgm:pt modelId="{2EB37FF7-9FFA-4A72-96D1-9218543210EF}" type="pres">
      <dgm:prSet presAssocID="{A6D450A8-C518-477B-9097-1444C710ABBD}" presName="level3hierChild" presStyleCnt="0"/>
      <dgm:spPr/>
    </dgm:pt>
    <dgm:pt modelId="{1F5292AA-B99E-410D-B060-4BC83CFD431B}" type="pres">
      <dgm:prSet presAssocID="{245826CB-BFE9-4F3E-95BB-B35DEFA1EFD9}" presName="conn2-1" presStyleLbl="parChTrans1D2" presStyleIdx="1" presStyleCnt="2"/>
      <dgm:spPr/>
    </dgm:pt>
    <dgm:pt modelId="{613CFA4E-C80A-41A0-8F48-5961ED4B1F52}" type="pres">
      <dgm:prSet presAssocID="{245826CB-BFE9-4F3E-95BB-B35DEFA1EFD9}" presName="connTx" presStyleLbl="parChTrans1D2" presStyleIdx="1" presStyleCnt="2"/>
      <dgm:spPr/>
    </dgm:pt>
    <dgm:pt modelId="{3148D8AB-4BFD-4532-91B6-D9EF9FA4DD4C}" type="pres">
      <dgm:prSet presAssocID="{8D93A2AA-7FEE-48AD-A577-AD937E1C6067}" presName="root2" presStyleCnt="0"/>
      <dgm:spPr/>
    </dgm:pt>
    <dgm:pt modelId="{1FF3C70C-B6F7-496B-B2CA-6C58B70324A0}" type="pres">
      <dgm:prSet presAssocID="{8D93A2AA-7FEE-48AD-A577-AD937E1C6067}" presName="LevelTwoTextNode" presStyleLbl="node2" presStyleIdx="1" presStyleCnt="2" custScaleX="87994" custScaleY="27756" custLinFactNeighborX="-4034" custLinFactNeighborY="-4128">
        <dgm:presLayoutVars>
          <dgm:chPref val="3"/>
        </dgm:presLayoutVars>
      </dgm:prSet>
      <dgm:spPr/>
    </dgm:pt>
    <dgm:pt modelId="{E716F633-EA5E-48E9-A297-7B4A98B60537}" type="pres">
      <dgm:prSet presAssocID="{8D93A2AA-7FEE-48AD-A577-AD937E1C6067}" presName="level3hierChild" presStyleCnt="0"/>
      <dgm:spPr/>
    </dgm:pt>
  </dgm:ptLst>
  <dgm:cxnLst>
    <dgm:cxn modelId="{F8939900-6617-49E1-9755-A7E9E62CEA39}" type="presOf" srcId="{245826CB-BFE9-4F3E-95BB-B35DEFA1EFD9}" destId="{613CFA4E-C80A-41A0-8F48-5961ED4B1F52}" srcOrd="1" destOrd="0" presId="urn:microsoft.com/office/officeart/2005/8/layout/hierarchy2"/>
    <dgm:cxn modelId="{C4F6D31A-05D4-4082-8F54-DFDDF00D5FA4}" type="presOf" srcId="{C18CA3A6-06AC-4232-9C0C-5D5352ECADFB}" destId="{ED45B1A1-4D79-4260-BC4C-7C5D8BA00B32}" srcOrd="0" destOrd="0" presId="urn:microsoft.com/office/officeart/2005/8/layout/hierarchy2"/>
    <dgm:cxn modelId="{10811C3C-CA63-490D-B03A-6A487F8980B4}" type="presOf" srcId="{E59FFC7F-C6F0-4F65-83E1-285726479E9A}" destId="{8D926640-EBD0-449E-939C-E8455296BAB5}" srcOrd="0" destOrd="0" presId="urn:microsoft.com/office/officeart/2005/8/layout/hierarchy2"/>
    <dgm:cxn modelId="{F4CBB860-634D-4602-8097-98EE5AE41051}" type="presOf" srcId="{245826CB-BFE9-4F3E-95BB-B35DEFA1EFD9}" destId="{1F5292AA-B99E-410D-B060-4BC83CFD431B}" srcOrd="0" destOrd="0" presId="urn:microsoft.com/office/officeart/2005/8/layout/hierarchy2"/>
    <dgm:cxn modelId="{D5716163-91E6-48C0-B32A-55495CBBAD1B}" srcId="{E59FFC7F-C6F0-4F65-83E1-285726479E9A}" destId="{8D93A2AA-7FEE-48AD-A577-AD937E1C6067}" srcOrd="1" destOrd="0" parTransId="{245826CB-BFE9-4F3E-95BB-B35DEFA1EFD9}" sibTransId="{186BA1AE-EA05-4B70-8FB2-FB118EC1CF1A}"/>
    <dgm:cxn modelId="{F0B71B6D-8007-4F1C-8ADA-41B6F8588C14}" type="presOf" srcId="{A6D450A8-C518-477B-9097-1444C710ABBD}" destId="{182CCDA0-22D3-4E54-8F2E-AFECCE9D6344}" srcOrd="0" destOrd="0" presId="urn:microsoft.com/office/officeart/2005/8/layout/hierarchy2"/>
    <dgm:cxn modelId="{3B41AB7A-6B94-442D-B5BE-53BDB8EE63EA}" srcId="{3850AA44-301B-4264-A4BB-19E09C24C64B}" destId="{E59FFC7F-C6F0-4F65-83E1-285726479E9A}" srcOrd="0" destOrd="0" parTransId="{D86AD913-782B-4709-A774-BB89B81F821C}" sibTransId="{0198DE2B-9DB1-4A7F-8D51-F0D199F0AAE9}"/>
    <dgm:cxn modelId="{3429A084-021D-4B63-9322-17C4D31A1E67}" type="presOf" srcId="{8D93A2AA-7FEE-48AD-A577-AD937E1C6067}" destId="{1FF3C70C-B6F7-496B-B2CA-6C58B70324A0}" srcOrd="0" destOrd="0" presId="urn:microsoft.com/office/officeart/2005/8/layout/hierarchy2"/>
    <dgm:cxn modelId="{D80F5DBE-D8EF-4834-BC99-D4B2A447BB22}" type="presOf" srcId="{3850AA44-301B-4264-A4BB-19E09C24C64B}" destId="{97A8C956-25EB-424D-9EED-B1C31B981988}" srcOrd="0" destOrd="0" presId="urn:microsoft.com/office/officeart/2005/8/layout/hierarchy2"/>
    <dgm:cxn modelId="{D3BD9CCA-01A9-4B92-9AD1-97DCFF15470B}" type="presOf" srcId="{C18CA3A6-06AC-4232-9C0C-5D5352ECADFB}" destId="{23E18726-8618-4724-9E22-2805997B74A7}" srcOrd="1" destOrd="0" presId="urn:microsoft.com/office/officeart/2005/8/layout/hierarchy2"/>
    <dgm:cxn modelId="{A8AE0ACD-2B41-4809-8019-B889339BF8E2}" srcId="{E59FFC7F-C6F0-4F65-83E1-285726479E9A}" destId="{A6D450A8-C518-477B-9097-1444C710ABBD}" srcOrd="0" destOrd="0" parTransId="{C18CA3A6-06AC-4232-9C0C-5D5352ECADFB}" sibTransId="{4EB0A6FD-549B-41E9-B46B-4DF58030EA5F}"/>
    <dgm:cxn modelId="{AF441A7B-DE90-49E2-9B30-241D1E457A15}" type="presParOf" srcId="{97A8C956-25EB-424D-9EED-B1C31B981988}" destId="{4D77C490-F382-4AAB-814D-A3C60C35BF9B}" srcOrd="0" destOrd="0" presId="urn:microsoft.com/office/officeart/2005/8/layout/hierarchy2"/>
    <dgm:cxn modelId="{1314C716-84BE-402F-8C3E-847ECE717E07}" type="presParOf" srcId="{4D77C490-F382-4AAB-814D-A3C60C35BF9B}" destId="{8D926640-EBD0-449E-939C-E8455296BAB5}" srcOrd="0" destOrd="0" presId="urn:microsoft.com/office/officeart/2005/8/layout/hierarchy2"/>
    <dgm:cxn modelId="{69E978F8-9A41-485B-B1CD-B190FB8C63F2}" type="presParOf" srcId="{4D77C490-F382-4AAB-814D-A3C60C35BF9B}" destId="{33DFF1CD-EA38-448E-9C22-238519DCC08A}" srcOrd="1" destOrd="0" presId="urn:microsoft.com/office/officeart/2005/8/layout/hierarchy2"/>
    <dgm:cxn modelId="{14E3EDD4-3FDF-4302-BD61-6F8C6479DE76}" type="presParOf" srcId="{33DFF1CD-EA38-448E-9C22-238519DCC08A}" destId="{ED45B1A1-4D79-4260-BC4C-7C5D8BA00B32}" srcOrd="0" destOrd="0" presId="urn:microsoft.com/office/officeart/2005/8/layout/hierarchy2"/>
    <dgm:cxn modelId="{F460516D-F189-490C-B57F-1628A5869683}" type="presParOf" srcId="{ED45B1A1-4D79-4260-BC4C-7C5D8BA00B32}" destId="{23E18726-8618-4724-9E22-2805997B74A7}" srcOrd="0" destOrd="0" presId="urn:microsoft.com/office/officeart/2005/8/layout/hierarchy2"/>
    <dgm:cxn modelId="{35F0DCBE-2AA7-42AD-BAD8-A5022070C0C3}" type="presParOf" srcId="{33DFF1CD-EA38-448E-9C22-238519DCC08A}" destId="{8C5ED819-3E7D-46ED-82D2-9A92AD0B364B}" srcOrd="1" destOrd="0" presId="urn:microsoft.com/office/officeart/2005/8/layout/hierarchy2"/>
    <dgm:cxn modelId="{3FB0933D-EFB3-43BA-BB35-8F690408AB0B}" type="presParOf" srcId="{8C5ED819-3E7D-46ED-82D2-9A92AD0B364B}" destId="{182CCDA0-22D3-4E54-8F2E-AFECCE9D6344}" srcOrd="0" destOrd="0" presId="urn:microsoft.com/office/officeart/2005/8/layout/hierarchy2"/>
    <dgm:cxn modelId="{578C6280-A7D5-4B87-A043-B936659A7F3C}" type="presParOf" srcId="{8C5ED819-3E7D-46ED-82D2-9A92AD0B364B}" destId="{2EB37FF7-9FFA-4A72-96D1-9218543210EF}" srcOrd="1" destOrd="0" presId="urn:microsoft.com/office/officeart/2005/8/layout/hierarchy2"/>
    <dgm:cxn modelId="{EE3397FF-EE5B-4573-A309-93D951B18CDA}" type="presParOf" srcId="{33DFF1CD-EA38-448E-9C22-238519DCC08A}" destId="{1F5292AA-B99E-410D-B060-4BC83CFD431B}" srcOrd="2" destOrd="0" presId="urn:microsoft.com/office/officeart/2005/8/layout/hierarchy2"/>
    <dgm:cxn modelId="{A44C106A-3800-44D4-A4B4-F578AEBD001C}" type="presParOf" srcId="{1F5292AA-B99E-410D-B060-4BC83CFD431B}" destId="{613CFA4E-C80A-41A0-8F48-5961ED4B1F52}" srcOrd="0" destOrd="0" presId="urn:microsoft.com/office/officeart/2005/8/layout/hierarchy2"/>
    <dgm:cxn modelId="{09893C79-2B7B-43DE-AC5D-FA758FED3C6E}" type="presParOf" srcId="{33DFF1CD-EA38-448E-9C22-238519DCC08A}" destId="{3148D8AB-4BFD-4532-91B6-D9EF9FA4DD4C}" srcOrd="3" destOrd="0" presId="urn:microsoft.com/office/officeart/2005/8/layout/hierarchy2"/>
    <dgm:cxn modelId="{34585713-A8EB-49B1-A0FD-F5B6AA5459E0}" type="presParOf" srcId="{3148D8AB-4BFD-4532-91B6-D9EF9FA4DD4C}" destId="{1FF3C70C-B6F7-496B-B2CA-6C58B70324A0}" srcOrd="0" destOrd="0" presId="urn:microsoft.com/office/officeart/2005/8/layout/hierarchy2"/>
    <dgm:cxn modelId="{3BDAA9F9-AE1F-4C11-BC6F-A6690346D5CE}" type="presParOf" srcId="{3148D8AB-4BFD-4532-91B6-D9EF9FA4DD4C}" destId="{E716F633-EA5E-48E9-A297-7B4A98B6053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BBC270-D788-4128-8F93-8DDE5E2BE76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780B46C-5350-4077-B609-0C779595B28D}">
      <dgm:prSet phldrT="[Text]" custT="1"/>
      <dgm:spPr>
        <a:solidFill>
          <a:srgbClr val="00B050"/>
        </a:solidFill>
        <a:ln>
          <a:noFill/>
        </a:ln>
      </dgm:spPr>
      <dgm:t>
        <a:bodyPr/>
        <a:lstStyle/>
        <a:p>
          <a:pPr>
            <a:lnSpc>
              <a:spcPct val="100000"/>
            </a:lnSpc>
            <a:spcAft>
              <a:spcPts val="0"/>
            </a:spcAft>
          </a:pPr>
          <a:r>
            <a:rPr lang="en-US" sz="2400" b="1" dirty="0">
              <a:solidFill>
                <a:schemeClr val="bg1"/>
              </a:solidFill>
              <a:effectLst>
                <a:outerShdw blurRad="38100" dist="38100" dir="2700000" algn="tl">
                  <a:srgbClr val="000000">
                    <a:alpha val="43137"/>
                  </a:srgbClr>
                </a:outerShdw>
              </a:effectLst>
            </a:rPr>
            <a:t>PENETAPAN</a:t>
          </a:r>
        </a:p>
        <a:p>
          <a:pPr>
            <a:lnSpc>
              <a:spcPct val="100000"/>
            </a:lnSpc>
            <a:spcAft>
              <a:spcPts val="0"/>
            </a:spcAft>
          </a:pPr>
          <a:r>
            <a:rPr lang="en-US" sz="2400" b="1" dirty="0">
              <a:solidFill>
                <a:schemeClr val="bg1"/>
              </a:solidFill>
              <a:effectLst>
                <a:outerShdw blurRad="38100" dist="38100" dir="2700000" algn="tl">
                  <a:srgbClr val="000000">
                    <a:alpha val="43137"/>
                  </a:srgbClr>
                </a:outerShdw>
              </a:effectLst>
            </a:rPr>
            <a:t>PERINGKAT </a:t>
          </a:r>
        </a:p>
        <a:p>
          <a:pPr>
            <a:lnSpc>
              <a:spcPct val="100000"/>
            </a:lnSpc>
            <a:spcAft>
              <a:spcPts val="0"/>
            </a:spcAft>
          </a:pPr>
          <a:r>
            <a:rPr lang="en-US" sz="2400" b="1" dirty="0">
              <a:solidFill>
                <a:schemeClr val="bg1"/>
              </a:solidFill>
              <a:effectLst>
                <a:outerShdw blurRad="38100" dist="38100" dir="2700000" algn="tl">
                  <a:srgbClr val="000000">
                    <a:alpha val="43137"/>
                  </a:srgbClr>
                </a:outerShdw>
              </a:effectLst>
            </a:rPr>
            <a:t>TERBAIK</a:t>
          </a:r>
        </a:p>
      </dgm:t>
    </dgm:pt>
    <dgm:pt modelId="{02F91300-173E-4D3A-BFF5-2AB10E4B0275}" type="parTrans" cxnId="{46A46EF9-F27B-4314-AEF9-6E91078A7D2F}">
      <dgm:prSet/>
      <dgm:spPr/>
      <dgm:t>
        <a:bodyPr/>
        <a:lstStyle/>
        <a:p>
          <a:endParaRPr lang="en-US"/>
        </a:p>
      </dgm:t>
    </dgm:pt>
    <dgm:pt modelId="{B8400827-6E2D-43E9-BCB6-A653F90DB4C7}" type="sibTrans" cxnId="{46A46EF9-F27B-4314-AEF9-6E91078A7D2F}">
      <dgm:prSet/>
      <dgm:spPr/>
      <dgm:t>
        <a:bodyPr/>
        <a:lstStyle/>
        <a:p>
          <a:endParaRPr lang="en-US"/>
        </a:p>
      </dgm:t>
    </dgm:pt>
    <dgm:pt modelId="{77E19E81-FF2B-4077-81AB-B2A2F0C225CC}">
      <dgm:prSet phldrT="[Text]" custT="1"/>
      <dgm:spPr>
        <a:solidFill>
          <a:schemeClr val="tx2">
            <a:lumMod val="25000"/>
            <a:lumOff val="75000"/>
          </a:schemeClr>
        </a:solidFill>
        <a:ln>
          <a:solidFill>
            <a:schemeClr val="tx2">
              <a:lumMod val="50000"/>
              <a:lumOff val="50000"/>
            </a:schemeClr>
          </a:solidFill>
        </a:ln>
      </dgm:spPr>
      <dgm:t>
        <a:bodyPr/>
        <a:lstStyle/>
        <a:p>
          <a:r>
            <a:rPr lang="en-US" sz="1800" b="1" dirty="0">
              <a:solidFill>
                <a:schemeClr val="tx1"/>
              </a:solidFill>
            </a:rPr>
            <a:t>1 ( </a:t>
          </a:r>
          <a:r>
            <a:rPr lang="en-US" sz="1800" b="1" dirty="0" err="1">
              <a:solidFill>
                <a:schemeClr val="tx1"/>
              </a:solidFill>
            </a:rPr>
            <a:t>satu</a:t>
          </a:r>
          <a:r>
            <a:rPr lang="en-US" sz="1800" b="1" dirty="0">
              <a:solidFill>
                <a:schemeClr val="tx1"/>
              </a:solidFill>
            </a:rPr>
            <a:t>) </a:t>
          </a:r>
          <a:r>
            <a:rPr lang="en-US" sz="1800" b="1" dirty="0" err="1">
              <a:solidFill>
                <a:schemeClr val="tx1"/>
              </a:solidFill>
            </a:rPr>
            <a:t>daerah</a:t>
          </a:r>
          <a:r>
            <a:rPr lang="en-US" sz="1800" b="1" dirty="0">
              <a:solidFill>
                <a:schemeClr val="tx1"/>
              </a:solidFill>
            </a:rPr>
            <a:t> </a:t>
          </a:r>
          <a:r>
            <a:rPr lang="en-US" sz="1800" b="1" dirty="0" err="1">
              <a:solidFill>
                <a:schemeClr val="tx1"/>
              </a:solidFill>
            </a:rPr>
            <a:t>provinsi</a:t>
          </a:r>
          <a:r>
            <a:rPr lang="en-US" sz="1800" b="1" dirty="0">
              <a:solidFill>
                <a:schemeClr val="tx1"/>
              </a:solidFill>
            </a:rPr>
            <a:t> yang </a:t>
          </a:r>
          <a:r>
            <a:rPr lang="en-US" sz="1800" b="1" dirty="0" err="1">
              <a:solidFill>
                <a:schemeClr val="tx1"/>
              </a:solidFill>
            </a:rPr>
            <a:t>berprediksi</a:t>
          </a:r>
          <a:r>
            <a:rPr lang="en-US" sz="1800" b="1" dirty="0">
              <a:solidFill>
                <a:schemeClr val="tx1"/>
              </a:solidFill>
            </a:rPr>
            <a:t> </a:t>
          </a:r>
          <a:r>
            <a:rPr lang="en-US" sz="1800" b="1" dirty="0" err="1">
              <a:solidFill>
                <a:schemeClr val="tx1"/>
              </a:solidFill>
            </a:rPr>
            <a:t>terbaik</a:t>
          </a:r>
          <a:r>
            <a:rPr lang="en-US" sz="1800" b="1" dirty="0">
              <a:solidFill>
                <a:schemeClr val="tx1"/>
              </a:solidFill>
            </a:rPr>
            <a:t> </a:t>
          </a:r>
          <a:r>
            <a:rPr lang="en-US" sz="1800" b="1" dirty="0" err="1">
              <a:solidFill>
                <a:schemeClr val="tx1"/>
              </a:solidFill>
            </a:rPr>
            <a:t>untuk</a:t>
          </a:r>
          <a:r>
            <a:rPr lang="en-US" sz="1800" b="1" dirty="0">
              <a:solidFill>
                <a:schemeClr val="tx1"/>
              </a:solidFill>
            </a:rPr>
            <a:t> </a:t>
          </a:r>
          <a:r>
            <a:rPr lang="en-US" sz="1800" b="1" dirty="0" err="1">
              <a:solidFill>
                <a:schemeClr val="tx1"/>
              </a:solidFill>
            </a:rPr>
            <a:t>masing-masing</a:t>
          </a:r>
          <a:r>
            <a:rPr lang="en-US" sz="1800" b="1" dirty="0">
              <a:solidFill>
                <a:schemeClr val="tx1"/>
              </a:solidFill>
            </a:rPr>
            <a:t> </a:t>
          </a:r>
          <a:r>
            <a:rPr lang="en-US" sz="1800" b="1" dirty="0" err="1">
              <a:solidFill>
                <a:schemeClr val="tx1"/>
              </a:solidFill>
            </a:rPr>
            <a:t>kategori</a:t>
          </a:r>
          <a:r>
            <a:rPr lang="en-US" sz="1800" b="1" dirty="0">
              <a:solidFill>
                <a:schemeClr val="tx1"/>
              </a:solidFill>
            </a:rPr>
            <a:t> </a:t>
          </a:r>
          <a:r>
            <a:rPr lang="en-US" sz="1800" b="1" dirty="0" err="1">
              <a:solidFill>
                <a:schemeClr val="tx1"/>
              </a:solidFill>
            </a:rPr>
            <a:t>kemampuan</a:t>
          </a:r>
          <a:r>
            <a:rPr lang="en-US" sz="1800" b="1" dirty="0">
              <a:solidFill>
                <a:schemeClr val="tx1"/>
              </a:solidFill>
            </a:rPr>
            <a:t> </a:t>
          </a:r>
          <a:r>
            <a:rPr lang="en-US" sz="1800" b="1" dirty="0" err="1">
              <a:solidFill>
                <a:schemeClr val="tx1"/>
              </a:solidFill>
            </a:rPr>
            <a:t>keuangan</a:t>
          </a:r>
          <a:r>
            <a:rPr lang="en-US" sz="1800" b="1" dirty="0">
              <a:solidFill>
                <a:schemeClr val="tx1"/>
              </a:solidFill>
            </a:rPr>
            <a:t> </a:t>
          </a:r>
          <a:r>
            <a:rPr lang="en-US" sz="1800" b="1" dirty="0" err="1">
              <a:solidFill>
                <a:schemeClr val="tx1"/>
              </a:solidFill>
            </a:rPr>
            <a:t>daerah</a:t>
          </a:r>
          <a:r>
            <a:rPr lang="en-US" sz="1800" b="1" dirty="0">
              <a:solidFill>
                <a:schemeClr val="tx1"/>
              </a:solidFill>
            </a:rPr>
            <a:t> </a:t>
          </a:r>
          <a:r>
            <a:rPr lang="en-US" sz="1800" b="1" dirty="0" err="1">
              <a:solidFill>
                <a:schemeClr val="tx1"/>
              </a:solidFill>
            </a:rPr>
            <a:t>tertinggi</a:t>
          </a:r>
          <a:r>
            <a:rPr lang="en-US" sz="1800" b="1" dirty="0">
              <a:solidFill>
                <a:schemeClr val="tx1"/>
              </a:solidFill>
            </a:rPr>
            <a:t>, </a:t>
          </a:r>
          <a:r>
            <a:rPr lang="en-US" sz="1800" b="1" dirty="0" err="1">
              <a:solidFill>
                <a:schemeClr val="tx1"/>
              </a:solidFill>
            </a:rPr>
            <a:t>sedang</a:t>
          </a:r>
          <a:r>
            <a:rPr lang="en-US" sz="1800" b="1" dirty="0">
              <a:solidFill>
                <a:schemeClr val="tx1"/>
              </a:solidFill>
            </a:rPr>
            <a:t> </a:t>
          </a:r>
          <a:r>
            <a:rPr lang="en-US" sz="1800" b="1" dirty="0" err="1">
              <a:solidFill>
                <a:schemeClr val="tx1"/>
              </a:solidFill>
            </a:rPr>
            <a:t>dan</a:t>
          </a:r>
          <a:r>
            <a:rPr lang="en-US" sz="1800" b="1" dirty="0">
              <a:solidFill>
                <a:schemeClr val="tx1"/>
              </a:solidFill>
            </a:rPr>
            <a:t> </a:t>
          </a:r>
          <a:r>
            <a:rPr lang="en-US" sz="1800" b="1" dirty="0" err="1">
              <a:solidFill>
                <a:schemeClr val="tx1"/>
              </a:solidFill>
            </a:rPr>
            <a:t>rendah</a:t>
          </a:r>
          <a:r>
            <a:rPr lang="en-US" sz="1800" b="1" dirty="0">
              <a:solidFill>
                <a:schemeClr val="tx1"/>
              </a:solidFill>
            </a:rPr>
            <a:t> </a:t>
          </a:r>
        </a:p>
      </dgm:t>
    </dgm:pt>
    <dgm:pt modelId="{FC047941-84D9-42BF-B7E4-D3DD7100109F}" type="parTrans" cxnId="{C6A57A56-43D3-48DC-9CD9-BD3699C27D54}">
      <dgm:prSet/>
      <dgm:spPr>
        <a:ln>
          <a:solidFill>
            <a:schemeClr val="tx1"/>
          </a:solidFill>
        </a:ln>
      </dgm:spPr>
      <dgm:t>
        <a:bodyPr/>
        <a:lstStyle/>
        <a:p>
          <a:endParaRPr lang="en-US"/>
        </a:p>
      </dgm:t>
    </dgm:pt>
    <dgm:pt modelId="{B5B5DB29-9BC0-461B-A8C0-B55C28CC65AD}" type="sibTrans" cxnId="{C6A57A56-43D3-48DC-9CD9-BD3699C27D54}">
      <dgm:prSet/>
      <dgm:spPr/>
      <dgm:t>
        <a:bodyPr/>
        <a:lstStyle/>
        <a:p>
          <a:endParaRPr lang="en-US"/>
        </a:p>
      </dgm:t>
    </dgm:pt>
    <dgm:pt modelId="{8A60D553-28C3-4AD3-9F76-8E033ED4D22E}">
      <dgm:prSet phldrT="[Text]" custT="1"/>
      <dgm:spPr>
        <a:solidFill>
          <a:schemeClr val="tx2">
            <a:lumMod val="25000"/>
            <a:lumOff val="75000"/>
          </a:schemeClr>
        </a:solidFill>
        <a:ln>
          <a:solidFill>
            <a:schemeClr val="tx2">
              <a:lumMod val="50000"/>
              <a:lumOff val="50000"/>
            </a:schemeClr>
          </a:solidFill>
        </a:ln>
      </dgm:spPr>
      <dgm:t>
        <a:bodyPr/>
        <a:lstStyle/>
        <a:p>
          <a:r>
            <a:rPr lang="en-US" sz="1800" b="1" dirty="0">
              <a:solidFill>
                <a:schemeClr val="tx1"/>
              </a:solidFill>
            </a:rPr>
            <a:t>1 (</a:t>
          </a:r>
          <a:r>
            <a:rPr lang="en-US" sz="1800" b="1" dirty="0" err="1">
              <a:solidFill>
                <a:schemeClr val="tx1"/>
              </a:solidFill>
            </a:rPr>
            <a:t>satu</a:t>
          </a:r>
          <a:r>
            <a:rPr lang="en-US" sz="1800" b="1" dirty="0">
              <a:solidFill>
                <a:schemeClr val="tx1"/>
              </a:solidFill>
            </a:rPr>
            <a:t>) </a:t>
          </a:r>
          <a:r>
            <a:rPr lang="en-US" sz="1800" b="1" dirty="0" err="1">
              <a:solidFill>
                <a:schemeClr val="tx1"/>
              </a:solidFill>
            </a:rPr>
            <a:t>daerah</a:t>
          </a:r>
          <a:r>
            <a:rPr lang="en-US" sz="1800" b="1" dirty="0">
              <a:solidFill>
                <a:schemeClr val="tx1"/>
              </a:solidFill>
            </a:rPr>
            <a:t> </a:t>
          </a:r>
          <a:r>
            <a:rPr lang="en-US" sz="1800" b="1" dirty="0" err="1">
              <a:solidFill>
                <a:schemeClr val="tx1"/>
              </a:solidFill>
            </a:rPr>
            <a:t>kota</a:t>
          </a:r>
          <a:r>
            <a:rPr lang="en-US" sz="1800" b="1" dirty="0">
              <a:solidFill>
                <a:schemeClr val="tx1"/>
              </a:solidFill>
            </a:rPr>
            <a:t> yang </a:t>
          </a:r>
          <a:r>
            <a:rPr lang="en-US" sz="1800" b="1" dirty="0" err="1">
              <a:solidFill>
                <a:schemeClr val="tx1"/>
              </a:solidFill>
            </a:rPr>
            <a:t>berprediksi</a:t>
          </a:r>
          <a:r>
            <a:rPr lang="en-US" sz="1800" b="1" dirty="0">
              <a:solidFill>
                <a:schemeClr val="tx1"/>
              </a:solidFill>
            </a:rPr>
            <a:t> </a:t>
          </a:r>
          <a:r>
            <a:rPr lang="en-US" sz="1800" b="1" dirty="0" err="1">
              <a:solidFill>
                <a:schemeClr val="tx1"/>
              </a:solidFill>
            </a:rPr>
            <a:t>terbaik</a:t>
          </a:r>
          <a:r>
            <a:rPr lang="en-US" sz="1800" b="1" dirty="0">
              <a:solidFill>
                <a:schemeClr val="tx1"/>
              </a:solidFill>
            </a:rPr>
            <a:t> </a:t>
          </a:r>
          <a:r>
            <a:rPr lang="en-US" sz="1800" b="1" dirty="0" err="1">
              <a:solidFill>
                <a:schemeClr val="tx1"/>
              </a:solidFill>
            </a:rPr>
            <a:t>untuk</a:t>
          </a:r>
          <a:r>
            <a:rPr lang="en-US" sz="1800" b="1" dirty="0">
              <a:solidFill>
                <a:schemeClr val="tx1"/>
              </a:solidFill>
            </a:rPr>
            <a:t> </a:t>
          </a:r>
          <a:r>
            <a:rPr lang="en-US" sz="1800" b="1" dirty="0" err="1">
              <a:solidFill>
                <a:schemeClr val="tx1"/>
              </a:solidFill>
            </a:rPr>
            <a:t>masing-masing</a:t>
          </a:r>
          <a:r>
            <a:rPr lang="en-US" sz="1800" b="1" dirty="0">
              <a:solidFill>
                <a:schemeClr val="tx1"/>
              </a:solidFill>
            </a:rPr>
            <a:t> </a:t>
          </a:r>
          <a:r>
            <a:rPr lang="en-US" sz="1800" b="1" dirty="0" err="1">
              <a:solidFill>
                <a:schemeClr val="tx1"/>
              </a:solidFill>
            </a:rPr>
            <a:t>kategori</a:t>
          </a:r>
          <a:r>
            <a:rPr lang="en-US" sz="1800" b="1" dirty="0">
              <a:solidFill>
                <a:schemeClr val="tx1"/>
              </a:solidFill>
            </a:rPr>
            <a:t> </a:t>
          </a:r>
          <a:r>
            <a:rPr lang="en-US" sz="1800" b="1" dirty="0" err="1">
              <a:solidFill>
                <a:schemeClr val="tx1"/>
              </a:solidFill>
            </a:rPr>
            <a:t>kemampuan</a:t>
          </a:r>
          <a:r>
            <a:rPr lang="en-US" sz="1800" b="1" dirty="0">
              <a:solidFill>
                <a:schemeClr val="tx1"/>
              </a:solidFill>
            </a:rPr>
            <a:t> </a:t>
          </a:r>
          <a:r>
            <a:rPr lang="en-US" sz="1800" b="1" dirty="0" err="1">
              <a:solidFill>
                <a:schemeClr val="tx1"/>
              </a:solidFill>
            </a:rPr>
            <a:t>keuangan</a:t>
          </a:r>
          <a:r>
            <a:rPr lang="en-US" sz="1800" b="1" dirty="0">
              <a:solidFill>
                <a:schemeClr val="tx1"/>
              </a:solidFill>
            </a:rPr>
            <a:t> </a:t>
          </a:r>
          <a:r>
            <a:rPr lang="en-US" sz="1800" b="1" dirty="0" err="1">
              <a:solidFill>
                <a:schemeClr val="tx1"/>
              </a:solidFill>
            </a:rPr>
            <a:t>daerah</a:t>
          </a:r>
          <a:r>
            <a:rPr lang="en-US" sz="1800" b="1" dirty="0">
              <a:solidFill>
                <a:schemeClr val="tx1"/>
              </a:solidFill>
            </a:rPr>
            <a:t> </a:t>
          </a:r>
          <a:r>
            <a:rPr lang="en-US" sz="1800" b="1" dirty="0" err="1">
              <a:solidFill>
                <a:schemeClr val="tx1"/>
              </a:solidFill>
            </a:rPr>
            <a:t>tertinggi</a:t>
          </a:r>
          <a:r>
            <a:rPr lang="en-US" sz="1800" b="1" dirty="0">
              <a:solidFill>
                <a:schemeClr val="tx1"/>
              </a:solidFill>
            </a:rPr>
            <a:t>, </a:t>
          </a:r>
          <a:r>
            <a:rPr lang="en-US" sz="1800" b="1" dirty="0" err="1">
              <a:solidFill>
                <a:schemeClr val="tx1"/>
              </a:solidFill>
            </a:rPr>
            <a:t>sedang</a:t>
          </a:r>
          <a:r>
            <a:rPr lang="en-US" sz="1800" b="1" dirty="0">
              <a:solidFill>
                <a:schemeClr val="tx1"/>
              </a:solidFill>
            </a:rPr>
            <a:t> </a:t>
          </a:r>
          <a:r>
            <a:rPr lang="en-US" sz="1800" b="1" dirty="0" err="1">
              <a:solidFill>
                <a:schemeClr val="tx1"/>
              </a:solidFill>
            </a:rPr>
            <a:t>dan</a:t>
          </a:r>
          <a:r>
            <a:rPr lang="en-US" sz="1800" b="1" dirty="0">
              <a:solidFill>
                <a:schemeClr val="tx1"/>
              </a:solidFill>
            </a:rPr>
            <a:t> </a:t>
          </a:r>
          <a:r>
            <a:rPr lang="en-US" sz="1800" b="1" dirty="0" err="1">
              <a:solidFill>
                <a:schemeClr val="tx1"/>
              </a:solidFill>
            </a:rPr>
            <a:t>rendah</a:t>
          </a:r>
          <a:endParaRPr lang="en-US" sz="1800" b="1" dirty="0">
            <a:solidFill>
              <a:schemeClr val="tx1"/>
            </a:solidFill>
          </a:endParaRPr>
        </a:p>
      </dgm:t>
    </dgm:pt>
    <dgm:pt modelId="{2E73BB01-C105-4B05-A157-D38147DB922E}" type="parTrans" cxnId="{2158B359-C631-4DCC-ADC1-AA21CC3691C9}">
      <dgm:prSet/>
      <dgm:spPr>
        <a:ln>
          <a:solidFill>
            <a:schemeClr val="tx1"/>
          </a:solidFill>
        </a:ln>
      </dgm:spPr>
      <dgm:t>
        <a:bodyPr/>
        <a:lstStyle/>
        <a:p>
          <a:endParaRPr lang="en-US"/>
        </a:p>
      </dgm:t>
    </dgm:pt>
    <dgm:pt modelId="{581BA713-ADB6-4929-A0A3-6917D9DE40C2}" type="sibTrans" cxnId="{2158B359-C631-4DCC-ADC1-AA21CC3691C9}">
      <dgm:prSet/>
      <dgm:spPr/>
      <dgm:t>
        <a:bodyPr/>
        <a:lstStyle/>
        <a:p>
          <a:endParaRPr lang="en-US"/>
        </a:p>
      </dgm:t>
    </dgm:pt>
    <dgm:pt modelId="{4469DE62-B8D8-4FEF-A31C-91D4D79C3DA0}">
      <dgm:prSet phldrT="[Text]" custT="1"/>
      <dgm:spPr>
        <a:solidFill>
          <a:schemeClr val="tx2">
            <a:lumMod val="25000"/>
            <a:lumOff val="75000"/>
          </a:schemeClr>
        </a:solidFill>
        <a:ln>
          <a:solidFill>
            <a:schemeClr val="tx2">
              <a:lumMod val="50000"/>
              <a:lumOff val="50000"/>
            </a:schemeClr>
          </a:solidFill>
        </a:ln>
      </dgm:spPr>
      <dgm:t>
        <a:bodyPr/>
        <a:lstStyle/>
        <a:p>
          <a:r>
            <a:rPr lang="en-US" sz="1800" b="1" dirty="0">
              <a:solidFill>
                <a:schemeClr val="tx1"/>
              </a:solidFill>
            </a:rPr>
            <a:t>1 (</a:t>
          </a:r>
          <a:r>
            <a:rPr lang="en-US" sz="1800" b="1" dirty="0" err="1">
              <a:solidFill>
                <a:schemeClr val="tx1"/>
              </a:solidFill>
            </a:rPr>
            <a:t>satu</a:t>
          </a:r>
          <a:r>
            <a:rPr lang="en-US" sz="1800" b="1" dirty="0">
              <a:solidFill>
                <a:schemeClr val="tx1"/>
              </a:solidFill>
            </a:rPr>
            <a:t>) </a:t>
          </a:r>
          <a:r>
            <a:rPr lang="en-US" sz="1800" b="1" dirty="0" err="1">
              <a:solidFill>
                <a:schemeClr val="tx1"/>
              </a:solidFill>
            </a:rPr>
            <a:t>daerah</a:t>
          </a:r>
          <a:r>
            <a:rPr lang="en-US" sz="1800" b="1" dirty="0">
              <a:solidFill>
                <a:schemeClr val="tx1"/>
              </a:solidFill>
            </a:rPr>
            <a:t> </a:t>
          </a:r>
          <a:r>
            <a:rPr lang="en-US" sz="1800" b="1" dirty="0" err="1">
              <a:solidFill>
                <a:schemeClr val="tx1"/>
              </a:solidFill>
            </a:rPr>
            <a:t>kabupaten</a:t>
          </a:r>
          <a:r>
            <a:rPr lang="en-US" sz="1800" b="1" dirty="0">
              <a:solidFill>
                <a:schemeClr val="tx1"/>
              </a:solidFill>
            </a:rPr>
            <a:t> yang </a:t>
          </a:r>
          <a:r>
            <a:rPr lang="en-US" sz="1800" b="1" dirty="0" err="1">
              <a:solidFill>
                <a:schemeClr val="tx1"/>
              </a:solidFill>
            </a:rPr>
            <a:t>berprediksi</a:t>
          </a:r>
          <a:r>
            <a:rPr lang="en-US" sz="1800" b="1" dirty="0">
              <a:solidFill>
                <a:schemeClr val="tx1"/>
              </a:solidFill>
            </a:rPr>
            <a:t> </a:t>
          </a:r>
          <a:r>
            <a:rPr lang="en-US" sz="1800" b="1" dirty="0" err="1">
              <a:solidFill>
                <a:schemeClr val="tx1"/>
              </a:solidFill>
            </a:rPr>
            <a:t>terbaik</a:t>
          </a:r>
          <a:r>
            <a:rPr lang="en-US" sz="1800" b="1" dirty="0">
              <a:solidFill>
                <a:schemeClr val="tx1"/>
              </a:solidFill>
            </a:rPr>
            <a:t> </a:t>
          </a:r>
          <a:r>
            <a:rPr lang="en-US" sz="1800" b="1" dirty="0" err="1">
              <a:solidFill>
                <a:schemeClr val="tx1"/>
              </a:solidFill>
            </a:rPr>
            <a:t>untuk</a:t>
          </a:r>
          <a:r>
            <a:rPr lang="en-US" sz="1800" b="1" dirty="0">
              <a:solidFill>
                <a:schemeClr val="tx1"/>
              </a:solidFill>
            </a:rPr>
            <a:t> </a:t>
          </a:r>
          <a:r>
            <a:rPr lang="en-US" sz="1800" b="1" dirty="0" err="1">
              <a:solidFill>
                <a:schemeClr val="tx1"/>
              </a:solidFill>
            </a:rPr>
            <a:t>masing-masing</a:t>
          </a:r>
          <a:r>
            <a:rPr lang="en-US" sz="1800" b="1" dirty="0">
              <a:solidFill>
                <a:schemeClr val="tx1"/>
              </a:solidFill>
            </a:rPr>
            <a:t> </a:t>
          </a:r>
          <a:r>
            <a:rPr lang="en-US" sz="1800" b="1" dirty="0" err="1">
              <a:solidFill>
                <a:schemeClr val="tx1"/>
              </a:solidFill>
            </a:rPr>
            <a:t>kategori</a:t>
          </a:r>
          <a:r>
            <a:rPr lang="en-US" sz="1800" b="1" dirty="0">
              <a:solidFill>
                <a:schemeClr val="tx1"/>
              </a:solidFill>
            </a:rPr>
            <a:t> </a:t>
          </a:r>
          <a:r>
            <a:rPr lang="en-US" sz="1800" b="1" dirty="0" err="1">
              <a:solidFill>
                <a:schemeClr val="tx1"/>
              </a:solidFill>
            </a:rPr>
            <a:t>kemampuan</a:t>
          </a:r>
          <a:r>
            <a:rPr lang="en-US" sz="1800" b="1" dirty="0">
              <a:solidFill>
                <a:schemeClr val="tx1"/>
              </a:solidFill>
            </a:rPr>
            <a:t> </a:t>
          </a:r>
          <a:r>
            <a:rPr lang="en-US" sz="1800" b="1" dirty="0" err="1">
              <a:solidFill>
                <a:schemeClr val="tx1"/>
              </a:solidFill>
            </a:rPr>
            <a:t>keuangan</a:t>
          </a:r>
          <a:r>
            <a:rPr lang="en-US" sz="1800" b="1" dirty="0">
              <a:solidFill>
                <a:schemeClr val="tx1"/>
              </a:solidFill>
            </a:rPr>
            <a:t> </a:t>
          </a:r>
          <a:r>
            <a:rPr lang="en-US" sz="1800" b="1" dirty="0" err="1">
              <a:solidFill>
                <a:schemeClr val="tx1"/>
              </a:solidFill>
            </a:rPr>
            <a:t>daerah</a:t>
          </a:r>
          <a:r>
            <a:rPr lang="en-US" sz="1800" b="1" dirty="0">
              <a:solidFill>
                <a:schemeClr val="tx1"/>
              </a:solidFill>
            </a:rPr>
            <a:t> </a:t>
          </a:r>
          <a:r>
            <a:rPr lang="en-US" sz="1800" b="1" dirty="0" err="1">
              <a:solidFill>
                <a:schemeClr val="tx1"/>
              </a:solidFill>
            </a:rPr>
            <a:t>tertinggi</a:t>
          </a:r>
          <a:r>
            <a:rPr lang="en-US" sz="1800" b="1" dirty="0">
              <a:solidFill>
                <a:schemeClr val="tx1"/>
              </a:solidFill>
            </a:rPr>
            <a:t>, </a:t>
          </a:r>
          <a:r>
            <a:rPr lang="en-US" sz="1800" b="1" dirty="0" err="1">
              <a:solidFill>
                <a:schemeClr val="tx1"/>
              </a:solidFill>
            </a:rPr>
            <a:t>sedang</a:t>
          </a:r>
          <a:r>
            <a:rPr lang="en-US" sz="1800" b="1" dirty="0">
              <a:solidFill>
                <a:schemeClr val="tx1"/>
              </a:solidFill>
            </a:rPr>
            <a:t> </a:t>
          </a:r>
          <a:r>
            <a:rPr lang="en-US" sz="1800" b="1" dirty="0" err="1">
              <a:solidFill>
                <a:schemeClr val="tx1"/>
              </a:solidFill>
            </a:rPr>
            <a:t>dan</a:t>
          </a:r>
          <a:r>
            <a:rPr lang="en-US" sz="1800" b="1" dirty="0">
              <a:solidFill>
                <a:schemeClr val="tx1"/>
              </a:solidFill>
            </a:rPr>
            <a:t> </a:t>
          </a:r>
          <a:r>
            <a:rPr lang="en-US" sz="1800" b="1" dirty="0" err="1">
              <a:solidFill>
                <a:schemeClr val="tx1"/>
              </a:solidFill>
            </a:rPr>
            <a:t>rendah</a:t>
          </a:r>
          <a:r>
            <a:rPr lang="en-US" sz="1800" b="1" dirty="0">
              <a:solidFill>
                <a:schemeClr val="tx1"/>
              </a:solidFill>
            </a:rPr>
            <a:t> </a:t>
          </a:r>
        </a:p>
      </dgm:t>
    </dgm:pt>
    <dgm:pt modelId="{521233EB-E4E6-4A02-8BF3-0504768D6415}" type="parTrans" cxnId="{B4380790-B287-4CE0-8250-A3061B57ABDD}">
      <dgm:prSet/>
      <dgm:spPr>
        <a:ln>
          <a:solidFill>
            <a:schemeClr val="tx1"/>
          </a:solidFill>
        </a:ln>
      </dgm:spPr>
      <dgm:t>
        <a:bodyPr/>
        <a:lstStyle/>
        <a:p>
          <a:endParaRPr lang="en-US"/>
        </a:p>
      </dgm:t>
    </dgm:pt>
    <dgm:pt modelId="{44BE0CB3-23C7-4EF6-A9E3-421AB319DD68}" type="sibTrans" cxnId="{B4380790-B287-4CE0-8250-A3061B57ABDD}">
      <dgm:prSet/>
      <dgm:spPr/>
      <dgm:t>
        <a:bodyPr/>
        <a:lstStyle/>
        <a:p>
          <a:endParaRPr lang="en-US"/>
        </a:p>
      </dgm:t>
    </dgm:pt>
    <dgm:pt modelId="{C8BC15FC-57AE-4A22-8EC0-53A2DB5C09F0}" type="pres">
      <dgm:prSet presAssocID="{77BBC270-D788-4128-8F93-8DDE5E2BE76A}" presName="diagram" presStyleCnt="0">
        <dgm:presLayoutVars>
          <dgm:chPref val="1"/>
          <dgm:dir/>
          <dgm:animOne val="branch"/>
          <dgm:animLvl val="lvl"/>
          <dgm:resizeHandles val="exact"/>
        </dgm:presLayoutVars>
      </dgm:prSet>
      <dgm:spPr/>
    </dgm:pt>
    <dgm:pt modelId="{02A7DF94-0CB7-4B5F-95A4-46E362A28E5A}" type="pres">
      <dgm:prSet presAssocID="{6780B46C-5350-4077-B609-0C779595B28D}" presName="root1" presStyleCnt="0"/>
      <dgm:spPr/>
    </dgm:pt>
    <dgm:pt modelId="{DEF766CE-3C8F-468A-B679-9F370CA7A12A}" type="pres">
      <dgm:prSet presAssocID="{6780B46C-5350-4077-B609-0C779595B28D}" presName="LevelOneTextNode" presStyleLbl="node0" presStyleIdx="0" presStyleCnt="1" custScaleX="83968" custScaleY="92729">
        <dgm:presLayoutVars>
          <dgm:chPref val="3"/>
        </dgm:presLayoutVars>
      </dgm:prSet>
      <dgm:spPr/>
    </dgm:pt>
    <dgm:pt modelId="{8E6005DB-3ADC-4FAC-8E21-166C3C2A20EE}" type="pres">
      <dgm:prSet presAssocID="{6780B46C-5350-4077-B609-0C779595B28D}" presName="level2hierChild" presStyleCnt="0"/>
      <dgm:spPr/>
    </dgm:pt>
    <dgm:pt modelId="{F2D8CB1E-D797-44DF-B78E-E1F4861C5D3A}" type="pres">
      <dgm:prSet presAssocID="{FC047941-84D9-42BF-B7E4-D3DD7100109F}" presName="conn2-1" presStyleLbl="parChTrans1D2" presStyleIdx="0" presStyleCnt="3"/>
      <dgm:spPr/>
    </dgm:pt>
    <dgm:pt modelId="{9C9CD2A2-99A9-4104-BEEB-F997A5ADF065}" type="pres">
      <dgm:prSet presAssocID="{FC047941-84D9-42BF-B7E4-D3DD7100109F}" presName="connTx" presStyleLbl="parChTrans1D2" presStyleIdx="0" presStyleCnt="3"/>
      <dgm:spPr/>
    </dgm:pt>
    <dgm:pt modelId="{A4B167BE-79D6-4E80-A0B4-25926D7A9FD9}" type="pres">
      <dgm:prSet presAssocID="{77E19E81-FF2B-4077-81AB-B2A2F0C225CC}" presName="root2" presStyleCnt="0"/>
      <dgm:spPr/>
    </dgm:pt>
    <dgm:pt modelId="{D6FFDE97-90F8-4BD8-8B23-0CD3DA2639BF}" type="pres">
      <dgm:prSet presAssocID="{77E19E81-FF2B-4077-81AB-B2A2F0C225CC}" presName="LevelTwoTextNode" presStyleLbl="node2" presStyleIdx="0" presStyleCnt="3" custScaleX="227193" custScaleY="68343" custLinFactNeighborY="-28162">
        <dgm:presLayoutVars>
          <dgm:chPref val="3"/>
        </dgm:presLayoutVars>
      </dgm:prSet>
      <dgm:spPr/>
    </dgm:pt>
    <dgm:pt modelId="{7CF1B491-BF26-46B9-A877-5E4BDCE3413B}" type="pres">
      <dgm:prSet presAssocID="{77E19E81-FF2B-4077-81AB-B2A2F0C225CC}" presName="level3hierChild" presStyleCnt="0"/>
      <dgm:spPr/>
    </dgm:pt>
    <dgm:pt modelId="{3F4EB693-AB7C-467C-854A-A93A141AC478}" type="pres">
      <dgm:prSet presAssocID="{521233EB-E4E6-4A02-8BF3-0504768D6415}" presName="conn2-1" presStyleLbl="parChTrans1D2" presStyleIdx="1" presStyleCnt="3"/>
      <dgm:spPr/>
    </dgm:pt>
    <dgm:pt modelId="{E0FEF820-89BF-49C5-8AAD-83B4B675AFF6}" type="pres">
      <dgm:prSet presAssocID="{521233EB-E4E6-4A02-8BF3-0504768D6415}" presName="connTx" presStyleLbl="parChTrans1D2" presStyleIdx="1" presStyleCnt="3"/>
      <dgm:spPr/>
    </dgm:pt>
    <dgm:pt modelId="{EE66DA57-829F-4B94-B115-35FC5669D515}" type="pres">
      <dgm:prSet presAssocID="{4469DE62-B8D8-4FEF-A31C-91D4D79C3DA0}" presName="root2" presStyleCnt="0"/>
      <dgm:spPr/>
    </dgm:pt>
    <dgm:pt modelId="{1D6182AB-EB28-4D6B-B775-C06520839C6F}" type="pres">
      <dgm:prSet presAssocID="{4469DE62-B8D8-4FEF-A31C-91D4D79C3DA0}" presName="LevelTwoTextNode" presStyleLbl="node2" presStyleIdx="1" presStyleCnt="3" custScaleX="226664" custScaleY="57824">
        <dgm:presLayoutVars>
          <dgm:chPref val="3"/>
        </dgm:presLayoutVars>
      </dgm:prSet>
      <dgm:spPr/>
    </dgm:pt>
    <dgm:pt modelId="{134B4904-093F-4094-A67F-1A55FE584785}" type="pres">
      <dgm:prSet presAssocID="{4469DE62-B8D8-4FEF-A31C-91D4D79C3DA0}" presName="level3hierChild" presStyleCnt="0"/>
      <dgm:spPr/>
    </dgm:pt>
    <dgm:pt modelId="{691CF757-8F63-4EFD-8F4A-4D4593B6E947}" type="pres">
      <dgm:prSet presAssocID="{2E73BB01-C105-4B05-A157-D38147DB922E}" presName="conn2-1" presStyleLbl="parChTrans1D2" presStyleIdx="2" presStyleCnt="3"/>
      <dgm:spPr/>
    </dgm:pt>
    <dgm:pt modelId="{EB90138F-C859-48DE-AB6B-84D964DCD436}" type="pres">
      <dgm:prSet presAssocID="{2E73BB01-C105-4B05-A157-D38147DB922E}" presName="connTx" presStyleLbl="parChTrans1D2" presStyleIdx="2" presStyleCnt="3"/>
      <dgm:spPr/>
    </dgm:pt>
    <dgm:pt modelId="{46FC06E4-8D2E-434D-9EB8-A529C187B183}" type="pres">
      <dgm:prSet presAssocID="{8A60D553-28C3-4AD3-9F76-8E033ED4D22E}" presName="root2" presStyleCnt="0"/>
      <dgm:spPr/>
    </dgm:pt>
    <dgm:pt modelId="{FCC7A471-E0E7-45FB-9F09-EADF62FA355A}" type="pres">
      <dgm:prSet presAssocID="{8A60D553-28C3-4AD3-9F76-8E033ED4D22E}" presName="LevelTwoTextNode" presStyleLbl="node2" presStyleIdx="2" presStyleCnt="3" custScaleX="227056" custScaleY="53225" custLinFactNeighborY="23828">
        <dgm:presLayoutVars>
          <dgm:chPref val="3"/>
        </dgm:presLayoutVars>
      </dgm:prSet>
      <dgm:spPr/>
    </dgm:pt>
    <dgm:pt modelId="{5D2B8D7A-6BF9-4DE5-9A2E-C8B09AF23405}" type="pres">
      <dgm:prSet presAssocID="{8A60D553-28C3-4AD3-9F76-8E033ED4D22E}" presName="level3hierChild" presStyleCnt="0"/>
      <dgm:spPr/>
    </dgm:pt>
  </dgm:ptLst>
  <dgm:cxnLst>
    <dgm:cxn modelId="{37664602-165A-4F08-A0B2-6D0BE2766215}" type="presOf" srcId="{2E73BB01-C105-4B05-A157-D38147DB922E}" destId="{691CF757-8F63-4EFD-8F4A-4D4593B6E947}" srcOrd="0" destOrd="0" presId="urn:microsoft.com/office/officeart/2005/8/layout/hierarchy2"/>
    <dgm:cxn modelId="{14F08713-AA19-488C-B578-02324D35EBCD}" type="presOf" srcId="{77E19E81-FF2B-4077-81AB-B2A2F0C225CC}" destId="{D6FFDE97-90F8-4BD8-8B23-0CD3DA2639BF}" srcOrd="0" destOrd="0" presId="urn:microsoft.com/office/officeart/2005/8/layout/hierarchy2"/>
    <dgm:cxn modelId="{B566F260-5A9C-488B-9978-50608C117061}" type="presOf" srcId="{2E73BB01-C105-4B05-A157-D38147DB922E}" destId="{EB90138F-C859-48DE-AB6B-84D964DCD436}" srcOrd="1" destOrd="0" presId="urn:microsoft.com/office/officeart/2005/8/layout/hierarchy2"/>
    <dgm:cxn modelId="{2D31066A-897B-4590-A33B-267695C8F055}" type="presOf" srcId="{FC047941-84D9-42BF-B7E4-D3DD7100109F}" destId="{F2D8CB1E-D797-44DF-B78E-E1F4861C5D3A}" srcOrd="0" destOrd="0" presId="urn:microsoft.com/office/officeart/2005/8/layout/hierarchy2"/>
    <dgm:cxn modelId="{C9DD3F6D-8FDC-468C-AC7E-CC5CCDFA8880}" type="presOf" srcId="{6780B46C-5350-4077-B609-0C779595B28D}" destId="{DEF766CE-3C8F-468A-B679-9F370CA7A12A}" srcOrd="0" destOrd="0" presId="urn:microsoft.com/office/officeart/2005/8/layout/hierarchy2"/>
    <dgm:cxn modelId="{C6A57A56-43D3-48DC-9CD9-BD3699C27D54}" srcId="{6780B46C-5350-4077-B609-0C779595B28D}" destId="{77E19E81-FF2B-4077-81AB-B2A2F0C225CC}" srcOrd="0" destOrd="0" parTransId="{FC047941-84D9-42BF-B7E4-D3DD7100109F}" sibTransId="{B5B5DB29-9BC0-461B-A8C0-B55C28CC65AD}"/>
    <dgm:cxn modelId="{2158B359-C631-4DCC-ADC1-AA21CC3691C9}" srcId="{6780B46C-5350-4077-B609-0C779595B28D}" destId="{8A60D553-28C3-4AD3-9F76-8E033ED4D22E}" srcOrd="2" destOrd="0" parTransId="{2E73BB01-C105-4B05-A157-D38147DB922E}" sibTransId="{581BA713-ADB6-4929-A0A3-6917D9DE40C2}"/>
    <dgm:cxn modelId="{B4380790-B287-4CE0-8250-A3061B57ABDD}" srcId="{6780B46C-5350-4077-B609-0C779595B28D}" destId="{4469DE62-B8D8-4FEF-A31C-91D4D79C3DA0}" srcOrd="1" destOrd="0" parTransId="{521233EB-E4E6-4A02-8BF3-0504768D6415}" sibTransId="{44BE0CB3-23C7-4EF6-A9E3-421AB319DD68}"/>
    <dgm:cxn modelId="{8CFD3792-472F-4ECA-84BD-EF26E7CE79A7}" type="presOf" srcId="{77BBC270-D788-4128-8F93-8DDE5E2BE76A}" destId="{C8BC15FC-57AE-4A22-8EC0-53A2DB5C09F0}" srcOrd="0" destOrd="0" presId="urn:microsoft.com/office/officeart/2005/8/layout/hierarchy2"/>
    <dgm:cxn modelId="{16ABBFA2-6A2F-4446-B79A-83877FDD4C15}" type="presOf" srcId="{521233EB-E4E6-4A02-8BF3-0504768D6415}" destId="{3F4EB693-AB7C-467C-854A-A93A141AC478}" srcOrd="0" destOrd="0" presId="urn:microsoft.com/office/officeart/2005/8/layout/hierarchy2"/>
    <dgm:cxn modelId="{2986BCB2-DCCC-475B-AA1E-BB6DB8E4B09E}" type="presOf" srcId="{8A60D553-28C3-4AD3-9F76-8E033ED4D22E}" destId="{FCC7A471-E0E7-45FB-9F09-EADF62FA355A}" srcOrd="0" destOrd="0" presId="urn:microsoft.com/office/officeart/2005/8/layout/hierarchy2"/>
    <dgm:cxn modelId="{9F443FBD-F349-4D0B-9DF7-5F76EF25F92E}" type="presOf" srcId="{521233EB-E4E6-4A02-8BF3-0504768D6415}" destId="{E0FEF820-89BF-49C5-8AAD-83B4B675AFF6}" srcOrd="1" destOrd="0" presId="urn:microsoft.com/office/officeart/2005/8/layout/hierarchy2"/>
    <dgm:cxn modelId="{48F474EE-E684-46B0-808B-5554C5AEBAF5}" type="presOf" srcId="{4469DE62-B8D8-4FEF-A31C-91D4D79C3DA0}" destId="{1D6182AB-EB28-4D6B-B775-C06520839C6F}" srcOrd="0" destOrd="0" presId="urn:microsoft.com/office/officeart/2005/8/layout/hierarchy2"/>
    <dgm:cxn modelId="{46A46EF9-F27B-4314-AEF9-6E91078A7D2F}" srcId="{77BBC270-D788-4128-8F93-8DDE5E2BE76A}" destId="{6780B46C-5350-4077-B609-0C779595B28D}" srcOrd="0" destOrd="0" parTransId="{02F91300-173E-4D3A-BFF5-2AB10E4B0275}" sibTransId="{B8400827-6E2D-43E9-BCB6-A653F90DB4C7}"/>
    <dgm:cxn modelId="{99030DFD-4A0A-4556-98CC-4A59E5DB87CB}" type="presOf" srcId="{FC047941-84D9-42BF-B7E4-D3DD7100109F}" destId="{9C9CD2A2-99A9-4104-BEEB-F997A5ADF065}" srcOrd="1" destOrd="0" presId="urn:microsoft.com/office/officeart/2005/8/layout/hierarchy2"/>
    <dgm:cxn modelId="{76069390-91E8-4D04-AE23-82AFD511175B}" type="presParOf" srcId="{C8BC15FC-57AE-4A22-8EC0-53A2DB5C09F0}" destId="{02A7DF94-0CB7-4B5F-95A4-46E362A28E5A}" srcOrd="0" destOrd="0" presId="urn:microsoft.com/office/officeart/2005/8/layout/hierarchy2"/>
    <dgm:cxn modelId="{406079B7-DA67-41BC-B4FB-DBEAC140FF2B}" type="presParOf" srcId="{02A7DF94-0CB7-4B5F-95A4-46E362A28E5A}" destId="{DEF766CE-3C8F-468A-B679-9F370CA7A12A}" srcOrd="0" destOrd="0" presId="urn:microsoft.com/office/officeart/2005/8/layout/hierarchy2"/>
    <dgm:cxn modelId="{A9103CA1-54B4-49EC-B123-953462AF0AD2}" type="presParOf" srcId="{02A7DF94-0CB7-4B5F-95A4-46E362A28E5A}" destId="{8E6005DB-3ADC-4FAC-8E21-166C3C2A20EE}" srcOrd="1" destOrd="0" presId="urn:microsoft.com/office/officeart/2005/8/layout/hierarchy2"/>
    <dgm:cxn modelId="{98A5C24C-AD25-48B9-9605-57BDE333FCDD}" type="presParOf" srcId="{8E6005DB-3ADC-4FAC-8E21-166C3C2A20EE}" destId="{F2D8CB1E-D797-44DF-B78E-E1F4861C5D3A}" srcOrd="0" destOrd="0" presId="urn:microsoft.com/office/officeart/2005/8/layout/hierarchy2"/>
    <dgm:cxn modelId="{BF3DFD14-0F01-457A-AE1D-176ECFA7331F}" type="presParOf" srcId="{F2D8CB1E-D797-44DF-B78E-E1F4861C5D3A}" destId="{9C9CD2A2-99A9-4104-BEEB-F997A5ADF065}" srcOrd="0" destOrd="0" presId="urn:microsoft.com/office/officeart/2005/8/layout/hierarchy2"/>
    <dgm:cxn modelId="{D70BBBC1-D194-4DD7-9B3F-B4638A868CBE}" type="presParOf" srcId="{8E6005DB-3ADC-4FAC-8E21-166C3C2A20EE}" destId="{A4B167BE-79D6-4E80-A0B4-25926D7A9FD9}" srcOrd="1" destOrd="0" presId="urn:microsoft.com/office/officeart/2005/8/layout/hierarchy2"/>
    <dgm:cxn modelId="{4E5D906E-334A-4AC1-919B-FC9D7F803882}" type="presParOf" srcId="{A4B167BE-79D6-4E80-A0B4-25926D7A9FD9}" destId="{D6FFDE97-90F8-4BD8-8B23-0CD3DA2639BF}" srcOrd="0" destOrd="0" presId="urn:microsoft.com/office/officeart/2005/8/layout/hierarchy2"/>
    <dgm:cxn modelId="{09D1A6F5-F50A-4F75-9FCE-D007C25992C9}" type="presParOf" srcId="{A4B167BE-79D6-4E80-A0B4-25926D7A9FD9}" destId="{7CF1B491-BF26-46B9-A877-5E4BDCE3413B}" srcOrd="1" destOrd="0" presId="urn:microsoft.com/office/officeart/2005/8/layout/hierarchy2"/>
    <dgm:cxn modelId="{217C3873-486A-46CF-A65F-B48A24CC84A4}" type="presParOf" srcId="{8E6005DB-3ADC-4FAC-8E21-166C3C2A20EE}" destId="{3F4EB693-AB7C-467C-854A-A93A141AC478}" srcOrd="2" destOrd="0" presId="urn:microsoft.com/office/officeart/2005/8/layout/hierarchy2"/>
    <dgm:cxn modelId="{A236E43E-FD67-403F-8A2F-4F772544CE3F}" type="presParOf" srcId="{3F4EB693-AB7C-467C-854A-A93A141AC478}" destId="{E0FEF820-89BF-49C5-8AAD-83B4B675AFF6}" srcOrd="0" destOrd="0" presId="urn:microsoft.com/office/officeart/2005/8/layout/hierarchy2"/>
    <dgm:cxn modelId="{AA163966-A510-4028-A49B-79C6BE055E4E}" type="presParOf" srcId="{8E6005DB-3ADC-4FAC-8E21-166C3C2A20EE}" destId="{EE66DA57-829F-4B94-B115-35FC5669D515}" srcOrd="3" destOrd="0" presId="urn:microsoft.com/office/officeart/2005/8/layout/hierarchy2"/>
    <dgm:cxn modelId="{2C6DF93A-2D7D-400D-A824-7FF503997B90}" type="presParOf" srcId="{EE66DA57-829F-4B94-B115-35FC5669D515}" destId="{1D6182AB-EB28-4D6B-B775-C06520839C6F}" srcOrd="0" destOrd="0" presId="urn:microsoft.com/office/officeart/2005/8/layout/hierarchy2"/>
    <dgm:cxn modelId="{07842CC2-2564-41A2-A06A-C023562D4CC6}" type="presParOf" srcId="{EE66DA57-829F-4B94-B115-35FC5669D515}" destId="{134B4904-093F-4094-A67F-1A55FE584785}" srcOrd="1" destOrd="0" presId="urn:microsoft.com/office/officeart/2005/8/layout/hierarchy2"/>
    <dgm:cxn modelId="{E7914C10-00FA-4721-9C75-3BFA91F33F0C}" type="presParOf" srcId="{8E6005DB-3ADC-4FAC-8E21-166C3C2A20EE}" destId="{691CF757-8F63-4EFD-8F4A-4D4593B6E947}" srcOrd="4" destOrd="0" presId="urn:microsoft.com/office/officeart/2005/8/layout/hierarchy2"/>
    <dgm:cxn modelId="{CD913AA3-032A-43AB-A411-8986A1B1410E}" type="presParOf" srcId="{691CF757-8F63-4EFD-8F4A-4D4593B6E947}" destId="{EB90138F-C859-48DE-AB6B-84D964DCD436}" srcOrd="0" destOrd="0" presId="urn:microsoft.com/office/officeart/2005/8/layout/hierarchy2"/>
    <dgm:cxn modelId="{E3F0FEFE-DABA-4DC4-8346-9FE3A164A4C2}" type="presParOf" srcId="{8E6005DB-3ADC-4FAC-8E21-166C3C2A20EE}" destId="{46FC06E4-8D2E-434D-9EB8-A529C187B183}" srcOrd="5" destOrd="0" presId="urn:microsoft.com/office/officeart/2005/8/layout/hierarchy2"/>
    <dgm:cxn modelId="{8B4EA8E5-ED55-4F73-8DB8-9149611251E6}" type="presParOf" srcId="{46FC06E4-8D2E-434D-9EB8-A529C187B183}" destId="{FCC7A471-E0E7-45FB-9F09-EADF62FA355A}" srcOrd="0" destOrd="0" presId="urn:microsoft.com/office/officeart/2005/8/layout/hierarchy2"/>
    <dgm:cxn modelId="{059B5FE7-6783-4998-86D1-CF788A660EA3}" type="presParOf" srcId="{46FC06E4-8D2E-434D-9EB8-A529C187B183}" destId="{5D2B8D7A-6BF9-4DE5-9A2E-C8B09AF23405}"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BBC270-D788-4128-8F93-8DDE5E2BE76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780B46C-5350-4077-B609-0C779595B28D}">
      <dgm:prSet phldrT="[Text]" custT="1"/>
      <dgm:spPr>
        <a:solidFill>
          <a:srgbClr val="FF0000"/>
        </a:solidFill>
        <a:ln>
          <a:noFill/>
        </a:ln>
      </dgm:spPr>
      <dgm:t>
        <a:bodyPr/>
        <a:lstStyle/>
        <a:p>
          <a:pPr>
            <a:spcAft>
              <a:spcPts val="0"/>
            </a:spcAft>
          </a:pPr>
          <a:r>
            <a:rPr lang="en-US" sz="2400" b="1" dirty="0">
              <a:solidFill>
                <a:schemeClr val="bg1">
                  <a:lumMod val="95000"/>
                </a:schemeClr>
              </a:solidFill>
            </a:rPr>
            <a:t>PENETAPAN PREDIKAT TERBURUK</a:t>
          </a:r>
        </a:p>
        <a:p>
          <a:pPr>
            <a:spcAft>
              <a:spcPts val="0"/>
            </a:spcAft>
          </a:pPr>
          <a:r>
            <a:rPr lang="en-US" sz="2400" b="1" dirty="0">
              <a:solidFill>
                <a:schemeClr val="bg1">
                  <a:lumMod val="95000"/>
                </a:schemeClr>
              </a:solidFill>
            </a:rPr>
            <a:t>(SANGAT PERLU PERBAIKAN)</a:t>
          </a:r>
        </a:p>
      </dgm:t>
    </dgm:pt>
    <dgm:pt modelId="{02F91300-173E-4D3A-BFF5-2AB10E4B0275}" type="parTrans" cxnId="{46A46EF9-F27B-4314-AEF9-6E91078A7D2F}">
      <dgm:prSet/>
      <dgm:spPr/>
      <dgm:t>
        <a:bodyPr/>
        <a:lstStyle/>
        <a:p>
          <a:endParaRPr lang="en-US"/>
        </a:p>
      </dgm:t>
    </dgm:pt>
    <dgm:pt modelId="{B8400827-6E2D-43E9-BCB6-A653F90DB4C7}" type="sibTrans" cxnId="{46A46EF9-F27B-4314-AEF9-6E91078A7D2F}">
      <dgm:prSet/>
      <dgm:spPr/>
      <dgm:t>
        <a:bodyPr/>
        <a:lstStyle/>
        <a:p>
          <a:endParaRPr lang="en-US"/>
        </a:p>
      </dgm:t>
    </dgm:pt>
    <dgm:pt modelId="{77E19E81-FF2B-4077-81AB-B2A2F0C225CC}">
      <dgm:prSet phldrT="[Text]" custT="1"/>
      <dgm:spPr>
        <a:solidFill>
          <a:schemeClr val="tx2">
            <a:lumMod val="25000"/>
            <a:lumOff val="75000"/>
          </a:schemeClr>
        </a:solidFill>
        <a:ln>
          <a:solidFill>
            <a:schemeClr val="tx2">
              <a:lumMod val="50000"/>
              <a:lumOff val="50000"/>
            </a:schemeClr>
          </a:solidFill>
        </a:ln>
      </dgm:spPr>
      <dgm:t>
        <a:bodyPr/>
        <a:lstStyle/>
        <a:p>
          <a:pPr algn="just"/>
          <a:r>
            <a:rPr lang="en-US" sz="2000" b="1" dirty="0">
              <a:solidFill>
                <a:schemeClr val="tx1"/>
              </a:solidFill>
            </a:rPr>
            <a:t>1 (</a:t>
          </a:r>
          <a:r>
            <a:rPr lang="en-US" sz="2000" b="1" dirty="0" err="1">
              <a:solidFill>
                <a:schemeClr val="tx1"/>
              </a:solidFill>
            </a:rPr>
            <a:t>satu</a:t>
          </a:r>
          <a:r>
            <a:rPr lang="en-US" sz="2000" b="1" dirty="0">
              <a:solidFill>
                <a:schemeClr val="tx1"/>
              </a:solidFill>
            </a:rPr>
            <a:t>) </a:t>
          </a:r>
          <a:r>
            <a:rPr lang="en-US" sz="2000" b="1" dirty="0" err="1">
              <a:solidFill>
                <a:schemeClr val="tx1"/>
              </a:solidFill>
            </a:rPr>
            <a:t>daerah</a:t>
          </a:r>
          <a:r>
            <a:rPr lang="en-US" sz="2000" b="1" dirty="0">
              <a:solidFill>
                <a:schemeClr val="tx1"/>
              </a:solidFill>
            </a:rPr>
            <a:t> </a:t>
          </a:r>
          <a:r>
            <a:rPr lang="en-US" sz="2000" b="1" dirty="0" err="1">
              <a:solidFill>
                <a:schemeClr val="tx1"/>
              </a:solidFill>
            </a:rPr>
            <a:t>provinsi</a:t>
          </a:r>
          <a:r>
            <a:rPr lang="en-US" sz="2000" b="1" dirty="0">
              <a:solidFill>
                <a:schemeClr val="tx1"/>
              </a:solidFill>
            </a:rPr>
            <a:t> yang </a:t>
          </a:r>
          <a:r>
            <a:rPr lang="en-US" sz="2000" b="1" dirty="0" err="1">
              <a:solidFill>
                <a:schemeClr val="tx1"/>
              </a:solidFill>
            </a:rPr>
            <a:t>berpredikat</a:t>
          </a:r>
          <a:r>
            <a:rPr lang="en-US" sz="2000" b="1" dirty="0">
              <a:solidFill>
                <a:schemeClr val="tx1"/>
              </a:solidFill>
            </a:rPr>
            <a:t> </a:t>
          </a:r>
          <a:r>
            <a:rPr lang="en-US" sz="2000" b="1" dirty="0" err="1">
              <a:solidFill>
                <a:schemeClr val="tx1"/>
              </a:solidFill>
            </a:rPr>
            <a:t>terburuk</a:t>
          </a:r>
          <a:r>
            <a:rPr lang="en-US" sz="2000" b="1" dirty="0">
              <a:solidFill>
                <a:schemeClr val="tx1"/>
              </a:solidFill>
            </a:rPr>
            <a:t> </a:t>
          </a:r>
          <a:r>
            <a:rPr lang="en-US" sz="2000" b="1" dirty="0" err="1">
              <a:solidFill>
                <a:schemeClr val="tx1"/>
              </a:solidFill>
            </a:rPr>
            <a:t>untuk</a:t>
          </a:r>
          <a:r>
            <a:rPr lang="en-US" sz="2000" b="1" dirty="0">
              <a:solidFill>
                <a:schemeClr val="tx1"/>
              </a:solidFill>
            </a:rPr>
            <a:t> masing-masing </a:t>
          </a:r>
          <a:r>
            <a:rPr lang="en-US" sz="2000" b="1" dirty="0" err="1">
              <a:solidFill>
                <a:schemeClr val="tx1"/>
              </a:solidFill>
            </a:rPr>
            <a:t>kategori</a:t>
          </a:r>
          <a:r>
            <a:rPr lang="en-US" sz="2000" b="1" dirty="0">
              <a:solidFill>
                <a:schemeClr val="tx1"/>
              </a:solidFill>
            </a:rPr>
            <a:t> </a:t>
          </a:r>
          <a:r>
            <a:rPr lang="en-US" sz="2000" b="1" dirty="0" err="1">
              <a:solidFill>
                <a:schemeClr val="tx1"/>
              </a:solidFill>
            </a:rPr>
            <a:t>kemampuan</a:t>
          </a:r>
          <a:r>
            <a:rPr lang="en-US" sz="2000" b="1" dirty="0">
              <a:solidFill>
                <a:schemeClr val="tx1"/>
              </a:solidFill>
            </a:rPr>
            <a:t> </a:t>
          </a:r>
          <a:r>
            <a:rPr lang="en-US" sz="2000" b="1" dirty="0" err="1">
              <a:solidFill>
                <a:schemeClr val="tx1"/>
              </a:solidFill>
            </a:rPr>
            <a:t>keuangan</a:t>
          </a:r>
          <a:r>
            <a:rPr lang="en-US" sz="2000" b="1" dirty="0">
              <a:solidFill>
                <a:schemeClr val="tx1"/>
              </a:solidFill>
            </a:rPr>
            <a:t> </a:t>
          </a:r>
          <a:r>
            <a:rPr lang="en-US" sz="2000" b="1" dirty="0" err="1">
              <a:solidFill>
                <a:schemeClr val="tx1"/>
              </a:solidFill>
            </a:rPr>
            <a:t>tinggi</a:t>
          </a:r>
          <a:r>
            <a:rPr lang="en-US" sz="2000" b="1" dirty="0">
              <a:solidFill>
                <a:schemeClr val="tx1"/>
              </a:solidFill>
            </a:rPr>
            <a:t>, </a:t>
          </a:r>
          <a:r>
            <a:rPr lang="en-US" sz="2000" b="1" dirty="0" err="1">
              <a:solidFill>
                <a:schemeClr val="tx1"/>
              </a:solidFill>
            </a:rPr>
            <a:t>sedang</a:t>
          </a:r>
          <a:r>
            <a:rPr lang="en-US" sz="2000" b="1" dirty="0">
              <a:solidFill>
                <a:schemeClr val="tx1"/>
              </a:solidFill>
            </a:rPr>
            <a:t>, dan </a:t>
          </a:r>
          <a:r>
            <a:rPr lang="en-US" sz="2000" b="1" dirty="0" err="1">
              <a:solidFill>
                <a:schemeClr val="tx1"/>
              </a:solidFill>
            </a:rPr>
            <a:t>rendah</a:t>
          </a:r>
          <a:r>
            <a:rPr lang="en-US" sz="2000" b="1" dirty="0">
              <a:solidFill>
                <a:schemeClr val="tx1"/>
              </a:solidFill>
            </a:rPr>
            <a:t> </a:t>
          </a:r>
        </a:p>
      </dgm:t>
    </dgm:pt>
    <dgm:pt modelId="{FC047941-84D9-42BF-B7E4-D3DD7100109F}" type="parTrans" cxnId="{C6A57A56-43D3-48DC-9CD9-BD3699C27D54}">
      <dgm:prSet/>
      <dgm:spPr/>
      <dgm:t>
        <a:bodyPr/>
        <a:lstStyle/>
        <a:p>
          <a:endParaRPr lang="en-US"/>
        </a:p>
      </dgm:t>
    </dgm:pt>
    <dgm:pt modelId="{B5B5DB29-9BC0-461B-A8C0-B55C28CC65AD}" type="sibTrans" cxnId="{C6A57A56-43D3-48DC-9CD9-BD3699C27D54}">
      <dgm:prSet/>
      <dgm:spPr/>
      <dgm:t>
        <a:bodyPr/>
        <a:lstStyle/>
        <a:p>
          <a:endParaRPr lang="en-US"/>
        </a:p>
      </dgm:t>
    </dgm:pt>
    <dgm:pt modelId="{8A60D553-28C3-4AD3-9F76-8E033ED4D22E}">
      <dgm:prSet phldrT="[Text]" custT="1"/>
      <dgm:spPr>
        <a:solidFill>
          <a:schemeClr val="tx2">
            <a:lumMod val="25000"/>
            <a:lumOff val="75000"/>
          </a:schemeClr>
        </a:solidFill>
        <a:ln>
          <a:solidFill>
            <a:schemeClr val="tx2">
              <a:lumMod val="50000"/>
              <a:lumOff val="50000"/>
            </a:schemeClr>
          </a:solidFill>
        </a:ln>
      </dgm:spPr>
      <dgm:t>
        <a:bodyPr/>
        <a:lstStyle/>
        <a:p>
          <a:pPr algn="just"/>
          <a:r>
            <a:rPr lang="en-US" sz="2000" b="1" dirty="0">
              <a:solidFill>
                <a:schemeClr val="tx1"/>
              </a:solidFill>
            </a:rPr>
            <a:t>1 (</a:t>
          </a:r>
          <a:r>
            <a:rPr lang="en-US" sz="2000" b="1" dirty="0" err="1">
              <a:solidFill>
                <a:schemeClr val="tx1"/>
              </a:solidFill>
            </a:rPr>
            <a:t>satu</a:t>
          </a:r>
          <a:r>
            <a:rPr lang="en-US" sz="2000" b="1" dirty="0">
              <a:solidFill>
                <a:schemeClr val="tx1"/>
              </a:solidFill>
            </a:rPr>
            <a:t>) </a:t>
          </a:r>
          <a:r>
            <a:rPr lang="en-US" sz="2000" b="1" dirty="0" err="1">
              <a:solidFill>
                <a:schemeClr val="tx1"/>
              </a:solidFill>
            </a:rPr>
            <a:t>daerah</a:t>
          </a:r>
          <a:r>
            <a:rPr lang="en-US" sz="2000" b="1" dirty="0">
              <a:solidFill>
                <a:schemeClr val="tx1"/>
              </a:solidFill>
            </a:rPr>
            <a:t> </a:t>
          </a:r>
          <a:r>
            <a:rPr lang="en-US" sz="2000" b="1" dirty="0" err="1">
              <a:solidFill>
                <a:schemeClr val="tx1"/>
              </a:solidFill>
            </a:rPr>
            <a:t>kota</a:t>
          </a:r>
          <a:r>
            <a:rPr lang="en-US" sz="2000" b="1" dirty="0">
              <a:solidFill>
                <a:schemeClr val="tx1"/>
              </a:solidFill>
            </a:rPr>
            <a:t> yang </a:t>
          </a:r>
          <a:r>
            <a:rPr lang="en-US" sz="2000" b="1" dirty="0" err="1">
              <a:solidFill>
                <a:schemeClr val="tx1"/>
              </a:solidFill>
            </a:rPr>
            <a:t>berpredikat</a:t>
          </a:r>
          <a:r>
            <a:rPr lang="en-US" sz="2000" b="1" dirty="0">
              <a:solidFill>
                <a:schemeClr val="tx1"/>
              </a:solidFill>
            </a:rPr>
            <a:t> </a:t>
          </a:r>
          <a:r>
            <a:rPr lang="en-US" sz="2000" b="1" dirty="0" err="1">
              <a:solidFill>
                <a:schemeClr val="tx1"/>
              </a:solidFill>
            </a:rPr>
            <a:t>terburuk</a:t>
          </a:r>
          <a:r>
            <a:rPr lang="en-US" sz="2000" b="1" dirty="0">
              <a:solidFill>
                <a:schemeClr val="tx1"/>
              </a:solidFill>
            </a:rPr>
            <a:t> </a:t>
          </a:r>
          <a:r>
            <a:rPr lang="en-US" sz="2000" b="1" dirty="0" err="1">
              <a:solidFill>
                <a:schemeClr val="tx1"/>
              </a:solidFill>
            </a:rPr>
            <a:t>untuk</a:t>
          </a:r>
          <a:r>
            <a:rPr lang="en-US" sz="2000" b="1" dirty="0">
              <a:solidFill>
                <a:schemeClr val="tx1"/>
              </a:solidFill>
            </a:rPr>
            <a:t> masing-masing </a:t>
          </a:r>
          <a:r>
            <a:rPr lang="en-US" sz="2000" b="1" dirty="0" err="1">
              <a:solidFill>
                <a:schemeClr val="tx1"/>
              </a:solidFill>
            </a:rPr>
            <a:t>kategori</a:t>
          </a:r>
          <a:r>
            <a:rPr lang="en-US" sz="2000" b="1" dirty="0">
              <a:solidFill>
                <a:schemeClr val="tx1"/>
              </a:solidFill>
            </a:rPr>
            <a:t> </a:t>
          </a:r>
          <a:r>
            <a:rPr lang="en-US" sz="2000" b="1" dirty="0" err="1">
              <a:solidFill>
                <a:schemeClr val="tx1"/>
              </a:solidFill>
            </a:rPr>
            <a:t>kemampuan</a:t>
          </a:r>
          <a:r>
            <a:rPr lang="en-US" sz="2000" b="1" dirty="0">
              <a:solidFill>
                <a:schemeClr val="tx1"/>
              </a:solidFill>
            </a:rPr>
            <a:t> </a:t>
          </a:r>
          <a:r>
            <a:rPr lang="en-US" sz="2000" b="1" dirty="0" err="1">
              <a:solidFill>
                <a:schemeClr val="tx1"/>
              </a:solidFill>
            </a:rPr>
            <a:t>keuangan</a:t>
          </a:r>
          <a:r>
            <a:rPr lang="en-US" sz="2000" b="1" dirty="0">
              <a:solidFill>
                <a:schemeClr val="tx1"/>
              </a:solidFill>
            </a:rPr>
            <a:t> </a:t>
          </a:r>
          <a:r>
            <a:rPr lang="en-US" sz="2000" b="1" dirty="0" err="1">
              <a:solidFill>
                <a:schemeClr val="tx1"/>
              </a:solidFill>
            </a:rPr>
            <a:t>tinggi</a:t>
          </a:r>
          <a:r>
            <a:rPr lang="en-US" sz="2000" b="1" dirty="0">
              <a:solidFill>
                <a:schemeClr val="tx1"/>
              </a:solidFill>
            </a:rPr>
            <a:t>, </a:t>
          </a:r>
          <a:r>
            <a:rPr lang="en-US" sz="2000" b="1" dirty="0" err="1">
              <a:solidFill>
                <a:schemeClr val="tx1"/>
              </a:solidFill>
            </a:rPr>
            <a:t>sedang</a:t>
          </a:r>
          <a:r>
            <a:rPr lang="en-US" sz="2000" b="1" dirty="0">
              <a:solidFill>
                <a:schemeClr val="tx1"/>
              </a:solidFill>
            </a:rPr>
            <a:t>, dan </a:t>
          </a:r>
          <a:r>
            <a:rPr lang="en-US" sz="2000" b="1" dirty="0" err="1">
              <a:solidFill>
                <a:schemeClr val="tx1"/>
              </a:solidFill>
            </a:rPr>
            <a:t>rendah</a:t>
          </a:r>
          <a:r>
            <a:rPr lang="en-US" sz="2000" b="1" dirty="0">
              <a:solidFill>
                <a:schemeClr val="tx1"/>
              </a:solidFill>
            </a:rPr>
            <a:t> </a:t>
          </a:r>
        </a:p>
      </dgm:t>
    </dgm:pt>
    <dgm:pt modelId="{2E73BB01-C105-4B05-A157-D38147DB922E}" type="parTrans" cxnId="{2158B359-C631-4DCC-ADC1-AA21CC3691C9}">
      <dgm:prSet/>
      <dgm:spPr/>
      <dgm:t>
        <a:bodyPr/>
        <a:lstStyle/>
        <a:p>
          <a:endParaRPr lang="en-US"/>
        </a:p>
      </dgm:t>
    </dgm:pt>
    <dgm:pt modelId="{581BA713-ADB6-4929-A0A3-6917D9DE40C2}" type="sibTrans" cxnId="{2158B359-C631-4DCC-ADC1-AA21CC3691C9}">
      <dgm:prSet/>
      <dgm:spPr/>
      <dgm:t>
        <a:bodyPr/>
        <a:lstStyle/>
        <a:p>
          <a:endParaRPr lang="en-US"/>
        </a:p>
      </dgm:t>
    </dgm:pt>
    <dgm:pt modelId="{4469DE62-B8D8-4FEF-A31C-91D4D79C3DA0}">
      <dgm:prSet phldrT="[Text]" custT="1"/>
      <dgm:spPr>
        <a:solidFill>
          <a:schemeClr val="tx2">
            <a:lumMod val="25000"/>
            <a:lumOff val="75000"/>
          </a:schemeClr>
        </a:solidFill>
        <a:ln>
          <a:solidFill>
            <a:schemeClr val="tx2">
              <a:lumMod val="50000"/>
              <a:lumOff val="50000"/>
            </a:schemeClr>
          </a:solidFill>
        </a:ln>
      </dgm:spPr>
      <dgm:t>
        <a:bodyPr/>
        <a:lstStyle/>
        <a:p>
          <a:pPr algn="just"/>
          <a:r>
            <a:rPr lang="en-US" sz="2000" b="1" dirty="0">
              <a:solidFill>
                <a:schemeClr val="tx1"/>
              </a:solidFill>
            </a:rPr>
            <a:t>1 (</a:t>
          </a:r>
          <a:r>
            <a:rPr lang="en-US" sz="2000" b="1" dirty="0" err="1">
              <a:solidFill>
                <a:schemeClr val="tx1"/>
              </a:solidFill>
            </a:rPr>
            <a:t>satu</a:t>
          </a:r>
          <a:r>
            <a:rPr lang="en-US" sz="2000" b="1" dirty="0">
              <a:solidFill>
                <a:schemeClr val="tx1"/>
              </a:solidFill>
            </a:rPr>
            <a:t>) </a:t>
          </a:r>
          <a:r>
            <a:rPr lang="en-US" sz="2000" b="1" dirty="0" err="1">
              <a:solidFill>
                <a:schemeClr val="tx1"/>
              </a:solidFill>
            </a:rPr>
            <a:t>daerah</a:t>
          </a:r>
          <a:r>
            <a:rPr lang="en-US" sz="2000" b="1" dirty="0">
              <a:solidFill>
                <a:schemeClr val="tx1"/>
              </a:solidFill>
            </a:rPr>
            <a:t> </a:t>
          </a:r>
          <a:r>
            <a:rPr lang="en-US" sz="2000" b="1" dirty="0" err="1">
              <a:solidFill>
                <a:schemeClr val="tx1"/>
              </a:solidFill>
            </a:rPr>
            <a:t>kabupaten</a:t>
          </a:r>
          <a:r>
            <a:rPr lang="en-US" sz="2000" b="1" dirty="0">
              <a:solidFill>
                <a:schemeClr val="tx1"/>
              </a:solidFill>
            </a:rPr>
            <a:t> yang </a:t>
          </a:r>
          <a:r>
            <a:rPr lang="en-US" sz="2000" b="1" dirty="0" err="1">
              <a:solidFill>
                <a:schemeClr val="tx1"/>
              </a:solidFill>
            </a:rPr>
            <a:t>berpredikat</a:t>
          </a:r>
          <a:r>
            <a:rPr lang="en-US" sz="2000" b="1" dirty="0">
              <a:solidFill>
                <a:schemeClr val="tx1"/>
              </a:solidFill>
            </a:rPr>
            <a:t> </a:t>
          </a:r>
          <a:r>
            <a:rPr lang="en-US" sz="2000" b="1" dirty="0" err="1">
              <a:solidFill>
                <a:schemeClr val="tx1"/>
              </a:solidFill>
            </a:rPr>
            <a:t>terburuk</a:t>
          </a:r>
          <a:r>
            <a:rPr lang="en-US" sz="2000" b="1" dirty="0">
              <a:solidFill>
                <a:schemeClr val="tx1"/>
              </a:solidFill>
            </a:rPr>
            <a:t> </a:t>
          </a:r>
          <a:r>
            <a:rPr lang="en-US" sz="2000" b="1" dirty="0" err="1">
              <a:solidFill>
                <a:schemeClr val="tx1"/>
              </a:solidFill>
            </a:rPr>
            <a:t>untuk</a:t>
          </a:r>
          <a:r>
            <a:rPr lang="en-US" sz="2000" b="1" dirty="0">
              <a:solidFill>
                <a:schemeClr val="tx1"/>
              </a:solidFill>
            </a:rPr>
            <a:t> masing-masing </a:t>
          </a:r>
          <a:r>
            <a:rPr lang="en-US" sz="2000" b="1" dirty="0" err="1">
              <a:solidFill>
                <a:schemeClr val="tx1"/>
              </a:solidFill>
            </a:rPr>
            <a:t>kategori</a:t>
          </a:r>
          <a:r>
            <a:rPr lang="en-US" sz="2000" b="1" dirty="0">
              <a:solidFill>
                <a:schemeClr val="tx1"/>
              </a:solidFill>
            </a:rPr>
            <a:t> </a:t>
          </a:r>
          <a:r>
            <a:rPr lang="en-US" sz="2000" b="1" dirty="0" err="1">
              <a:solidFill>
                <a:schemeClr val="tx1"/>
              </a:solidFill>
            </a:rPr>
            <a:t>kemampuan</a:t>
          </a:r>
          <a:r>
            <a:rPr lang="en-US" sz="2000" b="1" dirty="0">
              <a:solidFill>
                <a:schemeClr val="tx1"/>
              </a:solidFill>
            </a:rPr>
            <a:t> </a:t>
          </a:r>
          <a:r>
            <a:rPr lang="en-US" sz="2000" b="1" dirty="0" err="1">
              <a:solidFill>
                <a:schemeClr val="tx1"/>
              </a:solidFill>
            </a:rPr>
            <a:t>keuangan</a:t>
          </a:r>
          <a:r>
            <a:rPr lang="en-US" sz="2000" b="1" dirty="0">
              <a:solidFill>
                <a:schemeClr val="tx1"/>
              </a:solidFill>
            </a:rPr>
            <a:t> </a:t>
          </a:r>
          <a:r>
            <a:rPr lang="en-US" sz="2000" b="1" dirty="0" err="1">
              <a:solidFill>
                <a:schemeClr val="tx1"/>
              </a:solidFill>
            </a:rPr>
            <a:t>tinggi</a:t>
          </a:r>
          <a:r>
            <a:rPr lang="en-US" sz="2000" b="1" dirty="0">
              <a:solidFill>
                <a:schemeClr val="tx1"/>
              </a:solidFill>
            </a:rPr>
            <a:t>, </a:t>
          </a:r>
          <a:r>
            <a:rPr lang="en-US" sz="2000" b="1" dirty="0" err="1">
              <a:solidFill>
                <a:schemeClr val="tx1"/>
              </a:solidFill>
            </a:rPr>
            <a:t>sedang</a:t>
          </a:r>
          <a:r>
            <a:rPr lang="en-US" sz="2000" b="1" dirty="0">
              <a:solidFill>
                <a:schemeClr val="tx1"/>
              </a:solidFill>
            </a:rPr>
            <a:t>, dan </a:t>
          </a:r>
          <a:r>
            <a:rPr lang="en-US" sz="2000" b="1" dirty="0" err="1">
              <a:solidFill>
                <a:schemeClr val="tx1"/>
              </a:solidFill>
            </a:rPr>
            <a:t>rendah</a:t>
          </a:r>
          <a:r>
            <a:rPr lang="en-US" sz="2000" b="1" dirty="0">
              <a:solidFill>
                <a:schemeClr val="tx1"/>
              </a:solidFill>
            </a:rPr>
            <a:t> </a:t>
          </a:r>
        </a:p>
      </dgm:t>
    </dgm:pt>
    <dgm:pt modelId="{521233EB-E4E6-4A02-8BF3-0504768D6415}" type="parTrans" cxnId="{B4380790-B287-4CE0-8250-A3061B57ABDD}">
      <dgm:prSet/>
      <dgm:spPr/>
      <dgm:t>
        <a:bodyPr/>
        <a:lstStyle/>
        <a:p>
          <a:endParaRPr lang="en-US"/>
        </a:p>
      </dgm:t>
    </dgm:pt>
    <dgm:pt modelId="{44BE0CB3-23C7-4EF6-A9E3-421AB319DD68}" type="sibTrans" cxnId="{B4380790-B287-4CE0-8250-A3061B57ABDD}">
      <dgm:prSet/>
      <dgm:spPr/>
      <dgm:t>
        <a:bodyPr/>
        <a:lstStyle/>
        <a:p>
          <a:endParaRPr lang="en-US"/>
        </a:p>
      </dgm:t>
    </dgm:pt>
    <dgm:pt modelId="{C8BC15FC-57AE-4A22-8EC0-53A2DB5C09F0}" type="pres">
      <dgm:prSet presAssocID="{77BBC270-D788-4128-8F93-8DDE5E2BE76A}" presName="diagram" presStyleCnt="0">
        <dgm:presLayoutVars>
          <dgm:chPref val="1"/>
          <dgm:dir/>
          <dgm:animOne val="branch"/>
          <dgm:animLvl val="lvl"/>
          <dgm:resizeHandles val="exact"/>
        </dgm:presLayoutVars>
      </dgm:prSet>
      <dgm:spPr/>
    </dgm:pt>
    <dgm:pt modelId="{02A7DF94-0CB7-4B5F-95A4-46E362A28E5A}" type="pres">
      <dgm:prSet presAssocID="{6780B46C-5350-4077-B609-0C779595B28D}" presName="root1" presStyleCnt="0"/>
      <dgm:spPr/>
    </dgm:pt>
    <dgm:pt modelId="{DEF766CE-3C8F-468A-B679-9F370CA7A12A}" type="pres">
      <dgm:prSet presAssocID="{6780B46C-5350-4077-B609-0C779595B28D}" presName="LevelOneTextNode" presStyleLbl="node0" presStyleIdx="0" presStyleCnt="1" custScaleX="136975" custScaleY="148668">
        <dgm:presLayoutVars>
          <dgm:chPref val="3"/>
        </dgm:presLayoutVars>
      </dgm:prSet>
      <dgm:spPr/>
    </dgm:pt>
    <dgm:pt modelId="{8E6005DB-3ADC-4FAC-8E21-166C3C2A20EE}" type="pres">
      <dgm:prSet presAssocID="{6780B46C-5350-4077-B609-0C779595B28D}" presName="level2hierChild" presStyleCnt="0"/>
      <dgm:spPr/>
    </dgm:pt>
    <dgm:pt modelId="{F2D8CB1E-D797-44DF-B78E-E1F4861C5D3A}" type="pres">
      <dgm:prSet presAssocID="{FC047941-84D9-42BF-B7E4-D3DD7100109F}" presName="conn2-1" presStyleLbl="parChTrans1D2" presStyleIdx="0" presStyleCnt="3"/>
      <dgm:spPr/>
    </dgm:pt>
    <dgm:pt modelId="{9C9CD2A2-99A9-4104-BEEB-F997A5ADF065}" type="pres">
      <dgm:prSet presAssocID="{FC047941-84D9-42BF-B7E4-D3DD7100109F}" presName="connTx" presStyleLbl="parChTrans1D2" presStyleIdx="0" presStyleCnt="3"/>
      <dgm:spPr/>
    </dgm:pt>
    <dgm:pt modelId="{A4B167BE-79D6-4E80-A0B4-25926D7A9FD9}" type="pres">
      <dgm:prSet presAssocID="{77E19E81-FF2B-4077-81AB-B2A2F0C225CC}" presName="root2" presStyleCnt="0"/>
      <dgm:spPr/>
    </dgm:pt>
    <dgm:pt modelId="{D6FFDE97-90F8-4BD8-8B23-0CD3DA2639BF}" type="pres">
      <dgm:prSet presAssocID="{77E19E81-FF2B-4077-81AB-B2A2F0C225CC}" presName="LevelTwoTextNode" presStyleLbl="node2" presStyleIdx="0" presStyleCnt="3" custScaleX="255255">
        <dgm:presLayoutVars>
          <dgm:chPref val="3"/>
        </dgm:presLayoutVars>
      </dgm:prSet>
      <dgm:spPr/>
    </dgm:pt>
    <dgm:pt modelId="{7CF1B491-BF26-46B9-A877-5E4BDCE3413B}" type="pres">
      <dgm:prSet presAssocID="{77E19E81-FF2B-4077-81AB-B2A2F0C225CC}" presName="level3hierChild" presStyleCnt="0"/>
      <dgm:spPr/>
    </dgm:pt>
    <dgm:pt modelId="{3F4EB693-AB7C-467C-854A-A93A141AC478}" type="pres">
      <dgm:prSet presAssocID="{521233EB-E4E6-4A02-8BF3-0504768D6415}" presName="conn2-1" presStyleLbl="parChTrans1D2" presStyleIdx="1" presStyleCnt="3"/>
      <dgm:spPr/>
    </dgm:pt>
    <dgm:pt modelId="{E0FEF820-89BF-49C5-8AAD-83B4B675AFF6}" type="pres">
      <dgm:prSet presAssocID="{521233EB-E4E6-4A02-8BF3-0504768D6415}" presName="connTx" presStyleLbl="parChTrans1D2" presStyleIdx="1" presStyleCnt="3"/>
      <dgm:spPr/>
    </dgm:pt>
    <dgm:pt modelId="{EE66DA57-829F-4B94-B115-35FC5669D515}" type="pres">
      <dgm:prSet presAssocID="{4469DE62-B8D8-4FEF-A31C-91D4D79C3DA0}" presName="root2" presStyleCnt="0"/>
      <dgm:spPr/>
    </dgm:pt>
    <dgm:pt modelId="{1D6182AB-EB28-4D6B-B775-C06520839C6F}" type="pres">
      <dgm:prSet presAssocID="{4469DE62-B8D8-4FEF-A31C-91D4D79C3DA0}" presName="LevelTwoTextNode" presStyleLbl="node2" presStyleIdx="1" presStyleCnt="3" custScaleX="257637">
        <dgm:presLayoutVars>
          <dgm:chPref val="3"/>
        </dgm:presLayoutVars>
      </dgm:prSet>
      <dgm:spPr/>
    </dgm:pt>
    <dgm:pt modelId="{134B4904-093F-4094-A67F-1A55FE584785}" type="pres">
      <dgm:prSet presAssocID="{4469DE62-B8D8-4FEF-A31C-91D4D79C3DA0}" presName="level3hierChild" presStyleCnt="0"/>
      <dgm:spPr/>
    </dgm:pt>
    <dgm:pt modelId="{691CF757-8F63-4EFD-8F4A-4D4593B6E947}" type="pres">
      <dgm:prSet presAssocID="{2E73BB01-C105-4B05-A157-D38147DB922E}" presName="conn2-1" presStyleLbl="parChTrans1D2" presStyleIdx="2" presStyleCnt="3"/>
      <dgm:spPr/>
    </dgm:pt>
    <dgm:pt modelId="{EB90138F-C859-48DE-AB6B-84D964DCD436}" type="pres">
      <dgm:prSet presAssocID="{2E73BB01-C105-4B05-A157-D38147DB922E}" presName="connTx" presStyleLbl="parChTrans1D2" presStyleIdx="2" presStyleCnt="3"/>
      <dgm:spPr/>
    </dgm:pt>
    <dgm:pt modelId="{46FC06E4-8D2E-434D-9EB8-A529C187B183}" type="pres">
      <dgm:prSet presAssocID="{8A60D553-28C3-4AD3-9F76-8E033ED4D22E}" presName="root2" presStyleCnt="0"/>
      <dgm:spPr/>
    </dgm:pt>
    <dgm:pt modelId="{FCC7A471-E0E7-45FB-9F09-EADF62FA355A}" type="pres">
      <dgm:prSet presAssocID="{8A60D553-28C3-4AD3-9F76-8E033ED4D22E}" presName="LevelTwoTextNode" presStyleLbl="node2" presStyleIdx="2" presStyleCnt="3" custScaleX="256843">
        <dgm:presLayoutVars>
          <dgm:chPref val="3"/>
        </dgm:presLayoutVars>
      </dgm:prSet>
      <dgm:spPr/>
    </dgm:pt>
    <dgm:pt modelId="{5D2B8D7A-6BF9-4DE5-9A2E-C8B09AF23405}" type="pres">
      <dgm:prSet presAssocID="{8A60D553-28C3-4AD3-9F76-8E033ED4D22E}" presName="level3hierChild" presStyleCnt="0"/>
      <dgm:spPr/>
    </dgm:pt>
  </dgm:ptLst>
  <dgm:cxnLst>
    <dgm:cxn modelId="{BE36B10C-8668-4692-8F95-AA812F4723D0}" type="presOf" srcId="{521233EB-E4E6-4A02-8BF3-0504768D6415}" destId="{3F4EB693-AB7C-467C-854A-A93A141AC478}" srcOrd="0" destOrd="0" presId="urn:microsoft.com/office/officeart/2005/8/layout/hierarchy2"/>
    <dgm:cxn modelId="{60859A35-476F-4448-93E2-E1F449029300}" type="presOf" srcId="{77BBC270-D788-4128-8F93-8DDE5E2BE76A}" destId="{C8BC15FC-57AE-4A22-8EC0-53A2DB5C09F0}" srcOrd="0" destOrd="0" presId="urn:microsoft.com/office/officeart/2005/8/layout/hierarchy2"/>
    <dgm:cxn modelId="{94450D44-5DFF-45B1-B062-025538758C4B}" type="presOf" srcId="{2E73BB01-C105-4B05-A157-D38147DB922E}" destId="{EB90138F-C859-48DE-AB6B-84D964DCD436}" srcOrd="1" destOrd="0" presId="urn:microsoft.com/office/officeart/2005/8/layout/hierarchy2"/>
    <dgm:cxn modelId="{7C69B96C-CB73-49E4-B0B6-4F0294DF0673}" type="presOf" srcId="{4469DE62-B8D8-4FEF-A31C-91D4D79C3DA0}" destId="{1D6182AB-EB28-4D6B-B775-C06520839C6F}" srcOrd="0" destOrd="0" presId="urn:microsoft.com/office/officeart/2005/8/layout/hierarchy2"/>
    <dgm:cxn modelId="{D47FC455-B77A-4C1D-8F08-28E588EEAF08}" type="presOf" srcId="{6780B46C-5350-4077-B609-0C779595B28D}" destId="{DEF766CE-3C8F-468A-B679-9F370CA7A12A}" srcOrd="0" destOrd="0" presId="urn:microsoft.com/office/officeart/2005/8/layout/hierarchy2"/>
    <dgm:cxn modelId="{C6A57A56-43D3-48DC-9CD9-BD3699C27D54}" srcId="{6780B46C-5350-4077-B609-0C779595B28D}" destId="{77E19E81-FF2B-4077-81AB-B2A2F0C225CC}" srcOrd="0" destOrd="0" parTransId="{FC047941-84D9-42BF-B7E4-D3DD7100109F}" sibTransId="{B5B5DB29-9BC0-461B-A8C0-B55C28CC65AD}"/>
    <dgm:cxn modelId="{2158B359-C631-4DCC-ADC1-AA21CC3691C9}" srcId="{6780B46C-5350-4077-B609-0C779595B28D}" destId="{8A60D553-28C3-4AD3-9F76-8E033ED4D22E}" srcOrd="2" destOrd="0" parTransId="{2E73BB01-C105-4B05-A157-D38147DB922E}" sibTransId="{581BA713-ADB6-4929-A0A3-6917D9DE40C2}"/>
    <dgm:cxn modelId="{B4380790-B287-4CE0-8250-A3061B57ABDD}" srcId="{6780B46C-5350-4077-B609-0C779595B28D}" destId="{4469DE62-B8D8-4FEF-A31C-91D4D79C3DA0}" srcOrd="1" destOrd="0" parTransId="{521233EB-E4E6-4A02-8BF3-0504768D6415}" sibTransId="{44BE0CB3-23C7-4EF6-A9E3-421AB319DD68}"/>
    <dgm:cxn modelId="{1F905296-58ED-461E-9BF3-F77762F0E6AE}" type="presOf" srcId="{8A60D553-28C3-4AD3-9F76-8E033ED4D22E}" destId="{FCC7A471-E0E7-45FB-9F09-EADF62FA355A}" srcOrd="0" destOrd="0" presId="urn:microsoft.com/office/officeart/2005/8/layout/hierarchy2"/>
    <dgm:cxn modelId="{3099619E-1EC7-4E34-977D-FAC119758AE6}" type="presOf" srcId="{521233EB-E4E6-4A02-8BF3-0504768D6415}" destId="{E0FEF820-89BF-49C5-8AAD-83B4B675AFF6}" srcOrd="1" destOrd="0" presId="urn:microsoft.com/office/officeart/2005/8/layout/hierarchy2"/>
    <dgm:cxn modelId="{E46112B0-BC3F-4DD0-A6F0-BE297AEDDD2F}" type="presOf" srcId="{FC047941-84D9-42BF-B7E4-D3DD7100109F}" destId="{9C9CD2A2-99A9-4104-BEEB-F997A5ADF065}" srcOrd="1" destOrd="0" presId="urn:microsoft.com/office/officeart/2005/8/layout/hierarchy2"/>
    <dgm:cxn modelId="{E5D4EAC0-AFCE-4C93-9539-268882F5D561}" type="presOf" srcId="{2E73BB01-C105-4B05-A157-D38147DB922E}" destId="{691CF757-8F63-4EFD-8F4A-4D4593B6E947}" srcOrd="0" destOrd="0" presId="urn:microsoft.com/office/officeart/2005/8/layout/hierarchy2"/>
    <dgm:cxn modelId="{B50434C1-BE15-4A8F-9A92-7E1BEBCF3160}" type="presOf" srcId="{FC047941-84D9-42BF-B7E4-D3DD7100109F}" destId="{F2D8CB1E-D797-44DF-B78E-E1F4861C5D3A}" srcOrd="0" destOrd="0" presId="urn:microsoft.com/office/officeart/2005/8/layout/hierarchy2"/>
    <dgm:cxn modelId="{2A388FC4-7526-4E1F-BA5D-FEAC739AA4D1}" type="presOf" srcId="{77E19E81-FF2B-4077-81AB-B2A2F0C225CC}" destId="{D6FFDE97-90F8-4BD8-8B23-0CD3DA2639BF}" srcOrd="0" destOrd="0" presId="urn:microsoft.com/office/officeart/2005/8/layout/hierarchy2"/>
    <dgm:cxn modelId="{46A46EF9-F27B-4314-AEF9-6E91078A7D2F}" srcId="{77BBC270-D788-4128-8F93-8DDE5E2BE76A}" destId="{6780B46C-5350-4077-B609-0C779595B28D}" srcOrd="0" destOrd="0" parTransId="{02F91300-173E-4D3A-BFF5-2AB10E4B0275}" sibTransId="{B8400827-6E2D-43E9-BCB6-A653F90DB4C7}"/>
    <dgm:cxn modelId="{2B5B7D8B-6B78-4660-B046-D2C508B48243}" type="presParOf" srcId="{C8BC15FC-57AE-4A22-8EC0-53A2DB5C09F0}" destId="{02A7DF94-0CB7-4B5F-95A4-46E362A28E5A}" srcOrd="0" destOrd="0" presId="urn:microsoft.com/office/officeart/2005/8/layout/hierarchy2"/>
    <dgm:cxn modelId="{FFF73E6C-655F-4E82-ACBF-6C6FC9D793A5}" type="presParOf" srcId="{02A7DF94-0CB7-4B5F-95A4-46E362A28E5A}" destId="{DEF766CE-3C8F-468A-B679-9F370CA7A12A}" srcOrd="0" destOrd="0" presId="urn:microsoft.com/office/officeart/2005/8/layout/hierarchy2"/>
    <dgm:cxn modelId="{0FD5F1C8-769B-4D01-9061-1A1F0DCAF2BC}" type="presParOf" srcId="{02A7DF94-0CB7-4B5F-95A4-46E362A28E5A}" destId="{8E6005DB-3ADC-4FAC-8E21-166C3C2A20EE}" srcOrd="1" destOrd="0" presId="urn:microsoft.com/office/officeart/2005/8/layout/hierarchy2"/>
    <dgm:cxn modelId="{853F07D2-415C-415C-81C8-9996C2AD5948}" type="presParOf" srcId="{8E6005DB-3ADC-4FAC-8E21-166C3C2A20EE}" destId="{F2D8CB1E-D797-44DF-B78E-E1F4861C5D3A}" srcOrd="0" destOrd="0" presId="urn:microsoft.com/office/officeart/2005/8/layout/hierarchy2"/>
    <dgm:cxn modelId="{10389ADE-6F16-4A1F-98FE-9845FDF86624}" type="presParOf" srcId="{F2D8CB1E-D797-44DF-B78E-E1F4861C5D3A}" destId="{9C9CD2A2-99A9-4104-BEEB-F997A5ADF065}" srcOrd="0" destOrd="0" presId="urn:microsoft.com/office/officeart/2005/8/layout/hierarchy2"/>
    <dgm:cxn modelId="{73DC2A0C-FEAC-4B35-892B-96FE63063075}" type="presParOf" srcId="{8E6005DB-3ADC-4FAC-8E21-166C3C2A20EE}" destId="{A4B167BE-79D6-4E80-A0B4-25926D7A9FD9}" srcOrd="1" destOrd="0" presId="urn:microsoft.com/office/officeart/2005/8/layout/hierarchy2"/>
    <dgm:cxn modelId="{9740CAD7-AD40-4430-ADB5-3B8A019BC86C}" type="presParOf" srcId="{A4B167BE-79D6-4E80-A0B4-25926D7A9FD9}" destId="{D6FFDE97-90F8-4BD8-8B23-0CD3DA2639BF}" srcOrd="0" destOrd="0" presId="urn:microsoft.com/office/officeart/2005/8/layout/hierarchy2"/>
    <dgm:cxn modelId="{083A279F-E8C4-4C54-B200-7A8EFC969531}" type="presParOf" srcId="{A4B167BE-79D6-4E80-A0B4-25926D7A9FD9}" destId="{7CF1B491-BF26-46B9-A877-5E4BDCE3413B}" srcOrd="1" destOrd="0" presId="urn:microsoft.com/office/officeart/2005/8/layout/hierarchy2"/>
    <dgm:cxn modelId="{ADA77A93-CDD4-4656-B370-1C127F1D165B}" type="presParOf" srcId="{8E6005DB-3ADC-4FAC-8E21-166C3C2A20EE}" destId="{3F4EB693-AB7C-467C-854A-A93A141AC478}" srcOrd="2" destOrd="0" presId="urn:microsoft.com/office/officeart/2005/8/layout/hierarchy2"/>
    <dgm:cxn modelId="{7BF47BF5-17C6-44FF-B497-46FCAA3BFF3B}" type="presParOf" srcId="{3F4EB693-AB7C-467C-854A-A93A141AC478}" destId="{E0FEF820-89BF-49C5-8AAD-83B4B675AFF6}" srcOrd="0" destOrd="0" presId="urn:microsoft.com/office/officeart/2005/8/layout/hierarchy2"/>
    <dgm:cxn modelId="{40E9AB54-1CBF-4DD2-A8E6-E1FBA581D49A}" type="presParOf" srcId="{8E6005DB-3ADC-4FAC-8E21-166C3C2A20EE}" destId="{EE66DA57-829F-4B94-B115-35FC5669D515}" srcOrd="3" destOrd="0" presId="urn:microsoft.com/office/officeart/2005/8/layout/hierarchy2"/>
    <dgm:cxn modelId="{86003AB5-05CF-432E-ACF6-F31173A3CC00}" type="presParOf" srcId="{EE66DA57-829F-4B94-B115-35FC5669D515}" destId="{1D6182AB-EB28-4D6B-B775-C06520839C6F}" srcOrd="0" destOrd="0" presId="urn:microsoft.com/office/officeart/2005/8/layout/hierarchy2"/>
    <dgm:cxn modelId="{13C2333F-D214-49EF-A853-DFAA3B90E83C}" type="presParOf" srcId="{EE66DA57-829F-4B94-B115-35FC5669D515}" destId="{134B4904-093F-4094-A67F-1A55FE584785}" srcOrd="1" destOrd="0" presId="urn:microsoft.com/office/officeart/2005/8/layout/hierarchy2"/>
    <dgm:cxn modelId="{D5C492EB-2C7F-4149-9EA5-31BAE3593CDF}" type="presParOf" srcId="{8E6005DB-3ADC-4FAC-8E21-166C3C2A20EE}" destId="{691CF757-8F63-4EFD-8F4A-4D4593B6E947}" srcOrd="4" destOrd="0" presId="urn:microsoft.com/office/officeart/2005/8/layout/hierarchy2"/>
    <dgm:cxn modelId="{92359658-E118-47A7-85F3-D655B28CCF0E}" type="presParOf" srcId="{691CF757-8F63-4EFD-8F4A-4D4593B6E947}" destId="{EB90138F-C859-48DE-AB6B-84D964DCD436}" srcOrd="0" destOrd="0" presId="urn:microsoft.com/office/officeart/2005/8/layout/hierarchy2"/>
    <dgm:cxn modelId="{32E3EBBD-B6A8-427A-BAF9-CDAEF1D23464}" type="presParOf" srcId="{8E6005DB-3ADC-4FAC-8E21-166C3C2A20EE}" destId="{46FC06E4-8D2E-434D-9EB8-A529C187B183}" srcOrd="5" destOrd="0" presId="urn:microsoft.com/office/officeart/2005/8/layout/hierarchy2"/>
    <dgm:cxn modelId="{AE10BCE3-79CE-41FC-B8D3-C8CD42821CBF}" type="presParOf" srcId="{46FC06E4-8D2E-434D-9EB8-A529C187B183}" destId="{FCC7A471-E0E7-45FB-9F09-EADF62FA355A}" srcOrd="0" destOrd="0" presId="urn:microsoft.com/office/officeart/2005/8/layout/hierarchy2"/>
    <dgm:cxn modelId="{7A3275DD-672E-4881-92ED-F4FA0932A658}" type="presParOf" srcId="{46FC06E4-8D2E-434D-9EB8-A529C187B183}" destId="{5D2B8D7A-6BF9-4DE5-9A2E-C8B09AF23405}"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61CC0-DA95-428D-BB4C-8140AF336074}">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C7E00-A44C-493B-925D-36C3A04CE17A}">
      <dsp:nvSpPr>
        <dsp:cNvPr id="0" name=""/>
        <dsp:cNvSpPr/>
      </dsp:nvSpPr>
      <dsp:spPr>
        <a:xfrm>
          <a:off x="610504" y="416587"/>
          <a:ext cx="9210447" cy="833607"/>
        </a:xfrm>
        <a:prstGeom prst="rect">
          <a:avLst/>
        </a:prstGeom>
        <a:solidFill>
          <a:schemeClr val="accent4">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1" kern="1200" dirty="0"/>
            <a:t>UU No 23 </a:t>
          </a:r>
          <a:r>
            <a:rPr lang="en-US" sz="2600" b="1" kern="1200" dirty="0" err="1">
              <a:latin typeface="Calibri" panose="020F0502020204030204"/>
              <a:ea typeface="+mn-ea"/>
              <a:cs typeface="+mn-cs"/>
            </a:rPr>
            <a:t>Tahun</a:t>
          </a:r>
          <a:r>
            <a:rPr lang="en-US" sz="2600" b="1" kern="1200" dirty="0"/>
            <a:t> 2014 </a:t>
          </a:r>
          <a:r>
            <a:rPr lang="en-US" sz="2600" b="1" kern="1200" dirty="0" err="1"/>
            <a:t>Tentang</a:t>
          </a:r>
          <a:r>
            <a:rPr lang="en-US" sz="2600" b="1" kern="1200" dirty="0"/>
            <a:t> </a:t>
          </a:r>
          <a:r>
            <a:rPr lang="en-US" sz="2600" b="1" kern="1200" dirty="0" err="1"/>
            <a:t>Pemerintahan</a:t>
          </a:r>
          <a:r>
            <a:rPr lang="en-US" sz="2600" b="1" kern="1200" dirty="0"/>
            <a:t> Daerah</a:t>
          </a:r>
          <a:endParaRPr lang="en-US" sz="2600" kern="1200" dirty="0"/>
        </a:p>
      </dsp:txBody>
      <dsp:txXfrm>
        <a:off x="610504" y="416587"/>
        <a:ext cx="9210447" cy="833607"/>
      </dsp:txXfrm>
    </dsp:sp>
    <dsp:sp modelId="{BDCCE521-BF79-45B9-8CA7-A3114DD1F149}">
      <dsp:nvSpPr>
        <dsp:cNvPr id="0" name=""/>
        <dsp:cNvSpPr/>
      </dsp:nvSpPr>
      <dsp:spPr>
        <a:xfrm>
          <a:off x="89500" y="312386"/>
          <a:ext cx="1042009" cy="1042009"/>
        </a:xfrm>
        <a:prstGeom prst="ellipse">
          <a:avLst/>
        </a:prstGeom>
        <a:solidFill>
          <a:schemeClr val="lt1">
            <a:hueOff val="0"/>
            <a:satOff val="0"/>
            <a:lumOff val="0"/>
            <a:alphaOff val="0"/>
          </a:schemeClr>
        </a:solidFill>
        <a:ln w="15875"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401F60-E8A9-42BA-B621-AF1F2BDA13CF}">
      <dsp:nvSpPr>
        <dsp:cNvPr id="0" name=""/>
        <dsp:cNvSpPr/>
      </dsp:nvSpPr>
      <dsp:spPr>
        <a:xfrm>
          <a:off x="1088431" y="1667215"/>
          <a:ext cx="8732520" cy="833607"/>
        </a:xfrm>
        <a:prstGeom prst="rect">
          <a:avLst/>
        </a:prstGeom>
        <a:solidFill>
          <a:schemeClr val="accent4">
            <a:shade val="50000"/>
            <a:hueOff val="-206767"/>
            <a:satOff val="-3322"/>
            <a:lumOff val="226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1" kern="1200"/>
            <a:t>PP No 12 </a:t>
          </a:r>
          <a:r>
            <a:rPr lang="en-US" sz="2600" b="1" kern="1200">
              <a:latin typeface="Calibri" panose="020F0502020204030204"/>
              <a:ea typeface="+mn-ea"/>
              <a:cs typeface="+mn-cs"/>
            </a:rPr>
            <a:t>Tahun</a:t>
          </a:r>
          <a:r>
            <a:rPr lang="en-US" sz="2600" b="1" kern="1200"/>
            <a:t> 2017 tentang Pembinaan dan Pengawasan Penyelenggaraan Pemerintahan Daerah </a:t>
          </a:r>
          <a:endParaRPr lang="en-US" sz="2600" kern="1200" dirty="0"/>
        </a:p>
      </dsp:txBody>
      <dsp:txXfrm>
        <a:off x="1088431" y="1667215"/>
        <a:ext cx="8732520" cy="833607"/>
      </dsp:txXfrm>
    </dsp:sp>
    <dsp:sp modelId="{63DB9518-E47F-4E8C-B967-95CF1AC6B274}">
      <dsp:nvSpPr>
        <dsp:cNvPr id="0" name=""/>
        <dsp:cNvSpPr/>
      </dsp:nvSpPr>
      <dsp:spPr>
        <a:xfrm>
          <a:off x="567426" y="1563014"/>
          <a:ext cx="1042009" cy="1042009"/>
        </a:xfrm>
        <a:prstGeom prst="ellipse">
          <a:avLst/>
        </a:prstGeom>
        <a:solidFill>
          <a:schemeClr val="lt1">
            <a:hueOff val="0"/>
            <a:satOff val="0"/>
            <a:lumOff val="0"/>
            <a:alphaOff val="0"/>
          </a:schemeClr>
        </a:solidFill>
        <a:ln w="15875" cap="flat" cmpd="sng" algn="ctr">
          <a:solidFill>
            <a:schemeClr val="accent4">
              <a:shade val="50000"/>
              <a:hueOff val="-206767"/>
              <a:satOff val="-3322"/>
              <a:lumOff val="22617"/>
              <a:alphaOff val="0"/>
            </a:schemeClr>
          </a:solidFill>
          <a:prstDash val="solid"/>
        </a:ln>
        <a:effectLst/>
      </dsp:spPr>
      <dsp:style>
        <a:lnRef idx="2">
          <a:scrgbClr r="0" g="0" b="0"/>
        </a:lnRef>
        <a:fillRef idx="1">
          <a:scrgbClr r="0" g="0" b="0"/>
        </a:fillRef>
        <a:effectRef idx="0">
          <a:scrgbClr r="0" g="0" b="0"/>
        </a:effectRef>
        <a:fontRef idx="minor"/>
      </dsp:style>
    </dsp:sp>
    <dsp:sp modelId="{2657A491-4E0C-4C7F-9A03-AF53329D308E}">
      <dsp:nvSpPr>
        <dsp:cNvPr id="0" name=""/>
        <dsp:cNvSpPr/>
      </dsp:nvSpPr>
      <dsp:spPr>
        <a:xfrm>
          <a:off x="1088431" y="2917843"/>
          <a:ext cx="8732520" cy="833607"/>
        </a:xfrm>
        <a:prstGeom prst="rect">
          <a:avLst/>
        </a:prstGeom>
        <a:solidFill>
          <a:schemeClr val="accent4">
            <a:shade val="50000"/>
            <a:hueOff val="-413535"/>
            <a:satOff val="-6643"/>
            <a:lumOff val="452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rPr>
            <a:t>PP No 12 </a:t>
          </a:r>
          <a:r>
            <a:rPr lang="en-US" sz="2600" b="1" kern="1200" dirty="0" err="1">
              <a:solidFill>
                <a:schemeClr val="tx1"/>
              </a:solidFill>
              <a:latin typeface="Calibri" panose="020F0502020204030204"/>
              <a:ea typeface="+mn-ea"/>
              <a:cs typeface="+mn-cs"/>
            </a:rPr>
            <a:t>Tahun</a:t>
          </a:r>
          <a:r>
            <a:rPr lang="en-US" sz="2600" b="1" kern="1200" dirty="0">
              <a:solidFill>
                <a:schemeClr val="tx1"/>
              </a:solidFill>
            </a:rPr>
            <a:t> 2019 </a:t>
          </a:r>
          <a:r>
            <a:rPr lang="en-US" sz="2600" b="1" kern="1200" dirty="0" err="1">
              <a:solidFill>
                <a:schemeClr val="tx1"/>
              </a:solidFill>
            </a:rPr>
            <a:t>tentang</a:t>
          </a:r>
          <a:r>
            <a:rPr lang="en-US" sz="2600" b="1" kern="1200" dirty="0">
              <a:solidFill>
                <a:schemeClr val="tx1"/>
              </a:solidFill>
            </a:rPr>
            <a:t> </a:t>
          </a:r>
          <a:r>
            <a:rPr lang="en-US" sz="2600" b="1" kern="1200" dirty="0" err="1">
              <a:solidFill>
                <a:schemeClr val="tx1"/>
              </a:solidFill>
            </a:rPr>
            <a:t>Pengelolaan</a:t>
          </a:r>
          <a:r>
            <a:rPr lang="en-US" sz="2600" b="1" kern="1200" dirty="0">
              <a:solidFill>
                <a:schemeClr val="tx1"/>
              </a:solidFill>
            </a:rPr>
            <a:t> </a:t>
          </a:r>
          <a:r>
            <a:rPr lang="en-US" sz="2600" b="1" kern="1200" dirty="0" err="1">
              <a:solidFill>
                <a:schemeClr val="tx1"/>
              </a:solidFill>
            </a:rPr>
            <a:t>Keuangan</a:t>
          </a:r>
          <a:r>
            <a:rPr lang="en-US" sz="2600" b="1" kern="1200" dirty="0">
              <a:solidFill>
                <a:schemeClr val="tx1"/>
              </a:solidFill>
            </a:rPr>
            <a:t> Daerah</a:t>
          </a:r>
          <a:endParaRPr lang="en-US" sz="2600" kern="1200" dirty="0">
            <a:solidFill>
              <a:schemeClr val="tx1"/>
            </a:solidFill>
          </a:endParaRPr>
        </a:p>
      </dsp:txBody>
      <dsp:txXfrm>
        <a:off x="1088431" y="2917843"/>
        <a:ext cx="8732520" cy="833607"/>
      </dsp:txXfrm>
    </dsp:sp>
    <dsp:sp modelId="{03056A6A-35A8-4059-A4C2-143F4CCF6D13}">
      <dsp:nvSpPr>
        <dsp:cNvPr id="0" name=""/>
        <dsp:cNvSpPr/>
      </dsp:nvSpPr>
      <dsp:spPr>
        <a:xfrm>
          <a:off x="567426" y="2813642"/>
          <a:ext cx="1042009" cy="1042009"/>
        </a:xfrm>
        <a:prstGeom prst="ellipse">
          <a:avLst/>
        </a:prstGeom>
        <a:solidFill>
          <a:schemeClr val="lt1">
            <a:hueOff val="0"/>
            <a:satOff val="0"/>
            <a:lumOff val="0"/>
            <a:alphaOff val="0"/>
          </a:schemeClr>
        </a:solidFill>
        <a:ln w="15875" cap="flat" cmpd="sng" algn="ctr">
          <a:solidFill>
            <a:schemeClr val="accent4">
              <a:shade val="50000"/>
              <a:hueOff val="-413535"/>
              <a:satOff val="-6643"/>
              <a:lumOff val="45234"/>
              <a:alphaOff val="0"/>
            </a:schemeClr>
          </a:solidFill>
          <a:prstDash val="solid"/>
        </a:ln>
        <a:effectLst/>
      </dsp:spPr>
      <dsp:style>
        <a:lnRef idx="2">
          <a:scrgbClr r="0" g="0" b="0"/>
        </a:lnRef>
        <a:fillRef idx="1">
          <a:scrgbClr r="0" g="0" b="0"/>
        </a:fillRef>
        <a:effectRef idx="0">
          <a:scrgbClr r="0" g="0" b="0"/>
        </a:effectRef>
        <a:fontRef idx="minor"/>
      </dsp:style>
    </dsp:sp>
    <dsp:sp modelId="{3565C839-608E-457D-B898-209DAF1B4C98}">
      <dsp:nvSpPr>
        <dsp:cNvPr id="0" name=""/>
        <dsp:cNvSpPr/>
      </dsp:nvSpPr>
      <dsp:spPr>
        <a:xfrm>
          <a:off x="610504" y="4168472"/>
          <a:ext cx="9210447" cy="833607"/>
        </a:xfrm>
        <a:prstGeom prst="rect">
          <a:avLst/>
        </a:prstGeom>
        <a:solidFill>
          <a:schemeClr val="accent4">
            <a:shade val="50000"/>
            <a:hueOff val="-206767"/>
            <a:satOff val="-3322"/>
            <a:lumOff val="226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a:latin typeface="Calibri" panose="020F0502020204030204"/>
              <a:ea typeface="+mn-ea"/>
              <a:cs typeface="+mn-cs"/>
            </a:rPr>
            <a:t>Permendagri No 19 Tahun 2020 tentang Indeks Pengelolaan Keuangan Daerah</a:t>
          </a:r>
          <a:endParaRPr lang="en-US" sz="2400" b="1" kern="1200" dirty="0">
            <a:latin typeface="Calibri" panose="020F0502020204030204"/>
            <a:ea typeface="+mn-ea"/>
            <a:cs typeface="+mn-cs"/>
          </a:endParaRPr>
        </a:p>
      </dsp:txBody>
      <dsp:txXfrm>
        <a:off x="610504" y="4168472"/>
        <a:ext cx="9210447" cy="833607"/>
      </dsp:txXfrm>
    </dsp:sp>
    <dsp:sp modelId="{707EBDFC-D004-445E-AD22-BB892A52A176}">
      <dsp:nvSpPr>
        <dsp:cNvPr id="0" name=""/>
        <dsp:cNvSpPr/>
      </dsp:nvSpPr>
      <dsp:spPr>
        <a:xfrm>
          <a:off x="89500" y="4064271"/>
          <a:ext cx="1042009" cy="1042009"/>
        </a:xfrm>
        <a:prstGeom prst="ellipse">
          <a:avLst/>
        </a:prstGeom>
        <a:solidFill>
          <a:schemeClr val="lt1">
            <a:hueOff val="0"/>
            <a:satOff val="0"/>
            <a:lumOff val="0"/>
            <a:alphaOff val="0"/>
          </a:schemeClr>
        </a:solidFill>
        <a:ln w="15875" cap="flat" cmpd="sng" algn="ctr">
          <a:solidFill>
            <a:schemeClr val="accent4">
              <a:shade val="50000"/>
              <a:hueOff val="-206767"/>
              <a:satOff val="-3322"/>
              <a:lumOff val="226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1DA67-B243-416E-B07D-2F36D548851C}">
      <dsp:nvSpPr>
        <dsp:cNvPr id="0" name=""/>
        <dsp:cNvSpPr/>
      </dsp:nvSpPr>
      <dsp:spPr>
        <a:xfrm>
          <a:off x="0" y="5353319"/>
          <a:ext cx="10970342" cy="0"/>
        </a:xfrm>
        <a:prstGeom prst="lin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099F3B-2CCC-49A7-92E4-3BF3AA4A3DC0}">
      <dsp:nvSpPr>
        <dsp:cNvPr id="0" name=""/>
        <dsp:cNvSpPr/>
      </dsp:nvSpPr>
      <dsp:spPr>
        <a:xfrm>
          <a:off x="0" y="4454025"/>
          <a:ext cx="10970342" cy="0"/>
        </a:xfrm>
        <a:prstGeom prst="lin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200826-8707-48C6-839C-FFC8563FF864}">
      <dsp:nvSpPr>
        <dsp:cNvPr id="0" name=""/>
        <dsp:cNvSpPr/>
      </dsp:nvSpPr>
      <dsp:spPr>
        <a:xfrm>
          <a:off x="0" y="3554730"/>
          <a:ext cx="10970342" cy="0"/>
        </a:xfrm>
        <a:prstGeom prst="lin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B4395-30F8-472E-82B4-D1200FA14BBA}">
      <dsp:nvSpPr>
        <dsp:cNvPr id="0" name=""/>
        <dsp:cNvSpPr/>
      </dsp:nvSpPr>
      <dsp:spPr>
        <a:xfrm>
          <a:off x="0" y="2655436"/>
          <a:ext cx="10970342" cy="0"/>
        </a:xfrm>
        <a:prstGeom prst="lin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2BA364-4A71-4D3D-92F3-C6ABFA90D8AA}">
      <dsp:nvSpPr>
        <dsp:cNvPr id="0" name=""/>
        <dsp:cNvSpPr/>
      </dsp:nvSpPr>
      <dsp:spPr>
        <a:xfrm>
          <a:off x="0" y="1756141"/>
          <a:ext cx="10970342" cy="0"/>
        </a:xfrm>
        <a:prstGeom prst="lin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F67916-D581-4D7D-8027-F075E3D4C0A3}">
      <dsp:nvSpPr>
        <dsp:cNvPr id="0" name=""/>
        <dsp:cNvSpPr/>
      </dsp:nvSpPr>
      <dsp:spPr>
        <a:xfrm>
          <a:off x="0" y="856847"/>
          <a:ext cx="10970342" cy="0"/>
        </a:xfrm>
        <a:prstGeom prst="lin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8067D-86DE-4EF4-A26C-773C51CD3BF1}">
      <dsp:nvSpPr>
        <dsp:cNvPr id="0" name=""/>
        <dsp:cNvSpPr/>
      </dsp:nvSpPr>
      <dsp:spPr>
        <a:xfrm>
          <a:off x="2852288" y="376"/>
          <a:ext cx="8118053" cy="85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just" defTabSz="711200">
            <a:lnSpc>
              <a:spcPct val="90000"/>
            </a:lnSpc>
            <a:spcBef>
              <a:spcPct val="0"/>
            </a:spcBef>
            <a:spcAft>
              <a:spcPct val="35000"/>
            </a:spcAft>
            <a:buNone/>
          </a:pPr>
          <a:r>
            <a:rPr lang="en-US" sz="1600" b="1" kern="1200"/>
            <a:t>Satuan ukuran yang ditetapkan berdasarkan seperangkat dimensi dan indikator untuk menilai kualitas kinerja tata kelola keuangan daerah yang efektif, efisien, transparan, dan akuntabel dalam periode tertentu. </a:t>
          </a:r>
          <a:endParaRPr lang="en-US" sz="1600" b="1" kern="1200" dirty="0"/>
        </a:p>
      </dsp:txBody>
      <dsp:txXfrm>
        <a:off x="2852288" y="376"/>
        <a:ext cx="8118053" cy="856470"/>
      </dsp:txXfrm>
    </dsp:sp>
    <dsp:sp modelId="{BF38D7E6-9A92-4802-862A-00FE3B67AF6A}">
      <dsp:nvSpPr>
        <dsp:cNvPr id="0" name=""/>
        <dsp:cNvSpPr/>
      </dsp:nvSpPr>
      <dsp:spPr>
        <a:xfrm>
          <a:off x="0" y="376"/>
          <a:ext cx="2852288" cy="856470"/>
        </a:xfrm>
        <a:prstGeom prst="round2SameRect">
          <a:avLst>
            <a:gd name="adj1" fmla="val 16670"/>
            <a:gd name="adj2" fmla="val 0"/>
          </a:avLst>
        </a:prstGeom>
        <a:solidFill>
          <a:schemeClr val="accent1">
            <a:shade val="50000"/>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IPKD</a:t>
          </a:r>
        </a:p>
      </dsp:txBody>
      <dsp:txXfrm>
        <a:off x="41817" y="42193"/>
        <a:ext cx="2768654" cy="814653"/>
      </dsp:txXfrm>
    </dsp:sp>
    <dsp:sp modelId="{403CA52B-D6A2-40CC-B782-135AFDEC9094}">
      <dsp:nvSpPr>
        <dsp:cNvPr id="0" name=""/>
        <dsp:cNvSpPr/>
      </dsp:nvSpPr>
      <dsp:spPr>
        <a:xfrm>
          <a:off x="2852288" y="899670"/>
          <a:ext cx="8118053" cy="85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just" defTabSz="800100">
            <a:lnSpc>
              <a:spcPct val="90000"/>
            </a:lnSpc>
            <a:spcBef>
              <a:spcPct val="0"/>
            </a:spcBef>
            <a:spcAft>
              <a:spcPct val="35000"/>
            </a:spcAft>
            <a:buNone/>
          </a:pPr>
          <a:r>
            <a:rPr lang="en-US" sz="1800" b="1" kern="1200">
              <a:ln/>
            </a:rPr>
            <a:t>Suatu besaran yang terdiri dari indikator-indikator pengukuran indeks pengelolaan keuangan daerah</a:t>
          </a:r>
          <a:endParaRPr lang="en-US" sz="1800" b="1" kern="1200" dirty="0"/>
        </a:p>
      </dsp:txBody>
      <dsp:txXfrm>
        <a:off x="2852288" y="899670"/>
        <a:ext cx="8118053" cy="856470"/>
      </dsp:txXfrm>
    </dsp:sp>
    <dsp:sp modelId="{A42A245D-CEFD-41D8-B144-DF50BF22432C}">
      <dsp:nvSpPr>
        <dsp:cNvPr id="0" name=""/>
        <dsp:cNvSpPr/>
      </dsp:nvSpPr>
      <dsp:spPr>
        <a:xfrm>
          <a:off x="0" y="899670"/>
          <a:ext cx="2852288" cy="856470"/>
        </a:xfrm>
        <a:prstGeom prst="round2SameRect">
          <a:avLst>
            <a:gd name="adj1" fmla="val 16670"/>
            <a:gd name="adj2" fmla="val 0"/>
          </a:avLst>
        </a:prstGeom>
        <a:solidFill>
          <a:schemeClr val="accent1">
            <a:shade val="50000"/>
            <a:hueOff val="-241323"/>
            <a:satOff val="-3315"/>
            <a:lumOff val="15568"/>
            <a:alphaOff val="0"/>
          </a:schemeClr>
        </a:solidFill>
        <a:ln w="15875" cap="flat" cmpd="sng" algn="ctr">
          <a:solidFill>
            <a:schemeClr val="accent1">
              <a:shade val="50000"/>
              <a:hueOff val="-241323"/>
              <a:satOff val="-3315"/>
              <a:lumOff val="155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err="1"/>
            <a:t>Dimensi</a:t>
          </a:r>
          <a:r>
            <a:rPr lang="en-US" sz="2700" b="1" kern="1200" dirty="0"/>
            <a:t> IPKD</a:t>
          </a:r>
        </a:p>
      </dsp:txBody>
      <dsp:txXfrm>
        <a:off x="41817" y="941487"/>
        <a:ext cx="2768654" cy="814653"/>
      </dsp:txXfrm>
    </dsp:sp>
    <dsp:sp modelId="{1D512823-734D-416C-945B-0409B0B7B753}">
      <dsp:nvSpPr>
        <dsp:cNvPr id="0" name=""/>
        <dsp:cNvSpPr/>
      </dsp:nvSpPr>
      <dsp:spPr>
        <a:xfrm>
          <a:off x="2852288" y="1798965"/>
          <a:ext cx="8118053" cy="85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889000">
            <a:lnSpc>
              <a:spcPct val="90000"/>
            </a:lnSpc>
            <a:spcBef>
              <a:spcPct val="0"/>
            </a:spcBef>
            <a:spcAft>
              <a:spcPct val="35000"/>
            </a:spcAft>
            <a:buNone/>
          </a:pPr>
          <a:r>
            <a:rPr lang="en-US" sz="2000" b="1" kern="1200" dirty="0" err="1">
              <a:ln/>
            </a:rPr>
            <a:t>Keseluruhan</a:t>
          </a:r>
          <a:r>
            <a:rPr lang="en-US" sz="2000" b="1" kern="1200" dirty="0">
              <a:ln/>
            </a:rPr>
            <a:t> </a:t>
          </a:r>
          <a:r>
            <a:rPr lang="en-US" sz="2000" b="1" kern="1200" dirty="0" err="1">
              <a:ln/>
            </a:rPr>
            <a:t>kegiatan</a:t>
          </a:r>
          <a:r>
            <a:rPr lang="en-US" sz="2000" b="1" kern="1200" dirty="0">
              <a:ln/>
            </a:rPr>
            <a:t> yang </a:t>
          </a:r>
          <a:r>
            <a:rPr lang="en-US" sz="2000" b="1" kern="1200" dirty="0" err="1">
              <a:ln/>
            </a:rPr>
            <a:t>meliputi</a:t>
          </a:r>
          <a:r>
            <a:rPr lang="en-US" sz="2000" b="1" kern="1200" dirty="0">
              <a:ln/>
            </a:rPr>
            <a:t> </a:t>
          </a:r>
          <a:r>
            <a:rPr lang="en-US" sz="2000" b="1" kern="1200" dirty="0" err="1">
              <a:ln/>
            </a:rPr>
            <a:t>perencanaan</a:t>
          </a:r>
          <a:r>
            <a:rPr lang="en-US" sz="2000" b="1" kern="1200" dirty="0">
              <a:ln/>
            </a:rPr>
            <a:t>, </a:t>
          </a:r>
          <a:r>
            <a:rPr lang="en-US" sz="2000" b="1" kern="1200" dirty="0" err="1">
              <a:ln/>
            </a:rPr>
            <a:t>penganggaran</a:t>
          </a:r>
          <a:r>
            <a:rPr lang="en-US" sz="2000" b="1" kern="1200" dirty="0">
              <a:ln/>
            </a:rPr>
            <a:t>, </a:t>
          </a:r>
          <a:r>
            <a:rPr lang="en-US" sz="2000" b="1" kern="1200" dirty="0" err="1">
              <a:ln/>
            </a:rPr>
            <a:t>pelaksanaan</a:t>
          </a:r>
          <a:r>
            <a:rPr lang="en-US" sz="2000" b="1" kern="1200" dirty="0">
              <a:ln/>
            </a:rPr>
            <a:t>, </a:t>
          </a:r>
          <a:r>
            <a:rPr lang="en-US" sz="2000" b="1" kern="1200" dirty="0" err="1">
              <a:ln/>
            </a:rPr>
            <a:t>penata</a:t>
          </a:r>
          <a:r>
            <a:rPr lang="en-US" sz="2000" b="1" kern="1200" dirty="0">
              <a:ln/>
            </a:rPr>
            <a:t> </a:t>
          </a:r>
          <a:r>
            <a:rPr lang="en-US" sz="2000" b="1" kern="1200" dirty="0" err="1">
              <a:ln/>
            </a:rPr>
            <a:t>usahaan</a:t>
          </a:r>
          <a:r>
            <a:rPr lang="en-US" sz="2000" b="1" kern="1200" dirty="0">
              <a:ln/>
            </a:rPr>
            <a:t>, </a:t>
          </a:r>
          <a:r>
            <a:rPr lang="en-US" sz="2000" b="1" kern="1200" dirty="0" err="1">
              <a:ln/>
            </a:rPr>
            <a:t>pelaporan</a:t>
          </a:r>
          <a:r>
            <a:rPr lang="en-US" sz="2000" b="1" kern="1200" dirty="0">
              <a:ln/>
            </a:rPr>
            <a:t>, </a:t>
          </a:r>
          <a:r>
            <a:rPr lang="en-US" sz="2000" b="1" kern="1200" dirty="0" err="1">
              <a:ln/>
            </a:rPr>
            <a:t>pertanggungjawaban</a:t>
          </a:r>
          <a:r>
            <a:rPr lang="en-US" sz="2000" b="1" kern="1200" dirty="0">
              <a:ln/>
            </a:rPr>
            <a:t>, dan </a:t>
          </a:r>
          <a:r>
            <a:rPr lang="en-US" sz="2000" b="1" kern="1200" dirty="0" err="1">
              <a:ln/>
            </a:rPr>
            <a:t>pengawasan</a:t>
          </a:r>
          <a:r>
            <a:rPr lang="en-US" sz="2000" b="1" kern="1200" dirty="0">
              <a:ln/>
            </a:rPr>
            <a:t> </a:t>
          </a:r>
          <a:r>
            <a:rPr lang="en-US" sz="2000" b="1" kern="1200" dirty="0" err="1">
              <a:ln/>
            </a:rPr>
            <a:t>keuangan</a:t>
          </a:r>
          <a:r>
            <a:rPr lang="en-US" sz="2000" b="1" kern="1200" dirty="0">
              <a:ln/>
            </a:rPr>
            <a:t> </a:t>
          </a:r>
          <a:r>
            <a:rPr lang="en-US" sz="2000" b="1" kern="1200" dirty="0" err="1">
              <a:ln/>
            </a:rPr>
            <a:t>daerah</a:t>
          </a:r>
          <a:endParaRPr lang="en-US" sz="2000" b="1" kern="1200" dirty="0"/>
        </a:p>
      </dsp:txBody>
      <dsp:txXfrm>
        <a:off x="2852288" y="1798965"/>
        <a:ext cx="8118053" cy="856470"/>
      </dsp:txXfrm>
    </dsp:sp>
    <dsp:sp modelId="{EC3E9876-E8C1-4297-8E10-D2120C34F5B9}">
      <dsp:nvSpPr>
        <dsp:cNvPr id="0" name=""/>
        <dsp:cNvSpPr/>
      </dsp:nvSpPr>
      <dsp:spPr>
        <a:xfrm>
          <a:off x="0" y="1798965"/>
          <a:ext cx="2852288" cy="856470"/>
        </a:xfrm>
        <a:prstGeom prst="round2SameRect">
          <a:avLst>
            <a:gd name="adj1" fmla="val 16670"/>
            <a:gd name="adj2" fmla="val 0"/>
          </a:avLst>
        </a:prstGeom>
        <a:solidFill>
          <a:schemeClr val="accent1">
            <a:shade val="50000"/>
            <a:hueOff val="-482647"/>
            <a:satOff val="-6630"/>
            <a:lumOff val="31137"/>
            <a:alphaOff val="0"/>
          </a:schemeClr>
        </a:solidFill>
        <a:ln w="15875" cap="flat" cmpd="sng" algn="ctr">
          <a:solidFill>
            <a:schemeClr val="accent1">
              <a:shade val="50000"/>
              <a:hueOff val="-482647"/>
              <a:satOff val="-6630"/>
              <a:lumOff val="31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b="1" kern="1200">
              <a:ln/>
            </a:rPr>
            <a:t>Pengelolaan Keuangan Daerah</a:t>
          </a:r>
          <a:endParaRPr lang="en-US" sz="2700" b="1" kern="1200" dirty="0"/>
        </a:p>
      </dsp:txBody>
      <dsp:txXfrm>
        <a:off x="41817" y="1840782"/>
        <a:ext cx="2768654" cy="814653"/>
      </dsp:txXfrm>
    </dsp:sp>
    <dsp:sp modelId="{1E2D1D1F-51BA-4A67-9F77-26555700CB64}">
      <dsp:nvSpPr>
        <dsp:cNvPr id="0" name=""/>
        <dsp:cNvSpPr/>
      </dsp:nvSpPr>
      <dsp:spPr>
        <a:xfrm>
          <a:off x="2852288" y="2698259"/>
          <a:ext cx="8118053" cy="85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889000">
            <a:lnSpc>
              <a:spcPct val="90000"/>
            </a:lnSpc>
            <a:spcBef>
              <a:spcPct val="0"/>
            </a:spcBef>
            <a:spcAft>
              <a:spcPct val="35000"/>
            </a:spcAft>
            <a:buNone/>
          </a:pPr>
          <a:r>
            <a:rPr lang="en-US" sz="2000" b="1" kern="1200">
              <a:ln/>
            </a:rPr>
            <a:t>Dokumen pembiayaan serta asumsi yang mendasarinya untuk periode 1 (satu) tahun. </a:t>
          </a:r>
          <a:endParaRPr lang="en-US" sz="2000" b="1" kern="1200" dirty="0"/>
        </a:p>
      </dsp:txBody>
      <dsp:txXfrm>
        <a:off x="2852288" y="2698259"/>
        <a:ext cx="8118053" cy="856470"/>
      </dsp:txXfrm>
    </dsp:sp>
    <dsp:sp modelId="{B07B5A04-A25A-4C50-B272-5CBB8407D73F}">
      <dsp:nvSpPr>
        <dsp:cNvPr id="0" name=""/>
        <dsp:cNvSpPr/>
      </dsp:nvSpPr>
      <dsp:spPr>
        <a:xfrm>
          <a:off x="0" y="2698259"/>
          <a:ext cx="2852288" cy="856470"/>
        </a:xfrm>
        <a:prstGeom prst="round2SameRect">
          <a:avLst>
            <a:gd name="adj1" fmla="val 16670"/>
            <a:gd name="adj2" fmla="val 0"/>
          </a:avLst>
        </a:prstGeom>
        <a:solidFill>
          <a:schemeClr val="accent1">
            <a:shade val="50000"/>
            <a:hueOff val="-723970"/>
            <a:satOff val="-9945"/>
            <a:lumOff val="46705"/>
            <a:alphaOff val="0"/>
          </a:schemeClr>
        </a:solidFill>
        <a:ln w="15875" cap="flat" cmpd="sng" algn="ctr">
          <a:solidFill>
            <a:schemeClr val="accent1">
              <a:shade val="50000"/>
              <a:hueOff val="-723970"/>
              <a:satOff val="-9945"/>
              <a:lumOff val="467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KUA</a:t>
          </a:r>
        </a:p>
      </dsp:txBody>
      <dsp:txXfrm>
        <a:off x="41817" y="2740076"/>
        <a:ext cx="2768654" cy="814653"/>
      </dsp:txXfrm>
    </dsp:sp>
    <dsp:sp modelId="{85BEC1D9-5B19-47B5-A435-B6AE8C278B59}">
      <dsp:nvSpPr>
        <dsp:cNvPr id="0" name=""/>
        <dsp:cNvSpPr/>
      </dsp:nvSpPr>
      <dsp:spPr>
        <a:xfrm>
          <a:off x="2852288" y="3597554"/>
          <a:ext cx="8118053" cy="85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889000">
            <a:lnSpc>
              <a:spcPct val="90000"/>
            </a:lnSpc>
            <a:spcBef>
              <a:spcPct val="0"/>
            </a:spcBef>
            <a:spcAft>
              <a:spcPct val="35000"/>
            </a:spcAft>
            <a:buNone/>
          </a:pPr>
          <a:r>
            <a:rPr lang="en-US" sz="2000" b="1" kern="1200">
              <a:ln/>
            </a:rPr>
            <a:t>Program prioritas dan patokan batas maksimal anggaran yang diberikan kepada Perangkat Daerah untuk setiap program sebagai acuan dalam penyusunan rencana kerja dan anggaran Perangkat Daerah</a:t>
          </a:r>
          <a:endParaRPr lang="en-US" sz="2000" b="1" kern="1200" dirty="0"/>
        </a:p>
      </dsp:txBody>
      <dsp:txXfrm>
        <a:off x="2852288" y="3597554"/>
        <a:ext cx="8118053" cy="856470"/>
      </dsp:txXfrm>
    </dsp:sp>
    <dsp:sp modelId="{2F4BA166-885A-46AF-98B0-A2D43BCBE2A4}">
      <dsp:nvSpPr>
        <dsp:cNvPr id="0" name=""/>
        <dsp:cNvSpPr/>
      </dsp:nvSpPr>
      <dsp:spPr>
        <a:xfrm>
          <a:off x="0" y="3597554"/>
          <a:ext cx="2852288" cy="856470"/>
        </a:xfrm>
        <a:prstGeom prst="round2SameRect">
          <a:avLst>
            <a:gd name="adj1" fmla="val 16670"/>
            <a:gd name="adj2" fmla="val 0"/>
          </a:avLst>
        </a:prstGeom>
        <a:solidFill>
          <a:schemeClr val="accent1">
            <a:shade val="50000"/>
            <a:hueOff val="-482647"/>
            <a:satOff val="-6630"/>
            <a:lumOff val="31137"/>
            <a:alphaOff val="0"/>
          </a:schemeClr>
        </a:solidFill>
        <a:ln w="15875" cap="flat" cmpd="sng" algn="ctr">
          <a:solidFill>
            <a:schemeClr val="accent1">
              <a:shade val="50000"/>
              <a:hueOff val="-482647"/>
              <a:satOff val="-6630"/>
              <a:lumOff val="31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b="1" kern="1200">
              <a:ln/>
            </a:rPr>
            <a:t>PPAS</a:t>
          </a:r>
          <a:endParaRPr lang="en-US" sz="2700" b="1" kern="1200" dirty="0">
            <a:ln/>
          </a:endParaRPr>
        </a:p>
      </dsp:txBody>
      <dsp:txXfrm>
        <a:off x="41817" y="3639371"/>
        <a:ext cx="2768654" cy="814653"/>
      </dsp:txXfrm>
    </dsp:sp>
    <dsp:sp modelId="{118AE302-1887-4349-89E3-9F253794D801}">
      <dsp:nvSpPr>
        <dsp:cNvPr id="0" name=""/>
        <dsp:cNvSpPr/>
      </dsp:nvSpPr>
      <dsp:spPr>
        <a:xfrm>
          <a:off x="2852288" y="4496848"/>
          <a:ext cx="8118053" cy="85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just" defTabSz="800100">
            <a:lnSpc>
              <a:spcPct val="90000"/>
            </a:lnSpc>
            <a:spcBef>
              <a:spcPct val="0"/>
            </a:spcBef>
            <a:spcAft>
              <a:spcPct val="35000"/>
            </a:spcAft>
            <a:buNone/>
          </a:pPr>
          <a:r>
            <a:rPr lang="en-US" sz="1800" b="1" kern="1200">
              <a:ln/>
            </a:rPr>
            <a:t>Bentuk pertanggungjawaban pengelolaan keuangan daerah selaku entitas pelaporan selama satu periode pelaporan. </a:t>
          </a:r>
          <a:endParaRPr lang="en-US" sz="1800" b="1" kern="1200" dirty="0"/>
        </a:p>
      </dsp:txBody>
      <dsp:txXfrm>
        <a:off x="2852288" y="4496848"/>
        <a:ext cx="8118053" cy="856470"/>
      </dsp:txXfrm>
    </dsp:sp>
    <dsp:sp modelId="{18F92128-F51A-4B25-9443-119E8E0B77C1}">
      <dsp:nvSpPr>
        <dsp:cNvPr id="0" name=""/>
        <dsp:cNvSpPr/>
      </dsp:nvSpPr>
      <dsp:spPr>
        <a:xfrm>
          <a:off x="0" y="4496848"/>
          <a:ext cx="2852288" cy="856470"/>
        </a:xfrm>
        <a:prstGeom prst="round2SameRect">
          <a:avLst>
            <a:gd name="adj1" fmla="val 16670"/>
            <a:gd name="adj2" fmla="val 0"/>
          </a:avLst>
        </a:prstGeom>
        <a:solidFill>
          <a:schemeClr val="accent1">
            <a:shade val="50000"/>
            <a:hueOff val="-241323"/>
            <a:satOff val="-3315"/>
            <a:lumOff val="15568"/>
            <a:alphaOff val="0"/>
          </a:schemeClr>
        </a:solidFill>
        <a:ln w="15875" cap="flat" cmpd="sng" algn="ctr">
          <a:solidFill>
            <a:schemeClr val="accent1">
              <a:shade val="50000"/>
              <a:hueOff val="-241323"/>
              <a:satOff val="-3315"/>
              <a:lumOff val="155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t>LKPD</a:t>
          </a:r>
        </a:p>
      </dsp:txBody>
      <dsp:txXfrm>
        <a:off x="41817" y="4538665"/>
        <a:ext cx="2768654" cy="814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26640-EBD0-449E-939C-E8455296BAB5}">
      <dsp:nvSpPr>
        <dsp:cNvPr id="0" name=""/>
        <dsp:cNvSpPr/>
      </dsp:nvSpPr>
      <dsp:spPr>
        <a:xfrm>
          <a:off x="0" y="0"/>
          <a:ext cx="3115809" cy="2443273"/>
        </a:xfrm>
        <a:prstGeom prst="roundRect">
          <a:avLst>
            <a:gd name="adj" fmla="val 10000"/>
          </a:avLst>
        </a:prstGeom>
        <a:solidFill>
          <a:schemeClr val="accent1">
            <a:shade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a:latin typeface="Arial Rounded MT Bold" panose="020F0704030504030204" pitchFamily="34" charset="0"/>
              <a:cs typeface="Arial" panose="020B0604020202020204" pitchFamily="34" charset="0"/>
            </a:rPr>
            <a:t>Kewenangan Pengukuran Indeks Pengelolaan Keuangan Daerah</a:t>
          </a:r>
          <a:endParaRPr lang="en-US" sz="2400" b="0" kern="1200" dirty="0">
            <a:latin typeface="Arial Rounded MT Bold" panose="020F0704030504030204" pitchFamily="34" charset="0"/>
          </a:endParaRPr>
        </a:p>
      </dsp:txBody>
      <dsp:txXfrm>
        <a:off x="71561" y="71561"/>
        <a:ext cx="2972687" cy="2300151"/>
      </dsp:txXfrm>
    </dsp:sp>
    <dsp:sp modelId="{ED45B1A1-4D79-4260-BC4C-7C5D8BA00B32}">
      <dsp:nvSpPr>
        <dsp:cNvPr id="0" name=""/>
        <dsp:cNvSpPr/>
      </dsp:nvSpPr>
      <dsp:spPr>
        <a:xfrm rot="19989046">
          <a:off x="3010481" y="691587"/>
          <a:ext cx="1954102" cy="177539"/>
        </a:xfrm>
        <a:custGeom>
          <a:avLst/>
          <a:gdLst/>
          <a:ahLst/>
          <a:cxnLst/>
          <a:rect l="0" t="0" r="0" b="0"/>
          <a:pathLst>
            <a:path>
              <a:moveTo>
                <a:pt x="0" y="88769"/>
              </a:moveTo>
              <a:lnTo>
                <a:pt x="1954102" y="88769"/>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938679" y="731504"/>
        <a:ext cx="97705" cy="97705"/>
      </dsp:txXfrm>
    </dsp:sp>
    <dsp:sp modelId="{182CCDA0-22D3-4E54-8F2E-AFECCE9D6344}">
      <dsp:nvSpPr>
        <dsp:cNvPr id="0" name=""/>
        <dsp:cNvSpPr/>
      </dsp:nvSpPr>
      <dsp:spPr>
        <a:xfrm>
          <a:off x="4859255" y="0"/>
          <a:ext cx="4397892" cy="678155"/>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0" kern="1200">
              <a:latin typeface="Arial Rounded MT Bold" panose="020F0704030504030204" pitchFamily="34" charset="0"/>
            </a:rPr>
            <a:t>Menteri</a:t>
          </a:r>
          <a:endParaRPr lang="en-US" sz="4000" b="0" kern="1200" dirty="0">
            <a:latin typeface="Arial Rounded MT Bold" panose="020F0704030504030204" pitchFamily="34" charset="0"/>
          </a:endParaRPr>
        </a:p>
      </dsp:txBody>
      <dsp:txXfrm>
        <a:off x="4879117" y="19862"/>
        <a:ext cx="4358168" cy="638431"/>
      </dsp:txXfrm>
    </dsp:sp>
    <dsp:sp modelId="{1F5292AA-B99E-410D-B060-4BC83CFD431B}">
      <dsp:nvSpPr>
        <dsp:cNvPr id="0" name=""/>
        <dsp:cNvSpPr/>
      </dsp:nvSpPr>
      <dsp:spPr>
        <a:xfrm rot="838464">
          <a:off x="3088944" y="1352066"/>
          <a:ext cx="1815402" cy="177539"/>
        </a:xfrm>
        <a:custGeom>
          <a:avLst/>
          <a:gdLst/>
          <a:ahLst/>
          <a:cxnLst/>
          <a:rect l="0" t="0" r="0" b="0"/>
          <a:pathLst>
            <a:path>
              <a:moveTo>
                <a:pt x="0" y="88769"/>
              </a:moveTo>
              <a:lnTo>
                <a:pt x="1815402" y="88769"/>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951260" y="1395451"/>
        <a:ext cx="90770" cy="90770"/>
      </dsp:txXfrm>
    </dsp:sp>
    <dsp:sp modelId="{1FF3C70C-B6F7-496B-B2CA-6C58B70324A0}">
      <dsp:nvSpPr>
        <dsp:cNvPr id="0" name=""/>
        <dsp:cNvSpPr/>
      </dsp:nvSpPr>
      <dsp:spPr>
        <a:xfrm>
          <a:off x="4877482" y="1320957"/>
          <a:ext cx="4299868" cy="678155"/>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0" kern="1200">
              <a:latin typeface="Arial Rounded MT Bold" panose="020F0704030504030204" pitchFamily="34" charset="0"/>
            </a:rPr>
            <a:t>Gubernur</a:t>
          </a:r>
          <a:endParaRPr lang="en-US" sz="1600" b="0" kern="1200" dirty="0">
            <a:latin typeface="Arial Rounded MT Bold" panose="020F0704030504030204" pitchFamily="34" charset="0"/>
          </a:endParaRPr>
        </a:p>
      </dsp:txBody>
      <dsp:txXfrm>
        <a:off x="4897344" y="1340819"/>
        <a:ext cx="4260144" cy="638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766CE-3C8F-468A-B679-9F370CA7A12A}">
      <dsp:nvSpPr>
        <dsp:cNvPr id="0" name=""/>
        <dsp:cNvSpPr/>
      </dsp:nvSpPr>
      <dsp:spPr>
        <a:xfrm>
          <a:off x="3255" y="1228216"/>
          <a:ext cx="2704354" cy="1493260"/>
        </a:xfrm>
        <a:prstGeom prst="roundRect">
          <a:avLst>
            <a:gd name="adj" fmla="val 10000"/>
          </a:avLst>
        </a:prstGeom>
        <a:solidFill>
          <a:srgbClr val="00B05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en-US" sz="2400" b="1" kern="1200" dirty="0">
              <a:solidFill>
                <a:schemeClr val="bg1"/>
              </a:solidFill>
              <a:effectLst>
                <a:outerShdw blurRad="38100" dist="38100" dir="2700000" algn="tl">
                  <a:srgbClr val="000000">
                    <a:alpha val="43137"/>
                  </a:srgbClr>
                </a:outerShdw>
              </a:effectLst>
            </a:rPr>
            <a:t>PENETAPAN</a:t>
          </a:r>
        </a:p>
        <a:p>
          <a:pPr marL="0" lvl="0" indent="0" algn="ctr" defTabSz="1066800">
            <a:lnSpc>
              <a:spcPct val="100000"/>
            </a:lnSpc>
            <a:spcBef>
              <a:spcPct val="0"/>
            </a:spcBef>
            <a:spcAft>
              <a:spcPts val="0"/>
            </a:spcAft>
            <a:buNone/>
          </a:pPr>
          <a:r>
            <a:rPr lang="en-US" sz="2400" b="1" kern="1200" dirty="0">
              <a:solidFill>
                <a:schemeClr val="bg1"/>
              </a:solidFill>
              <a:effectLst>
                <a:outerShdw blurRad="38100" dist="38100" dir="2700000" algn="tl">
                  <a:srgbClr val="000000">
                    <a:alpha val="43137"/>
                  </a:srgbClr>
                </a:outerShdw>
              </a:effectLst>
            </a:rPr>
            <a:t>PERINGKAT </a:t>
          </a:r>
        </a:p>
        <a:p>
          <a:pPr marL="0" lvl="0" indent="0" algn="ctr" defTabSz="1066800">
            <a:lnSpc>
              <a:spcPct val="100000"/>
            </a:lnSpc>
            <a:spcBef>
              <a:spcPct val="0"/>
            </a:spcBef>
            <a:spcAft>
              <a:spcPts val="0"/>
            </a:spcAft>
            <a:buNone/>
          </a:pPr>
          <a:r>
            <a:rPr lang="en-US" sz="2400" b="1" kern="1200" dirty="0">
              <a:solidFill>
                <a:schemeClr val="bg1"/>
              </a:solidFill>
              <a:effectLst>
                <a:outerShdw blurRad="38100" dist="38100" dir="2700000" algn="tl">
                  <a:srgbClr val="000000">
                    <a:alpha val="43137"/>
                  </a:srgbClr>
                </a:outerShdw>
              </a:effectLst>
            </a:rPr>
            <a:t>TERBAIK</a:t>
          </a:r>
        </a:p>
      </dsp:txBody>
      <dsp:txXfrm>
        <a:off x="46991" y="1271952"/>
        <a:ext cx="2616882" cy="1405788"/>
      </dsp:txXfrm>
    </dsp:sp>
    <dsp:sp modelId="{F2D8CB1E-D797-44DF-B78E-E1F4861C5D3A}">
      <dsp:nvSpPr>
        <dsp:cNvPr id="0" name=""/>
        <dsp:cNvSpPr/>
      </dsp:nvSpPr>
      <dsp:spPr>
        <a:xfrm rot="18727440">
          <a:off x="2391404" y="1225869"/>
          <a:ext cx="1920690" cy="73388"/>
        </a:xfrm>
        <a:custGeom>
          <a:avLst/>
          <a:gdLst/>
          <a:ahLst/>
          <a:cxnLst/>
          <a:rect l="0" t="0" r="0" b="0"/>
          <a:pathLst>
            <a:path>
              <a:moveTo>
                <a:pt x="0" y="36694"/>
              </a:moveTo>
              <a:lnTo>
                <a:pt x="1920690" y="3669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03732" y="1214546"/>
        <a:ext cx="96034" cy="96034"/>
      </dsp:txXfrm>
    </dsp:sp>
    <dsp:sp modelId="{D6FFDE97-90F8-4BD8-8B23-0CD3DA2639BF}">
      <dsp:nvSpPr>
        <dsp:cNvPr id="0" name=""/>
        <dsp:cNvSpPr/>
      </dsp:nvSpPr>
      <dsp:spPr>
        <a:xfrm>
          <a:off x="3995888" y="0"/>
          <a:ext cx="7317197" cy="1100560"/>
        </a:xfrm>
        <a:prstGeom prst="roundRect">
          <a:avLst>
            <a:gd name="adj" fmla="val 10000"/>
          </a:avLst>
        </a:prstGeom>
        <a:solidFill>
          <a:schemeClr val="tx2">
            <a:lumMod val="25000"/>
            <a:lumOff val="75000"/>
          </a:schemeClr>
        </a:solidFill>
        <a:ln w="15875" cap="flat"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1 ( </a:t>
          </a:r>
          <a:r>
            <a:rPr lang="en-US" sz="1800" b="1" kern="1200" dirty="0" err="1">
              <a:solidFill>
                <a:schemeClr val="tx1"/>
              </a:solidFill>
            </a:rPr>
            <a:t>satu</a:t>
          </a:r>
          <a:r>
            <a:rPr lang="en-US" sz="1800" b="1" kern="1200" dirty="0">
              <a:solidFill>
                <a:schemeClr val="tx1"/>
              </a:solidFill>
            </a:rPr>
            <a:t>) </a:t>
          </a:r>
          <a:r>
            <a:rPr lang="en-US" sz="1800" b="1" kern="1200" dirty="0" err="1">
              <a:solidFill>
                <a:schemeClr val="tx1"/>
              </a:solidFill>
            </a:rPr>
            <a:t>daerah</a:t>
          </a:r>
          <a:r>
            <a:rPr lang="en-US" sz="1800" b="1" kern="1200" dirty="0">
              <a:solidFill>
                <a:schemeClr val="tx1"/>
              </a:solidFill>
            </a:rPr>
            <a:t> </a:t>
          </a:r>
          <a:r>
            <a:rPr lang="en-US" sz="1800" b="1" kern="1200" dirty="0" err="1">
              <a:solidFill>
                <a:schemeClr val="tx1"/>
              </a:solidFill>
            </a:rPr>
            <a:t>provinsi</a:t>
          </a:r>
          <a:r>
            <a:rPr lang="en-US" sz="1800" b="1" kern="1200" dirty="0">
              <a:solidFill>
                <a:schemeClr val="tx1"/>
              </a:solidFill>
            </a:rPr>
            <a:t> yang </a:t>
          </a:r>
          <a:r>
            <a:rPr lang="en-US" sz="1800" b="1" kern="1200" dirty="0" err="1">
              <a:solidFill>
                <a:schemeClr val="tx1"/>
              </a:solidFill>
            </a:rPr>
            <a:t>berprediksi</a:t>
          </a:r>
          <a:r>
            <a:rPr lang="en-US" sz="1800" b="1" kern="1200" dirty="0">
              <a:solidFill>
                <a:schemeClr val="tx1"/>
              </a:solidFill>
            </a:rPr>
            <a:t> </a:t>
          </a:r>
          <a:r>
            <a:rPr lang="en-US" sz="1800" b="1" kern="1200" dirty="0" err="1">
              <a:solidFill>
                <a:schemeClr val="tx1"/>
              </a:solidFill>
            </a:rPr>
            <a:t>terbaik</a:t>
          </a:r>
          <a:r>
            <a:rPr lang="en-US" sz="1800" b="1" kern="1200" dirty="0">
              <a:solidFill>
                <a:schemeClr val="tx1"/>
              </a:solidFill>
            </a:rPr>
            <a:t> </a:t>
          </a:r>
          <a:r>
            <a:rPr lang="en-US" sz="1800" b="1" kern="1200" dirty="0" err="1">
              <a:solidFill>
                <a:schemeClr val="tx1"/>
              </a:solidFill>
            </a:rPr>
            <a:t>untuk</a:t>
          </a:r>
          <a:r>
            <a:rPr lang="en-US" sz="1800" b="1" kern="1200" dirty="0">
              <a:solidFill>
                <a:schemeClr val="tx1"/>
              </a:solidFill>
            </a:rPr>
            <a:t> </a:t>
          </a:r>
          <a:r>
            <a:rPr lang="en-US" sz="1800" b="1" kern="1200" dirty="0" err="1">
              <a:solidFill>
                <a:schemeClr val="tx1"/>
              </a:solidFill>
            </a:rPr>
            <a:t>masing-masing</a:t>
          </a:r>
          <a:r>
            <a:rPr lang="en-US" sz="1800" b="1" kern="1200" dirty="0">
              <a:solidFill>
                <a:schemeClr val="tx1"/>
              </a:solidFill>
            </a:rPr>
            <a:t> </a:t>
          </a:r>
          <a:r>
            <a:rPr lang="en-US" sz="1800" b="1" kern="1200" dirty="0" err="1">
              <a:solidFill>
                <a:schemeClr val="tx1"/>
              </a:solidFill>
            </a:rPr>
            <a:t>kategori</a:t>
          </a:r>
          <a:r>
            <a:rPr lang="en-US" sz="1800" b="1" kern="1200" dirty="0">
              <a:solidFill>
                <a:schemeClr val="tx1"/>
              </a:solidFill>
            </a:rPr>
            <a:t> </a:t>
          </a:r>
          <a:r>
            <a:rPr lang="en-US" sz="1800" b="1" kern="1200" dirty="0" err="1">
              <a:solidFill>
                <a:schemeClr val="tx1"/>
              </a:solidFill>
            </a:rPr>
            <a:t>kemampuan</a:t>
          </a:r>
          <a:r>
            <a:rPr lang="en-US" sz="1800" b="1" kern="1200" dirty="0">
              <a:solidFill>
                <a:schemeClr val="tx1"/>
              </a:solidFill>
            </a:rPr>
            <a:t> </a:t>
          </a:r>
          <a:r>
            <a:rPr lang="en-US" sz="1800" b="1" kern="1200" dirty="0" err="1">
              <a:solidFill>
                <a:schemeClr val="tx1"/>
              </a:solidFill>
            </a:rPr>
            <a:t>keuangan</a:t>
          </a:r>
          <a:r>
            <a:rPr lang="en-US" sz="1800" b="1" kern="1200" dirty="0">
              <a:solidFill>
                <a:schemeClr val="tx1"/>
              </a:solidFill>
            </a:rPr>
            <a:t> </a:t>
          </a:r>
          <a:r>
            <a:rPr lang="en-US" sz="1800" b="1" kern="1200" dirty="0" err="1">
              <a:solidFill>
                <a:schemeClr val="tx1"/>
              </a:solidFill>
            </a:rPr>
            <a:t>daerah</a:t>
          </a:r>
          <a:r>
            <a:rPr lang="en-US" sz="1800" b="1" kern="1200" dirty="0">
              <a:solidFill>
                <a:schemeClr val="tx1"/>
              </a:solidFill>
            </a:rPr>
            <a:t> </a:t>
          </a:r>
          <a:r>
            <a:rPr lang="en-US" sz="1800" b="1" kern="1200" dirty="0" err="1">
              <a:solidFill>
                <a:schemeClr val="tx1"/>
              </a:solidFill>
            </a:rPr>
            <a:t>tertinggi</a:t>
          </a:r>
          <a:r>
            <a:rPr lang="en-US" sz="1800" b="1" kern="1200" dirty="0">
              <a:solidFill>
                <a:schemeClr val="tx1"/>
              </a:solidFill>
            </a:rPr>
            <a:t>, </a:t>
          </a:r>
          <a:r>
            <a:rPr lang="en-US" sz="1800" b="1" kern="1200" dirty="0" err="1">
              <a:solidFill>
                <a:schemeClr val="tx1"/>
              </a:solidFill>
            </a:rPr>
            <a:t>sedang</a:t>
          </a:r>
          <a:r>
            <a:rPr lang="en-US" sz="1800" b="1" kern="1200" dirty="0">
              <a:solidFill>
                <a:schemeClr val="tx1"/>
              </a:solidFill>
            </a:rPr>
            <a:t> </a:t>
          </a:r>
          <a:r>
            <a:rPr lang="en-US" sz="1800" b="1" kern="1200" dirty="0" err="1">
              <a:solidFill>
                <a:schemeClr val="tx1"/>
              </a:solidFill>
            </a:rPr>
            <a:t>dan</a:t>
          </a:r>
          <a:r>
            <a:rPr lang="en-US" sz="1800" b="1" kern="1200" dirty="0">
              <a:solidFill>
                <a:schemeClr val="tx1"/>
              </a:solidFill>
            </a:rPr>
            <a:t> </a:t>
          </a:r>
          <a:r>
            <a:rPr lang="en-US" sz="1800" b="1" kern="1200" dirty="0" err="1">
              <a:solidFill>
                <a:schemeClr val="tx1"/>
              </a:solidFill>
            </a:rPr>
            <a:t>rendah</a:t>
          </a:r>
          <a:r>
            <a:rPr lang="en-US" sz="1800" b="1" kern="1200" dirty="0">
              <a:solidFill>
                <a:schemeClr val="tx1"/>
              </a:solidFill>
            </a:rPr>
            <a:t> </a:t>
          </a:r>
        </a:p>
      </dsp:txBody>
      <dsp:txXfrm>
        <a:off x="4028122" y="32234"/>
        <a:ext cx="7252729" cy="1036092"/>
      </dsp:txXfrm>
    </dsp:sp>
    <dsp:sp modelId="{3F4EB693-AB7C-467C-854A-A93A141AC478}">
      <dsp:nvSpPr>
        <dsp:cNvPr id="0" name=""/>
        <dsp:cNvSpPr/>
      </dsp:nvSpPr>
      <dsp:spPr>
        <a:xfrm rot="323863">
          <a:off x="2704741" y="1999015"/>
          <a:ext cx="1294016" cy="73388"/>
        </a:xfrm>
        <a:custGeom>
          <a:avLst/>
          <a:gdLst/>
          <a:ahLst/>
          <a:cxnLst/>
          <a:rect l="0" t="0" r="0" b="0"/>
          <a:pathLst>
            <a:path>
              <a:moveTo>
                <a:pt x="0" y="36694"/>
              </a:moveTo>
              <a:lnTo>
                <a:pt x="1294016" y="3669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9398" y="2003359"/>
        <a:ext cx="64700" cy="64700"/>
      </dsp:txXfrm>
    </dsp:sp>
    <dsp:sp modelId="{1D6182AB-EB28-4D6B-B775-C06520839C6F}">
      <dsp:nvSpPr>
        <dsp:cNvPr id="0" name=""/>
        <dsp:cNvSpPr/>
      </dsp:nvSpPr>
      <dsp:spPr>
        <a:xfrm>
          <a:off x="3995888" y="1630988"/>
          <a:ext cx="7300160" cy="931167"/>
        </a:xfrm>
        <a:prstGeom prst="roundRect">
          <a:avLst>
            <a:gd name="adj" fmla="val 10000"/>
          </a:avLst>
        </a:prstGeom>
        <a:solidFill>
          <a:schemeClr val="tx2">
            <a:lumMod val="25000"/>
            <a:lumOff val="75000"/>
          </a:schemeClr>
        </a:solidFill>
        <a:ln w="15875" cap="flat"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1 (</a:t>
          </a:r>
          <a:r>
            <a:rPr lang="en-US" sz="1800" b="1" kern="1200" dirty="0" err="1">
              <a:solidFill>
                <a:schemeClr val="tx1"/>
              </a:solidFill>
            </a:rPr>
            <a:t>satu</a:t>
          </a:r>
          <a:r>
            <a:rPr lang="en-US" sz="1800" b="1" kern="1200" dirty="0">
              <a:solidFill>
                <a:schemeClr val="tx1"/>
              </a:solidFill>
            </a:rPr>
            <a:t>) </a:t>
          </a:r>
          <a:r>
            <a:rPr lang="en-US" sz="1800" b="1" kern="1200" dirty="0" err="1">
              <a:solidFill>
                <a:schemeClr val="tx1"/>
              </a:solidFill>
            </a:rPr>
            <a:t>daerah</a:t>
          </a:r>
          <a:r>
            <a:rPr lang="en-US" sz="1800" b="1" kern="1200" dirty="0">
              <a:solidFill>
                <a:schemeClr val="tx1"/>
              </a:solidFill>
            </a:rPr>
            <a:t> </a:t>
          </a:r>
          <a:r>
            <a:rPr lang="en-US" sz="1800" b="1" kern="1200" dirty="0" err="1">
              <a:solidFill>
                <a:schemeClr val="tx1"/>
              </a:solidFill>
            </a:rPr>
            <a:t>kabupaten</a:t>
          </a:r>
          <a:r>
            <a:rPr lang="en-US" sz="1800" b="1" kern="1200" dirty="0">
              <a:solidFill>
                <a:schemeClr val="tx1"/>
              </a:solidFill>
            </a:rPr>
            <a:t> yang </a:t>
          </a:r>
          <a:r>
            <a:rPr lang="en-US" sz="1800" b="1" kern="1200" dirty="0" err="1">
              <a:solidFill>
                <a:schemeClr val="tx1"/>
              </a:solidFill>
            </a:rPr>
            <a:t>berprediksi</a:t>
          </a:r>
          <a:r>
            <a:rPr lang="en-US" sz="1800" b="1" kern="1200" dirty="0">
              <a:solidFill>
                <a:schemeClr val="tx1"/>
              </a:solidFill>
            </a:rPr>
            <a:t> </a:t>
          </a:r>
          <a:r>
            <a:rPr lang="en-US" sz="1800" b="1" kern="1200" dirty="0" err="1">
              <a:solidFill>
                <a:schemeClr val="tx1"/>
              </a:solidFill>
            </a:rPr>
            <a:t>terbaik</a:t>
          </a:r>
          <a:r>
            <a:rPr lang="en-US" sz="1800" b="1" kern="1200" dirty="0">
              <a:solidFill>
                <a:schemeClr val="tx1"/>
              </a:solidFill>
            </a:rPr>
            <a:t> </a:t>
          </a:r>
          <a:r>
            <a:rPr lang="en-US" sz="1800" b="1" kern="1200" dirty="0" err="1">
              <a:solidFill>
                <a:schemeClr val="tx1"/>
              </a:solidFill>
            </a:rPr>
            <a:t>untuk</a:t>
          </a:r>
          <a:r>
            <a:rPr lang="en-US" sz="1800" b="1" kern="1200" dirty="0">
              <a:solidFill>
                <a:schemeClr val="tx1"/>
              </a:solidFill>
            </a:rPr>
            <a:t> </a:t>
          </a:r>
          <a:r>
            <a:rPr lang="en-US" sz="1800" b="1" kern="1200" dirty="0" err="1">
              <a:solidFill>
                <a:schemeClr val="tx1"/>
              </a:solidFill>
            </a:rPr>
            <a:t>masing-masing</a:t>
          </a:r>
          <a:r>
            <a:rPr lang="en-US" sz="1800" b="1" kern="1200" dirty="0">
              <a:solidFill>
                <a:schemeClr val="tx1"/>
              </a:solidFill>
            </a:rPr>
            <a:t> </a:t>
          </a:r>
          <a:r>
            <a:rPr lang="en-US" sz="1800" b="1" kern="1200" dirty="0" err="1">
              <a:solidFill>
                <a:schemeClr val="tx1"/>
              </a:solidFill>
            </a:rPr>
            <a:t>kategori</a:t>
          </a:r>
          <a:r>
            <a:rPr lang="en-US" sz="1800" b="1" kern="1200" dirty="0">
              <a:solidFill>
                <a:schemeClr val="tx1"/>
              </a:solidFill>
            </a:rPr>
            <a:t> </a:t>
          </a:r>
          <a:r>
            <a:rPr lang="en-US" sz="1800" b="1" kern="1200" dirty="0" err="1">
              <a:solidFill>
                <a:schemeClr val="tx1"/>
              </a:solidFill>
            </a:rPr>
            <a:t>kemampuan</a:t>
          </a:r>
          <a:r>
            <a:rPr lang="en-US" sz="1800" b="1" kern="1200" dirty="0">
              <a:solidFill>
                <a:schemeClr val="tx1"/>
              </a:solidFill>
            </a:rPr>
            <a:t> </a:t>
          </a:r>
          <a:r>
            <a:rPr lang="en-US" sz="1800" b="1" kern="1200" dirty="0" err="1">
              <a:solidFill>
                <a:schemeClr val="tx1"/>
              </a:solidFill>
            </a:rPr>
            <a:t>keuangan</a:t>
          </a:r>
          <a:r>
            <a:rPr lang="en-US" sz="1800" b="1" kern="1200" dirty="0">
              <a:solidFill>
                <a:schemeClr val="tx1"/>
              </a:solidFill>
            </a:rPr>
            <a:t> </a:t>
          </a:r>
          <a:r>
            <a:rPr lang="en-US" sz="1800" b="1" kern="1200" dirty="0" err="1">
              <a:solidFill>
                <a:schemeClr val="tx1"/>
              </a:solidFill>
            </a:rPr>
            <a:t>daerah</a:t>
          </a:r>
          <a:r>
            <a:rPr lang="en-US" sz="1800" b="1" kern="1200" dirty="0">
              <a:solidFill>
                <a:schemeClr val="tx1"/>
              </a:solidFill>
            </a:rPr>
            <a:t> </a:t>
          </a:r>
          <a:r>
            <a:rPr lang="en-US" sz="1800" b="1" kern="1200" dirty="0" err="1">
              <a:solidFill>
                <a:schemeClr val="tx1"/>
              </a:solidFill>
            </a:rPr>
            <a:t>tertinggi</a:t>
          </a:r>
          <a:r>
            <a:rPr lang="en-US" sz="1800" b="1" kern="1200" dirty="0">
              <a:solidFill>
                <a:schemeClr val="tx1"/>
              </a:solidFill>
            </a:rPr>
            <a:t>, </a:t>
          </a:r>
          <a:r>
            <a:rPr lang="en-US" sz="1800" b="1" kern="1200" dirty="0" err="1">
              <a:solidFill>
                <a:schemeClr val="tx1"/>
              </a:solidFill>
            </a:rPr>
            <a:t>sedang</a:t>
          </a:r>
          <a:r>
            <a:rPr lang="en-US" sz="1800" b="1" kern="1200" dirty="0">
              <a:solidFill>
                <a:schemeClr val="tx1"/>
              </a:solidFill>
            </a:rPr>
            <a:t> </a:t>
          </a:r>
          <a:r>
            <a:rPr lang="en-US" sz="1800" b="1" kern="1200" dirty="0" err="1">
              <a:solidFill>
                <a:schemeClr val="tx1"/>
              </a:solidFill>
            </a:rPr>
            <a:t>dan</a:t>
          </a:r>
          <a:r>
            <a:rPr lang="en-US" sz="1800" b="1" kern="1200" dirty="0">
              <a:solidFill>
                <a:schemeClr val="tx1"/>
              </a:solidFill>
            </a:rPr>
            <a:t> </a:t>
          </a:r>
          <a:r>
            <a:rPr lang="en-US" sz="1800" b="1" kern="1200" dirty="0" err="1">
              <a:solidFill>
                <a:schemeClr val="tx1"/>
              </a:solidFill>
            </a:rPr>
            <a:t>rendah</a:t>
          </a:r>
          <a:r>
            <a:rPr lang="en-US" sz="1800" b="1" kern="1200" dirty="0">
              <a:solidFill>
                <a:schemeClr val="tx1"/>
              </a:solidFill>
            </a:rPr>
            <a:t> </a:t>
          </a:r>
        </a:p>
      </dsp:txBody>
      <dsp:txXfrm>
        <a:off x="4023161" y="1658261"/>
        <a:ext cx="7245614" cy="876621"/>
      </dsp:txXfrm>
    </dsp:sp>
    <dsp:sp modelId="{691CF757-8F63-4EFD-8F4A-4D4593B6E947}">
      <dsp:nvSpPr>
        <dsp:cNvPr id="0" name=""/>
        <dsp:cNvSpPr/>
      </dsp:nvSpPr>
      <dsp:spPr>
        <a:xfrm rot="3012057">
          <a:off x="2345434" y="2711298"/>
          <a:ext cx="2012630" cy="73388"/>
        </a:xfrm>
        <a:custGeom>
          <a:avLst/>
          <a:gdLst/>
          <a:ahLst/>
          <a:cxnLst/>
          <a:rect l="0" t="0" r="0" b="0"/>
          <a:pathLst>
            <a:path>
              <a:moveTo>
                <a:pt x="0" y="36694"/>
              </a:moveTo>
              <a:lnTo>
                <a:pt x="2012630" y="36694"/>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01433" y="2697676"/>
        <a:ext cx="100631" cy="100631"/>
      </dsp:txXfrm>
    </dsp:sp>
    <dsp:sp modelId="{FCC7A471-E0E7-45FB-9F09-EADF62FA355A}">
      <dsp:nvSpPr>
        <dsp:cNvPr id="0" name=""/>
        <dsp:cNvSpPr/>
      </dsp:nvSpPr>
      <dsp:spPr>
        <a:xfrm>
          <a:off x="3995888" y="3092585"/>
          <a:ext cx="7312785" cy="857107"/>
        </a:xfrm>
        <a:prstGeom prst="roundRect">
          <a:avLst>
            <a:gd name="adj" fmla="val 10000"/>
          </a:avLst>
        </a:prstGeom>
        <a:solidFill>
          <a:schemeClr val="tx2">
            <a:lumMod val="25000"/>
            <a:lumOff val="75000"/>
          </a:schemeClr>
        </a:solidFill>
        <a:ln w="15875" cap="flat"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1 (</a:t>
          </a:r>
          <a:r>
            <a:rPr lang="en-US" sz="1800" b="1" kern="1200" dirty="0" err="1">
              <a:solidFill>
                <a:schemeClr val="tx1"/>
              </a:solidFill>
            </a:rPr>
            <a:t>satu</a:t>
          </a:r>
          <a:r>
            <a:rPr lang="en-US" sz="1800" b="1" kern="1200" dirty="0">
              <a:solidFill>
                <a:schemeClr val="tx1"/>
              </a:solidFill>
            </a:rPr>
            <a:t>) </a:t>
          </a:r>
          <a:r>
            <a:rPr lang="en-US" sz="1800" b="1" kern="1200" dirty="0" err="1">
              <a:solidFill>
                <a:schemeClr val="tx1"/>
              </a:solidFill>
            </a:rPr>
            <a:t>daerah</a:t>
          </a:r>
          <a:r>
            <a:rPr lang="en-US" sz="1800" b="1" kern="1200" dirty="0">
              <a:solidFill>
                <a:schemeClr val="tx1"/>
              </a:solidFill>
            </a:rPr>
            <a:t> </a:t>
          </a:r>
          <a:r>
            <a:rPr lang="en-US" sz="1800" b="1" kern="1200" dirty="0" err="1">
              <a:solidFill>
                <a:schemeClr val="tx1"/>
              </a:solidFill>
            </a:rPr>
            <a:t>kota</a:t>
          </a:r>
          <a:r>
            <a:rPr lang="en-US" sz="1800" b="1" kern="1200" dirty="0">
              <a:solidFill>
                <a:schemeClr val="tx1"/>
              </a:solidFill>
            </a:rPr>
            <a:t> yang </a:t>
          </a:r>
          <a:r>
            <a:rPr lang="en-US" sz="1800" b="1" kern="1200" dirty="0" err="1">
              <a:solidFill>
                <a:schemeClr val="tx1"/>
              </a:solidFill>
            </a:rPr>
            <a:t>berprediksi</a:t>
          </a:r>
          <a:r>
            <a:rPr lang="en-US" sz="1800" b="1" kern="1200" dirty="0">
              <a:solidFill>
                <a:schemeClr val="tx1"/>
              </a:solidFill>
            </a:rPr>
            <a:t> </a:t>
          </a:r>
          <a:r>
            <a:rPr lang="en-US" sz="1800" b="1" kern="1200" dirty="0" err="1">
              <a:solidFill>
                <a:schemeClr val="tx1"/>
              </a:solidFill>
            </a:rPr>
            <a:t>terbaik</a:t>
          </a:r>
          <a:r>
            <a:rPr lang="en-US" sz="1800" b="1" kern="1200" dirty="0">
              <a:solidFill>
                <a:schemeClr val="tx1"/>
              </a:solidFill>
            </a:rPr>
            <a:t> </a:t>
          </a:r>
          <a:r>
            <a:rPr lang="en-US" sz="1800" b="1" kern="1200" dirty="0" err="1">
              <a:solidFill>
                <a:schemeClr val="tx1"/>
              </a:solidFill>
            </a:rPr>
            <a:t>untuk</a:t>
          </a:r>
          <a:r>
            <a:rPr lang="en-US" sz="1800" b="1" kern="1200" dirty="0">
              <a:solidFill>
                <a:schemeClr val="tx1"/>
              </a:solidFill>
            </a:rPr>
            <a:t> </a:t>
          </a:r>
          <a:r>
            <a:rPr lang="en-US" sz="1800" b="1" kern="1200" dirty="0" err="1">
              <a:solidFill>
                <a:schemeClr val="tx1"/>
              </a:solidFill>
            </a:rPr>
            <a:t>masing-masing</a:t>
          </a:r>
          <a:r>
            <a:rPr lang="en-US" sz="1800" b="1" kern="1200" dirty="0">
              <a:solidFill>
                <a:schemeClr val="tx1"/>
              </a:solidFill>
            </a:rPr>
            <a:t> </a:t>
          </a:r>
          <a:r>
            <a:rPr lang="en-US" sz="1800" b="1" kern="1200" dirty="0" err="1">
              <a:solidFill>
                <a:schemeClr val="tx1"/>
              </a:solidFill>
            </a:rPr>
            <a:t>kategori</a:t>
          </a:r>
          <a:r>
            <a:rPr lang="en-US" sz="1800" b="1" kern="1200" dirty="0">
              <a:solidFill>
                <a:schemeClr val="tx1"/>
              </a:solidFill>
            </a:rPr>
            <a:t> </a:t>
          </a:r>
          <a:r>
            <a:rPr lang="en-US" sz="1800" b="1" kern="1200" dirty="0" err="1">
              <a:solidFill>
                <a:schemeClr val="tx1"/>
              </a:solidFill>
            </a:rPr>
            <a:t>kemampuan</a:t>
          </a:r>
          <a:r>
            <a:rPr lang="en-US" sz="1800" b="1" kern="1200" dirty="0">
              <a:solidFill>
                <a:schemeClr val="tx1"/>
              </a:solidFill>
            </a:rPr>
            <a:t> </a:t>
          </a:r>
          <a:r>
            <a:rPr lang="en-US" sz="1800" b="1" kern="1200" dirty="0" err="1">
              <a:solidFill>
                <a:schemeClr val="tx1"/>
              </a:solidFill>
            </a:rPr>
            <a:t>keuangan</a:t>
          </a:r>
          <a:r>
            <a:rPr lang="en-US" sz="1800" b="1" kern="1200" dirty="0">
              <a:solidFill>
                <a:schemeClr val="tx1"/>
              </a:solidFill>
            </a:rPr>
            <a:t> </a:t>
          </a:r>
          <a:r>
            <a:rPr lang="en-US" sz="1800" b="1" kern="1200" dirty="0" err="1">
              <a:solidFill>
                <a:schemeClr val="tx1"/>
              </a:solidFill>
            </a:rPr>
            <a:t>daerah</a:t>
          </a:r>
          <a:r>
            <a:rPr lang="en-US" sz="1800" b="1" kern="1200" dirty="0">
              <a:solidFill>
                <a:schemeClr val="tx1"/>
              </a:solidFill>
            </a:rPr>
            <a:t> </a:t>
          </a:r>
          <a:r>
            <a:rPr lang="en-US" sz="1800" b="1" kern="1200" dirty="0" err="1">
              <a:solidFill>
                <a:schemeClr val="tx1"/>
              </a:solidFill>
            </a:rPr>
            <a:t>tertinggi</a:t>
          </a:r>
          <a:r>
            <a:rPr lang="en-US" sz="1800" b="1" kern="1200" dirty="0">
              <a:solidFill>
                <a:schemeClr val="tx1"/>
              </a:solidFill>
            </a:rPr>
            <a:t>, </a:t>
          </a:r>
          <a:r>
            <a:rPr lang="en-US" sz="1800" b="1" kern="1200" dirty="0" err="1">
              <a:solidFill>
                <a:schemeClr val="tx1"/>
              </a:solidFill>
            </a:rPr>
            <a:t>sedang</a:t>
          </a:r>
          <a:r>
            <a:rPr lang="en-US" sz="1800" b="1" kern="1200" dirty="0">
              <a:solidFill>
                <a:schemeClr val="tx1"/>
              </a:solidFill>
            </a:rPr>
            <a:t> </a:t>
          </a:r>
          <a:r>
            <a:rPr lang="en-US" sz="1800" b="1" kern="1200" dirty="0" err="1">
              <a:solidFill>
                <a:schemeClr val="tx1"/>
              </a:solidFill>
            </a:rPr>
            <a:t>dan</a:t>
          </a:r>
          <a:r>
            <a:rPr lang="en-US" sz="1800" b="1" kern="1200" dirty="0">
              <a:solidFill>
                <a:schemeClr val="tx1"/>
              </a:solidFill>
            </a:rPr>
            <a:t> </a:t>
          </a:r>
          <a:r>
            <a:rPr lang="en-US" sz="1800" b="1" kern="1200" dirty="0" err="1">
              <a:solidFill>
                <a:schemeClr val="tx1"/>
              </a:solidFill>
            </a:rPr>
            <a:t>rendah</a:t>
          </a:r>
          <a:endParaRPr lang="en-US" sz="1800" b="1" kern="1200" dirty="0">
            <a:solidFill>
              <a:schemeClr val="tx1"/>
            </a:solidFill>
          </a:endParaRPr>
        </a:p>
      </dsp:txBody>
      <dsp:txXfrm>
        <a:off x="4020992" y="3117689"/>
        <a:ext cx="7262577" cy="806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766CE-3C8F-468A-B679-9F370CA7A12A}">
      <dsp:nvSpPr>
        <dsp:cNvPr id="0" name=""/>
        <dsp:cNvSpPr/>
      </dsp:nvSpPr>
      <dsp:spPr>
        <a:xfrm>
          <a:off x="9634" y="1326798"/>
          <a:ext cx="3549909" cy="1926475"/>
        </a:xfrm>
        <a:prstGeom prst="roundRect">
          <a:avLst>
            <a:gd name="adj" fmla="val 10000"/>
          </a:avLst>
        </a:prstGeom>
        <a:solidFill>
          <a:srgbClr val="FF000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b="1" kern="1200" dirty="0">
              <a:solidFill>
                <a:schemeClr val="bg1">
                  <a:lumMod val="95000"/>
                </a:schemeClr>
              </a:solidFill>
            </a:rPr>
            <a:t>PENETAPAN PREDIKAT TERBURUK</a:t>
          </a:r>
        </a:p>
        <a:p>
          <a:pPr marL="0" lvl="0" indent="0" algn="ctr" defTabSz="1066800">
            <a:lnSpc>
              <a:spcPct val="90000"/>
            </a:lnSpc>
            <a:spcBef>
              <a:spcPct val="0"/>
            </a:spcBef>
            <a:spcAft>
              <a:spcPts val="0"/>
            </a:spcAft>
            <a:buNone/>
          </a:pPr>
          <a:r>
            <a:rPr lang="en-US" sz="2400" b="1" kern="1200" dirty="0">
              <a:solidFill>
                <a:schemeClr val="bg1">
                  <a:lumMod val="95000"/>
                </a:schemeClr>
              </a:solidFill>
            </a:rPr>
            <a:t>(SANGAT PERLU PERBAIKAN)</a:t>
          </a:r>
        </a:p>
      </dsp:txBody>
      <dsp:txXfrm>
        <a:off x="66059" y="1383223"/>
        <a:ext cx="3437059" cy="1813625"/>
      </dsp:txXfrm>
    </dsp:sp>
    <dsp:sp modelId="{F2D8CB1E-D797-44DF-B78E-E1F4861C5D3A}">
      <dsp:nvSpPr>
        <dsp:cNvPr id="0" name=""/>
        <dsp:cNvSpPr/>
      </dsp:nvSpPr>
      <dsp:spPr>
        <a:xfrm rot="18289469">
          <a:off x="3170219" y="1519473"/>
          <a:ext cx="1815310" cy="50926"/>
        </a:xfrm>
        <a:custGeom>
          <a:avLst/>
          <a:gdLst/>
          <a:ahLst/>
          <a:cxnLst/>
          <a:rect l="0" t="0" r="0" b="0"/>
          <a:pathLst>
            <a:path>
              <a:moveTo>
                <a:pt x="0" y="25463"/>
              </a:moveTo>
              <a:lnTo>
                <a:pt x="1815310" y="2546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032491" y="1499554"/>
        <a:ext cx="90765" cy="90765"/>
      </dsp:txXfrm>
    </dsp:sp>
    <dsp:sp modelId="{D6FFDE97-90F8-4BD8-8B23-0CD3DA2639BF}">
      <dsp:nvSpPr>
        <dsp:cNvPr id="0" name=""/>
        <dsp:cNvSpPr/>
      </dsp:nvSpPr>
      <dsp:spPr>
        <a:xfrm>
          <a:off x="4596203" y="151926"/>
          <a:ext cx="6615311" cy="1295824"/>
        </a:xfrm>
        <a:prstGeom prst="roundRect">
          <a:avLst>
            <a:gd name="adj" fmla="val 10000"/>
          </a:avLst>
        </a:prstGeom>
        <a:solidFill>
          <a:schemeClr val="tx2">
            <a:lumMod val="25000"/>
            <a:lumOff val="75000"/>
          </a:schemeClr>
        </a:solidFill>
        <a:ln w="15875" cap="flat"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b="1" kern="1200" dirty="0">
              <a:solidFill>
                <a:schemeClr val="tx1"/>
              </a:solidFill>
            </a:rPr>
            <a:t>1 (</a:t>
          </a:r>
          <a:r>
            <a:rPr lang="en-US" sz="2000" b="1" kern="1200" dirty="0" err="1">
              <a:solidFill>
                <a:schemeClr val="tx1"/>
              </a:solidFill>
            </a:rPr>
            <a:t>satu</a:t>
          </a:r>
          <a:r>
            <a:rPr lang="en-US" sz="2000" b="1" kern="1200" dirty="0">
              <a:solidFill>
                <a:schemeClr val="tx1"/>
              </a:solidFill>
            </a:rPr>
            <a:t>) </a:t>
          </a:r>
          <a:r>
            <a:rPr lang="en-US" sz="2000" b="1" kern="1200" dirty="0" err="1">
              <a:solidFill>
                <a:schemeClr val="tx1"/>
              </a:solidFill>
            </a:rPr>
            <a:t>daerah</a:t>
          </a:r>
          <a:r>
            <a:rPr lang="en-US" sz="2000" b="1" kern="1200" dirty="0">
              <a:solidFill>
                <a:schemeClr val="tx1"/>
              </a:solidFill>
            </a:rPr>
            <a:t> </a:t>
          </a:r>
          <a:r>
            <a:rPr lang="en-US" sz="2000" b="1" kern="1200" dirty="0" err="1">
              <a:solidFill>
                <a:schemeClr val="tx1"/>
              </a:solidFill>
            </a:rPr>
            <a:t>provinsi</a:t>
          </a:r>
          <a:r>
            <a:rPr lang="en-US" sz="2000" b="1" kern="1200" dirty="0">
              <a:solidFill>
                <a:schemeClr val="tx1"/>
              </a:solidFill>
            </a:rPr>
            <a:t> yang </a:t>
          </a:r>
          <a:r>
            <a:rPr lang="en-US" sz="2000" b="1" kern="1200" dirty="0" err="1">
              <a:solidFill>
                <a:schemeClr val="tx1"/>
              </a:solidFill>
            </a:rPr>
            <a:t>berpredikat</a:t>
          </a:r>
          <a:r>
            <a:rPr lang="en-US" sz="2000" b="1" kern="1200" dirty="0">
              <a:solidFill>
                <a:schemeClr val="tx1"/>
              </a:solidFill>
            </a:rPr>
            <a:t> </a:t>
          </a:r>
          <a:r>
            <a:rPr lang="en-US" sz="2000" b="1" kern="1200" dirty="0" err="1">
              <a:solidFill>
                <a:schemeClr val="tx1"/>
              </a:solidFill>
            </a:rPr>
            <a:t>terburuk</a:t>
          </a:r>
          <a:r>
            <a:rPr lang="en-US" sz="2000" b="1" kern="1200" dirty="0">
              <a:solidFill>
                <a:schemeClr val="tx1"/>
              </a:solidFill>
            </a:rPr>
            <a:t> </a:t>
          </a:r>
          <a:r>
            <a:rPr lang="en-US" sz="2000" b="1" kern="1200" dirty="0" err="1">
              <a:solidFill>
                <a:schemeClr val="tx1"/>
              </a:solidFill>
            </a:rPr>
            <a:t>untuk</a:t>
          </a:r>
          <a:r>
            <a:rPr lang="en-US" sz="2000" b="1" kern="1200" dirty="0">
              <a:solidFill>
                <a:schemeClr val="tx1"/>
              </a:solidFill>
            </a:rPr>
            <a:t> masing-masing </a:t>
          </a:r>
          <a:r>
            <a:rPr lang="en-US" sz="2000" b="1" kern="1200" dirty="0" err="1">
              <a:solidFill>
                <a:schemeClr val="tx1"/>
              </a:solidFill>
            </a:rPr>
            <a:t>kategori</a:t>
          </a:r>
          <a:r>
            <a:rPr lang="en-US" sz="2000" b="1" kern="1200" dirty="0">
              <a:solidFill>
                <a:schemeClr val="tx1"/>
              </a:solidFill>
            </a:rPr>
            <a:t> </a:t>
          </a:r>
          <a:r>
            <a:rPr lang="en-US" sz="2000" b="1" kern="1200" dirty="0" err="1">
              <a:solidFill>
                <a:schemeClr val="tx1"/>
              </a:solidFill>
            </a:rPr>
            <a:t>kemampuan</a:t>
          </a:r>
          <a:r>
            <a:rPr lang="en-US" sz="2000" b="1" kern="1200" dirty="0">
              <a:solidFill>
                <a:schemeClr val="tx1"/>
              </a:solidFill>
            </a:rPr>
            <a:t> </a:t>
          </a:r>
          <a:r>
            <a:rPr lang="en-US" sz="2000" b="1" kern="1200" dirty="0" err="1">
              <a:solidFill>
                <a:schemeClr val="tx1"/>
              </a:solidFill>
            </a:rPr>
            <a:t>keuangan</a:t>
          </a:r>
          <a:r>
            <a:rPr lang="en-US" sz="2000" b="1" kern="1200" dirty="0">
              <a:solidFill>
                <a:schemeClr val="tx1"/>
              </a:solidFill>
            </a:rPr>
            <a:t> </a:t>
          </a:r>
          <a:r>
            <a:rPr lang="en-US" sz="2000" b="1" kern="1200" dirty="0" err="1">
              <a:solidFill>
                <a:schemeClr val="tx1"/>
              </a:solidFill>
            </a:rPr>
            <a:t>tinggi</a:t>
          </a:r>
          <a:r>
            <a:rPr lang="en-US" sz="2000" b="1" kern="1200" dirty="0">
              <a:solidFill>
                <a:schemeClr val="tx1"/>
              </a:solidFill>
            </a:rPr>
            <a:t>, </a:t>
          </a:r>
          <a:r>
            <a:rPr lang="en-US" sz="2000" b="1" kern="1200" dirty="0" err="1">
              <a:solidFill>
                <a:schemeClr val="tx1"/>
              </a:solidFill>
            </a:rPr>
            <a:t>sedang</a:t>
          </a:r>
          <a:r>
            <a:rPr lang="en-US" sz="2000" b="1" kern="1200" dirty="0">
              <a:solidFill>
                <a:schemeClr val="tx1"/>
              </a:solidFill>
            </a:rPr>
            <a:t>, dan </a:t>
          </a:r>
          <a:r>
            <a:rPr lang="en-US" sz="2000" b="1" kern="1200" dirty="0" err="1">
              <a:solidFill>
                <a:schemeClr val="tx1"/>
              </a:solidFill>
            </a:rPr>
            <a:t>rendah</a:t>
          </a:r>
          <a:r>
            <a:rPr lang="en-US" sz="2000" b="1" kern="1200" dirty="0">
              <a:solidFill>
                <a:schemeClr val="tx1"/>
              </a:solidFill>
            </a:rPr>
            <a:t> </a:t>
          </a:r>
        </a:p>
      </dsp:txBody>
      <dsp:txXfrm>
        <a:off x="4634156" y="189879"/>
        <a:ext cx="6539405" cy="1219918"/>
      </dsp:txXfrm>
    </dsp:sp>
    <dsp:sp modelId="{3F4EB693-AB7C-467C-854A-A93A141AC478}">
      <dsp:nvSpPr>
        <dsp:cNvPr id="0" name=""/>
        <dsp:cNvSpPr/>
      </dsp:nvSpPr>
      <dsp:spPr>
        <a:xfrm>
          <a:off x="3559544" y="2264572"/>
          <a:ext cx="1036659" cy="50926"/>
        </a:xfrm>
        <a:custGeom>
          <a:avLst/>
          <a:gdLst/>
          <a:ahLst/>
          <a:cxnLst/>
          <a:rect l="0" t="0" r="0" b="0"/>
          <a:pathLst>
            <a:path>
              <a:moveTo>
                <a:pt x="0" y="25463"/>
              </a:moveTo>
              <a:lnTo>
                <a:pt x="1036659" y="2546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1957" y="2264119"/>
        <a:ext cx="51832" cy="51832"/>
      </dsp:txXfrm>
    </dsp:sp>
    <dsp:sp modelId="{1D6182AB-EB28-4D6B-B775-C06520839C6F}">
      <dsp:nvSpPr>
        <dsp:cNvPr id="0" name=""/>
        <dsp:cNvSpPr/>
      </dsp:nvSpPr>
      <dsp:spPr>
        <a:xfrm>
          <a:off x="4596203" y="1642123"/>
          <a:ext cx="6677044" cy="1295824"/>
        </a:xfrm>
        <a:prstGeom prst="roundRect">
          <a:avLst>
            <a:gd name="adj" fmla="val 10000"/>
          </a:avLst>
        </a:prstGeom>
        <a:solidFill>
          <a:schemeClr val="tx2">
            <a:lumMod val="25000"/>
            <a:lumOff val="75000"/>
          </a:schemeClr>
        </a:solidFill>
        <a:ln w="15875" cap="flat"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b="1" kern="1200" dirty="0">
              <a:solidFill>
                <a:schemeClr val="tx1"/>
              </a:solidFill>
            </a:rPr>
            <a:t>1 (</a:t>
          </a:r>
          <a:r>
            <a:rPr lang="en-US" sz="2000" b="1" kern="1200" dirty="0" err="1">
              <a:solidFill>
                <a:schemeClr val="tx1"/>
              </a:solidFill>
            </a:rPr>
            <a:t>satu</a:t>
          </a:r>
          <a:r>
            <a:rPr lang="en-US" sz="2000" b="1" kern="1200" dirty="0">
              <a:solidFill>
                <a:schemeClr val="tx1"/>
              </a:solidFill>
            </a:rPr>
            <a:t>) </a:t>
          </a:r>
          <a:r>
            <a:rPr lang="en-US" sz="2000" b="1" kern="1200" dirty="0" err="1">
              <a:solidFill>
                <a:schemeClr val="tx1"/>
              </a:solidFill>
            </a:rPr>
            <a:t>daerah</a:t>
          </a:r>
          <a:r>
            <a:rPr lang="en-US" sz="2000" b="1" kern="1200" dirty="0">
              <a:solidFill>
                <a:schemeClr val="tx1"/>
              </a:solidFill>
            </a:rPr>
            <a:t> </a:t>
          </a:r>
          <a:r>
            <a:rPr lang="en-US" sz="2000" b="1" kern="1200" dirty="0" err="1">
              <a:solidFill>
                <a:schemeClr val="tx1"/>
              </a:solidFill>
            </a:rPr>
            <a:t>kabupaten</a:t>
          </a:r>
          <a:r>
            <a:rPr lang="en-US" sz="2000" b="1" kern="1200" dirty="0">
              <a:solidFill>
                <a:schemeClr val="tx1"/>
              </a:solidFill>
            </a:rPr>
            <a:t> yang </a:t>
          </a:r>
          <a:r>
            <a:rPr lang="en-US" sz="2000" b="1" kern="1200" dirty="0" err="1">
              <a:solidFill>
                <a:schemeClr val="tx1"/>
              </a:solidFill>
            </a:rPr>
            <a:t>berpredikat</a:t>
          </a:r>
          <a:r>
            <a:rPr lang="en-US" sz="2000" b="1" kern="1200" dirty="0">
              <a:solidFill>
                <a:schemeClr val="tx1"/>
              </a:solidFill>
            </a:rPr>
            <a:t> </a:t>
          </a:r>
          <a:r>
            <a:rPr lang="en-US" sz="2000" b="1" kern="1200" dirty="0" err="1">
              <a:solidFill>
                <a:schemeClr val="tx1"/>
              </a:solidFill>
            </a:rPr>
            <a:t>terburuk</a:t>
          </a:r>
          <a:r>
            <a:rPr lang="en-US" sz="2000" b="1" kern="1200" dirty="0">
              <a:solidFill>
                <a:schemeClr val="tx1"/>
              </a:solidFill>
            </a:rPr>
            <a:t> </a:t>
          </a:r>
          <a:r>
            <a:rPr lang="en-US" sz="2000" b="1" kern="1200" dirty="0" err="1">
              <a:solidFill>
                <a:schemeClr val="tx1"/>
              </a:solidFill>
            </a:rPr>
            <a:t>untuk</a:t>
          </a:r>
          <a:r>
            <a:rPr lang="en-US" sz="2000" b="1" kern="1200" dirty="0">
              <a:solidFill>
                <a:schemeClr val="tx1"/>
              </a:solidFill>
            </a:rPr>
            <a:t> masing-masing </a:t>
          </a:r>
          <a:r>
            <a:rPr lang="en-US" sz="2000" b="1" kern="1200" dirty="0" err="1">
              <a:solidFill>
                <a:schemeClr val="tx1"/>
              </a:solidFill>
            </a:rPr>
            <a:t>kategori</a:t>
          </a:r>
          <a:r>
            <a:rPr lang="en-US" sz="2000" b="1" kern="1200" dirty="0">
              <a:solidFill>
                <a:schemeClr val="tx1"/>
              </a:solidFill>
            </a:rPr>
            <a:t> </a:t>
          </a:r>
          <a:r>
            <a:rPr lang="en-US" sz="2000" b="1" kern="1200" dirty="0" err="1">
              <a:solidFill>
                <a:schemeClr val="tx1"/>
              </a:solidFill>
            </a:rPr>
            <a:t>kemampuan</a:t>
          </a:r>
          <a:r>
            <a:rPr lang="en-US" sz="2000" b="1" kern="1200" dirty="0">
              <a:solidFill>
                <a:schemeClr val="tx1"/>
              </a:solidFill>
            </a:rPr>
            <a:t> </a:t>
          </a:r>
          <a:r>
            <a:rPr lang="en-US" sz="2000" b="1" kern="1200" dirty="0" err="1">
              <a:solidFill>
                <a:schemeClr val="tx1"/>
              </a:solidFill>
            </a:rPr>
            <a:t>keuangan</a:t>
          </a:r>
          <a:r>
            <a:rPr lang="en-US" sz="2000" b="1" kern="1200" dirty="0">
              <a:solidFill>
                <a:schemeClr val="tx1"/>
              </a:solidFill>
            </a:rPr>
            <a:t> </a:t>
          </a:r>
          <a:r>
            <a:rPr lang="en-US" sz="2000" b="1" kern="1200" dirty="0" err="1">
              <a:solidFill>
                <a:schemeClr val="tx1"/>
              </a:solidFill>
            </a:rPr>
            <a:t>tinggi</a:t>
          </a:r>
          <a:r>
            <a:rPr lang="en-US" sz="2000" b="1" kern="1200" dirty="0">
              <a:solidFill>
                <a:schemeClr val="tx1"/>
              </a:solidFill>
            </a:rPr>
            <a:t>, </a:t>
          </a:r>
          <a:r>
            <a:rPr lang="en-US" sz="2000" b="1" kern="1200" dirty="0" err="1">
              <a:solidFill>
                <a:schemeClr val="tx1"/>
              </a:solidFill>
            </a:rPr>
            <a:t>sedang</a:t>
          </a:r>
          <a:r>
            <a:rPr lang="en-US" sz="2000" b="1" kern="1200" dirty="0">
              <a:solidFill>
                <a:schemeClr val="tx1"/>
              </a:solidFill>
            </a:rPr>
            <a:t>, dan </a:t>
          </a:r>
          <a:r>
            <a:rPr lang="en-US" sz="2000" b="1" kern="1200" dirty="0" err="1">
              <a:solidFill>
                <a:schemeClr val="tx1"/>
              </a:solidFill>
            </a:rPr>
            <a:t>rendah</a:t>
          </a:r>
          <a:r>
            <a:rPr lang="en-US" sz="2000" b="1" kern="1200" dirty="0">
              <a:solidFill>
                <a:schemeClr val="tx1"/>
              </a:solidFill>
            </a:rPr>
            <a:t> </a:t>
          </a:r>
        </a:p>
      </dsp:txBody>
      <dsp:txXfrm>
        <a:off x="4634156" y="1680076"/>
        <a:ext cx="6601138" cy="1219918"/>
      </dsp:txXfrm>
    </dsp:sp>
    <dsp:sp modelId="{691CF757-8F63-4EFD-8F4A-4D4593B6E947}">
      <dsp:nvSpPr>
        <dsp:cNvPr id="0" name=""/>
        <dsp:cNvSpPr/>
      </dsp:nvSpPr>
      <dsp:spPr>
        <a:xfrm rot="3310531">
          <a:off x="3170219" y="3009671"/>
          <a:ext cx="1815310" cy="50926"/>
        </a:xfrm>
        <a:custGeom>
          <a:avLst/>
          <a:gdLst/>
          <a:ahLst/>
          <a:cxnLst/>
          <a:rect l="0" t="0" r="0" b="0"/>
          <a:pathLst>
            <a:path>
              <a:moveTo>
                <a:pt x="0" y="25463"/>
              </a:moveTo>
              <a:lnTo>
                <a:pt x="1815310" y="2546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032491" y="2989752"/>
        <a:ext cx="90765" cy="90765"/>
      </dsp:txXfrm>
    </dsp:sp>
    <dsp:sp modelId="{FCC7A471-E0E7-45FB-9F09-EADF62FA355A}">
      <dsp:nvSpPr>
        <dsp:cNvPr id="0" name=""/>
        <dsp:cNvSpPr/>
      </dsp:nvSpPr>
      <dsp:spPr>
        <a:xfrm>
          <a:off x="4596203" y="3132321"/>
          <a:ext cx="6656466" cy="1295824"/>
        </a:xfrm>
        <a:prstGeom prst="roundRect">
          <a:avLst>
            <a:gd name="adj" fmla="val 10000"/>
          </a:avLst>
        </a:prstGeom>
        <a:solidFill>
          <a:schemeClr val="tx2">
            <a:lumMod val="25000"/>
            <a:lumOff val="75000"/>
          </a:schemeClr>
        </a:solidFill>
        <a:ln w="15875" cap="flat"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en-US" sz="2000" b="1" kern="1200" dirty="0">
              <a:solidFill>
                <a:schemeClr val="tx1"/>
              </a:solidFill>
            </a:rPr>
            <a:t>1 (</a:t>
          </a:r>
          <a:r>
            <a:rPr lang="en-US" sz="2000" b="1" kern="1200" dirty="0" err="1">
              <a:solidFill>
                <a:schemeClr val="tx1"/>
              </a:solidFill>
            </a:rPr>
            <a:t>satu</a:t>
          </a:r>
          <a:r>
            <a:rPr lang="en-US" sz="2000" b="1" kern="1200" dirty="0">
              <a:solidFill>
                <a:schemeClr val="tx1"/>
              </a:solidFill>
            </a:rPr>
            <a:t>) </a:t>
          </a:r>
          <a:r>
            <a:rPr lang="en-US" sz="2000" b="1" kern="1200" dirty="0" err="1">
              <a:solidFill>
                <a:schemeClr val="tx1"/>
              </a:solidFill>
            </a:rPr>
            <a:t>daerah</a:t>
          </a:r>
          <a:r>
            <a:rPr lang="en-US" sz="2000" b="1" kern="1200" dirty="0">
              <a:solidFill>
                <a:schemeClr val="tx1"/>
              </a:solidFill>
            </a:rPr>
            <a:t> </a:t>
          </a:r>
          <a:r>
            <a:rPr lang="en-US" sz="2000" b="1" kern="1200" dirty="0" err="1">
              <a:solidFill>
                <a:schemeClr val="tx1"/>
              </a:solidFill>
            </a:rPr>
            <a:t>kota</a:t>
          </a:r>
          <a:r>
            <a:rPr lang="en-US" sz="2000" b="1" kern="1200" dirty="0">
              <a:solidFill>
                <a:schemeClr val="tx1"/>
              </a:solidFill>
            </a:rPr>
            <a:t> yang </a:t>
          </a:r>
          <a:r>
            <a:rPr lang="en-US" sz="2000" b="1" kern="1200" dirty="0" err="1">
              <a:solidFill>
                <a:schemeClr val="tx1"/>
              </a:solidFill>
            </a:rPr>
            <a:t>berpredikat</a:t>
          </a:r>
          <a:r>
            <a:rPr lang="en-US" sz="2000" b="1" kern="1200" dirty="0">
              <a:solidFill>
                <a:schemeClr val="tx1"/>
              </a:solidFill>
            </a:rPr>
            <a:t> </a:t>
          </a:r>
          <a:r>
            <a:rPr lang="en-US" sz="2000" b="1" kern="1200" dirty="0" err="1">
              <a:solidFill>
                <a:schemeClr val="tx1"/>
              </a:solidFill>
            </a:rPr>
            <a:t>terburuk</a:t>
          </a:r>
          <a:r>
            <a:rPr lang="en-US" sz="2000" b="1" kern="1200" dirty="0">
              <a:solidFill>
                <a:schemeClr val="tx1"/>
              </a:solidFill>
            </a:rPr>
            <a:t> </a:t>
          </a:r>
          <a:r>
            <a:rPr lang="en-US" sz="2000" b="1" kern="1200" dirty="0" err="1">
              <a:solidFill>
                <a:schemeClr val="tx1"/>
              </a:solidFill>
            </a:rPr>
            <a:t>untuk</a:t>
          </a:r>
          <a:r>
            <a:rPr lang="en-US" sz="2000" b="1" kern="1200" dirty="0">
              <a:solidFill>
                <a:schemeClr val="tx1"/>
              </a:solidFill>
            </a:rPr>
            <a:t> masing-masing </a:t>
          </a:r>
          <a:r>
            <a:rPr lang="en-US" sz="2000" b="1" kern="1200" dirty="0" err="1">
              <a:solidFill>
                <a:schemeClr val="tx1"/>
              </a:solidFill>
            </a:rPr>
            <a:t>kategori</a:t>
          </a:r>
          <a:r>
            <a:rPr lang="en-US" sz="2000" b="1" kern="1200" dirty="0">
              <a:solidFill>
                <a:schemeClr val="tx1"/>
              </a:solidFill>
            </a:rPr>
            <a:t> </a:t>
          </a:r>
          <a:r>
            <a:rPr lang="en-US" sz="2000" b="1" kern="1200" dirty="0" err="1">
              <a:solidFill>
                <a:schemeClr val="tx1"/>
              </a:solidFill>
            </a:rPr>
            <a:t>kemampuan</a:t>
          </a:r>
          <a:r>
            <a:rPr lang="en-US" sz="2000" b="1" kern="1200" dirty="0">
              <a:solidFill>
                <a:schemeClr val="tx1"/>
              </a:solidFill>
            </a:rPr>
            <a:t> </a:t>
          </a:r>
          <a:r>
            <a:rPr lang="en-US" sz="2000" b="1" kern="1200" dirty="0" err="1">
              <a:solidFill>
                <a:schemeClr val="tx1"/>
              </a:solidFill>
            </a:rPr>
            <a:t>keuangan</a:t>
          </a:r>
          <a:r>
            <a:rPr lang="en-US" sz="2000" b="1" kern="1200" dirty="0">
              <a:solidFill>
                <a:schemeClr val="tx1"/>
              </a:solidFill>
            </a:rPr>
            <a:t> </a:t>
          </a:r>
          <a:r>
            <a:rPr lang="en-US" sz="2000" b="1" kern="1200" dirty="0" err="1">
              <a:solidFill>
                <a:schemeClr val="tx1"/>
              </a:solidFill>
            </a:rPr>
            <a:t>tinggi</a:t>
          </a:r>
          <a:r>
            <a:rPr lang="en-US" sz="2000" b="1" kern="1200" dirty="0">
              <a:solidFill>
                <a:schemeClr val="tx1"/>
              </a:solidFill>
            </a:rPr>
            <a:t>, </a:t>
          </a:r>
          <a:r>
            <a:rPr lang="en-US" sz="2000" b="1" kern="1200" dirty="0" err="1">
              <a:solidFill>
                <a:schemeClr val="tx1"/>
              </a:solidFill>
            </a:rPr>
            <a:t>sedang</a:t>
          </a:r>
          <a:r>
            <a:rPr lang="en-US" sz="2000" b="1" kern="1200" dirty="0">
              <a:solidFill>
                <a:schemeClr val="tx1"/>
              </a:solidFill>
            </a:rPr>
            <a:t>, dan </a:t>
          </a:r>
          <a:r>
            <a:rPr lang="en-US" sz="2000" b="1" kern="1200" dirty="0" err="1">
              <a:solidFill>
                <a:schemeClr val="tx1"/>
              </a:solidFill>
            </a:rPr>
            <a:t>rendah</a:t>
          </a:r>
          <a:r>
            <a:rPr lang="en-US" sz="2000" b="1" kern="1200" dirty="0">
              <a:solidFill>
                <a:schemeClr val="tx1"/>
              </a:solidFill>
            </a:rPr>
            <a:t> </a:t>
          </a:r>
        </a:p>
      </dsp:txBody>
      <dsp:txXfrm>
        <a:off x="4634156" y="3170274"/>
        <a:ext cx="6580560" cy="121991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37D66-3A65-43E4-BBE9-754D5197465A}" type="datetimeFigureOut">
              <a:rPr lang="en-ID" smtClean="0"/>
              <a:t>20/05/2022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D7F3F-0193-4B3E-AE40-40D3034E1073}" type="slidenum">
              <a:rPr lang="en-ID" smtClean="0"/>
              <a:t>‹#›</a:t>
            </a:fld>
            <a:endParaRPr lang="en-ID"/>
          </a:p>
        </p:txBody>
      </p:sp>
    </p:spTree>
    <p:extLst>
      <p:ext uri="{BB962C8B-B14F-4D97-AF65-F5344CB8AC3E}">
        <p14:creationId xmlns:p14="http://schemas.microsoft.com/office/powerpoint/2010/main" val="125440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C36F-F0E6-4905-804F-750AA1FAFD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F7830E98-DC4A-43DC-9CA3-03CF1B35A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53B78D68-696E-4AD3-8795-A57143D7048C}"/>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5" name="Footer Placeholder 4">
            <a:extLst>
              <a:ext uri="{FF2B5EF4-FFF2-40B4-BE49-F238E27FC236}">
                <a16:creationId xmlns:a16="http://schemas.microsoft.com/office/drawing/2014/main" id="{E12C9CBD-CE8F-4362-A57C-FC3B75D35D8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14E205A-FEF5-4808-BB04-54809F40C29C}"/>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36281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4A06-0B69-46A6-9071-5E541FB4F4E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BD2F34E7-238A-45D2-A493-B2F8C4C8DB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EE61121-D0AA-467B-B8F0-F1543205BEB4}"/>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5" name="Footer Placeholder 4">
            <a:extLst>
              <a:ext uri="{FF2B5EF4-FFF2-40B4-BE49-F238E27FC236}">
                <a16:creationId xmlns:a16="http://schemas.microsoft.com/office/drawing/2014/main" id="{44C99D27-F185-4A30-8470-9372F48118C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4030B8B-228F-4E91-A110-A0BE1E7384BF}"/>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125649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2F30-4646-477C-B43C-2DAFB9FF7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A184803-1011-4E73-8703-0748A79A42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E1AAA-C947-42F6-B699-91CBD28B8C36}"/>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5" name="Footer Placeholder 4">
            <a:extLst>
              <a:ext uri="{FF2B5EF4-FFF2-40B4-BE49-F238E27FC236}">
                <a16:creationId xmlns:a16="http://schemas.microsoft.com/office/drawing/2014/main" id="{EC5BC146-50ED-4BB8-9FBA-4A43F648E72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20A9F4E-E6A9-46E9-A83D-3F5E39EB46B1}"/>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559574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113E-960B-44D5-8560-936BBB580B8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47E9301-F99F-4EDF-A543-DDFB2F08A0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20BC1BB1-1DAF-4059-A0DC-08D40C80C8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91785F63-63FB-4195-8063-09ACD1A105D0}"/>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6" name="Footer Placeholder 5">
            <a:extLst>
              <a:ext uri="{FF2B5EF4-FFF2-40B4-BE49-F238E27FC236}">
                <a16:creationId xmlns:a16="http://schemas.microsoft.com/office/drawing/2014/main" id="{C6ADC312-D709-47D6-9769-9A2001CD504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2BAD492-0EB3-4F5B-96F0-CB81F9FEE3AF}"/>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1768058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E8EC-F3A8-48FA-AD17-12D01C9B1FC7}"/>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D29E759-D575-434A-8AC3-E3AF655E3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CD04E5-F934-4B87-9992-50936654F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A5CF648E-9056-4857-A014-79CF95490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FEC746-9ECF-4DB0-BEC0-DE132D604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0399F35-0D16-4BF3-93FB-591D413C1274}"/>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8" name="Footer Placeholder 7">
            <a:extLst>
              <a:ext uri="{FF2B5EF4-FFF2-40B4-BE49-F238E27FC236}">
                <a16:creationId xmlns:a16="http://schemas.microsoft.com/office/drawing/2014/main" id="{83C42483-AD03-4F65-8017-0584D381D170}"/>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612B7BDA-8E49-41D4-9681-F16ADF272F20}"/>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3494929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7829-A99E-4E5F-BFF6-0E8862C4A4F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B61928B2-790B-455E-8FC4-B5A128679FCF}"/>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4" name="Footer Placeholder 3">
            <a:extLst>
              <a:ext uri="{FF2B5EF4-FFF2-40B4-BE49-F238E27FC236}">
                <a16:creationId xmlns:a16="http://schemas.microsoft.com/office/drawing/2014/main" id="{700EF332-93D3-41FF-93AF-13666674E77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84A9F93-7455-4D91-B235-F93EC1CF0650}"/>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2735072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45B2B-99C5-45ED-AF8D-D52D3617D69C}"/>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3" name="Footer Placeholder 2">
            <a:extLst>
              <a:ext uri="{FF2B5EF4-FFF2-40B4-BE49-F238E27FC236}">
                <a16:creationId xmlns:a16="http://schemas.microsoft.com/office/drawing/2014/main" id="{9681D70D-39E0-4782-A272-2EE5698014E7}"/>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FF6C6872-B5E3-4DAE-BC5A-52635C278134}"/>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172669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9765-E454-4C65-AE25-709ED6D744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29B99BEA-3789-4BFC-B804-D57426CF96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3A591EC4-734A-4803-9439-8A64D7F9E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FC082-113C-4B44-9EB0-7DEAC4DC9C86}"/>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6" name="Footer Placeholder 5">
            <a:extLst>
              <a:ext uri="{FF2B5EF4-FFF2-40B4-BE49-F238E27FC236}">
                <a16:creationId xmlns:a16="http://schemas.microsoft.com/office/drawing/2014/main" id="{6D926BFC-A285-4BD2-A648-80B0068C525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2D3F3B6-F61D-4906-94DC-F5297F7FB5B5}"/>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4027492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8CC8-7822-4BD0-B223-EA42DDB34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6B055480-1C9B-4E05-A48E-633D5A7893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DF4A37DA-D148-4772-B1FF-9E3CFA5A8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AF283-3A76-48CA-94C8-ABEBA78DE58B}"/>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6" name="Footer Placeholder 5">
            <a:extLst>
              <a:ext uri="{FF2B5EF4-FFF2-40B4-BE49-F238E27FC236}">
                <a16:creationId xmlns:a16="http://schemas.microsoft.com/office/drawing/2014/main" id="{D5E6592E-EBBB-4EC7-9286-19B3CDC6CEE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AD22077-E5AE-4B73-A9A0-61150987DAAF}"/>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1340565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DFF5-0059-45AB-AEEF-E831007AB71B}"/>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42F37B5-38EC-43CC-9A4D-4F4DE50733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D7DDB1B-0D82-4B72-846A-3CB6CB1CA636}"/>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5" name="Footer Placeholder 4">
            <a:extLst>
              <a:ext uri="{FF2B5EF4-FFF2-40B4-BE49-F238E27FC236}">
                <a16:creationId xmlns:a16="http://schemas.microsoft.com/office/drawing/2014/main" id="{7755966C-DAE9-445A-BFEE-54B2F5A5828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FCE5FEB-3FCB-4A34-BDAB-5F4D5A1E5D3E}"/>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92764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654339-5AC3-4258-A6D1-89124328C5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9FE54289-A575-4F7E-9D91-4D4D93C3E7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08A5CC7-F9E8-419C-AFDB-319EBBEBF58D}"/>
              </a:ext>
            </a:extLst>
          </p:cNvPr>
          <p:cNvSpPr>
            <a:spLocks noGrp="1"/>
          </p:cNvSpPr>
          <p:nvPr>
            <p:ph type="dt" sz="half" idx="10"/>
          </p:nvPr>
        </p:nvSpPr>
        <p:spPr/>
        <p:txBody>
          <a:bodyPr/>
          <a:lstStyle/>
          <a:p>
            <a:fld id="{3DEB692A-5E27-46A5-AF7D-56C2501D1963}" type="datetimeFigureOut">
              <a:rPr lang="en-ID" smtClean="0"/>
              <a:t>20/05/2022</a:t>
            </a:fld>
            <a:endParaRPr lang="en-ID"/>
          </a:p>
        </p:txBody>
      </p:sp>
      <p:sp>
        <p:nvSpPr>
          <p:cNvPr id="5" name="Footer Placeholder 4">
            <a:extLst>
              <a:ext uri="{FF2B5EF4-FFF2-40B4-BE49-F238E27FC236}">
                <a16:creationId xmlns:a16="http://schemas.microsoft.com/office/drawing/2014/main" id="{931A8546-CF07-4E54-A2E7-3262828FFCF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267F609-0834-4068-A11C-17B1C296B704}"/>
              </a:ext>
            </a:extLst>
          </p:cNvPr>
          <p:cNvSpPr>
            <a:spLocks noGrp="1"/>
          </p:cNvSpPr>
          <p:nvPr>
            <p:ph type="sldNum" sz="quarter" idx="12"/>
          </p:nvPr>
        </p:nvSpPr>
        <p:spPr/>
        <p:txBody>
          <a:bodyPr/>
          <a:lstStyle/>
          <a:p>
            <a:fld id="{8D2DFC18-7C7D-49CE-A1B3-9461E8AE5D14}" type="slidenum">
              <a:rPr lang="en-ID" smtClean="0"/>
              <a:t>‹#›</a:t>
            </a:fld>
            <a:endParaRPr lang="en-ID"/>
          </a:p>
        </p:txBody>
      </p:sp>
    </p:spTree>
    <p:extLst>
      <p:ext uri="{BB962C8B-B14F-4D97-AF65-F5344CB8AC3E}">
        <p14:creationId xmlns:p14="http://schemas.microsoft.com/office/powerpoint/2010/main" val="365395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BFA84-B305-420D-814D-B431CE4F1D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10653CE-6E9F-4CA8-8993-C80EB05C1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5796A38-E1F0-4A14-AEBA-95C36E856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5/20/2022</a:t>
            </a:fld>
            <a:endParaRPr lang="en-US" dirty="0"/>
          </a:p>
        </p:txBody>
      </p:sp>
      <p:sp>
        <p:nvSpPr>
          <p:cNvPr id="5" name="Footer Placeholder 4">
            <a:extLst>
              <a:ext uri="{FF2B5EF4-FFF2-40B4-BE49-F238E27FC236}">
                <a16:creationId xmlns:a16="http://schemas.microsoft.com/office/drawing/2014/main" id="{6C8666AD-4C4C-44EF-8B48-28CCA30F85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CB4A44-860F-4F7B-BAB1-79BBFADD4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3286625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16.svg"/><Relationship Id="rId5" Type="http://schemas.openxmlformats.org/officeDocument/2006/relationships/diagramData" Target="../diagrams/data4.xml"/><Relationship Id="rId10" Type="http://schemas.openxmlformats.org/officeDocument/2006/relationships/image" Target="../media/image15.png"/><Relationship Id="rId4" Type="http://schemas.openxmlformats.org/officeDocument/2006/relationships/image" Target="../media/image13.jpe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18.svg"/><Relationship Id="rId5" Type="http://schemas.openxmlformats.org/officeDocument/2006/relationships/diagramData" Target="../diagrams/data5.xml"/><Relationship Id="rId10" Type="http://schemas.openxmlformats.org/officeDocument/2006/relationships/image" Target="../media/image17.png"/><Relationship Id="rId4" Type="http://schemas.openxmlformats.org/officeDocument/2006/relationships/image" Target="../media/image13.jpe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3.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srcRect r="5743"/>
          <a:stretch/>
        </p:blipFill>
        <p:spPr>
          <a:xfrm>
            <a:off x="-3273" y="2925"/>
            <a:ext cx="12200582" cy="6471965"/>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CBE37088-3932-49C7-8D29-491CF5F82885}"/>
              </a:ext>
            </a:extLst>
          </p:cNvPr>
          <p:cNvSpPr/>
          <p:nvPr/>
        </p:nvSpPr>
        <p:spPr>
          <a:xfrm>
            <a:off x="1746845" y="1844"/>
            <a:ext cx="10452101" cy="6403353"/>
          </a:xfrm>
          <a:prstGeom prst="rect">
            <a:avLst/>
          </a:prstGeom>
          <a:gradFill flip="none" rotWithShape="1">
            <a:gsLst>
              <a:gs pos="11000">
                <a:schemeClr val="bg1">
                  <a:alpha val="60000"/>
                </a:schemeClr>
              </a:gs>
              <a:gs pos="24000">
                <a:schemeClr val="bg1">
                  <a:alpha val="80000"/>
                </a:schemeClr>
              </a:gs>
              <a:gs pos="97000">
                <a:schemeClr val="accent5">
                  <a:lumMod val="0"/>
                  <a:lumOff val="100000"/>
                  <a:alpha val="85000"/>
                </a:schemeClr>
              </a:gs>
              <a:gs pos="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TextBox 17">
            <a:extLst>
              <a:ext uri="{FF2B5EF4-FFF2-40B4-BE49-F238E27FC236}">
                <a16:creationId xmlns:a16="http://schemas.microsoft.com/office/drawing/2014/main" id="{69D197CF-629D-4174-8293-A30C45C9E3C6}"/>
              </a:ext>
            </a:extLst>
          </p:cNvPr>
          <p:cNvSpPr txBox="1"/>
          <p:nvPr/>
        </p:nvSpPr>
        <p:spPr>
          <a:xfrm>
            <a:off x="7942844" y="6391351"/>
            <a:ext cx="4141979" cy="369332"/>
          </a:xfrm>
          <a:prstGeom prst="rect">
            <a:avLst/>
          </a:prstGeom>
          <a:noFill/>
          <a:scene3d>
            <a:camera prst="orthographicFront"/>
            <a:lightRig rig="flood" dir="t"/>
          </a:scene3d>
          <a:sp3d>
            <a:bevelT w="158750" h="6350"/>
          </a:sp3d>
        </p:spPr>
        <p:txBody>
          <a:bodyPr wrap="square">
            <a:spAutoFit/>
            <a:sp3d prstMaterial="powder">
              <a:bevelT w="31750" h="95250"/>
            </a:sp3d>
          </a:bodyPr>
          <a:lstStyle/>
          <a:p>
            <a:r>
              <a:rPr lang="en-US" b="1" kern="0" dirty="0">
                <a:latin typeface="Tw Cen MT" panose="020B0602020104020603" pitchFamily="34" charset="77"/>
              </a:rPr>
              <a:t>Yogyakarta, 24 Mei 2022</a:t>
            </a:r>
            <a:endParaRPr lang="fi-FI" b="1" kern="0" dirty="0">
              <a:latin typeface="Tw Cen MT" panose="020B0602020104020603" pitchFamily="34" charset="77"/>
            </a:endParaRPr>
          </a:p>
        </p:txBody>
      </p:sp>
      <p:sp>
        <p:nvSpPr>
          <p:cNvPr id="4" name="Rectangle 3">
            <a:extLst>
              <a:ext uri="{FF2B5EF4-FFF2-40B4-BE49-F238E27FC236}">
                <a16:creationId xmlns:a16="http://schemas.microsoft.com/office/drawing/2014/main" id="{11DF77DE-F841-4370-BD09-83887C5C5375}"/>
              </a:ext>
            </a:extLst>
          </p:cNvPr>
          <p:cNvSpPr/>
          <p:nvPr/>
        </p:nvSpPr>
        <p:spPr>
          <a:xfrm>
            <a:off x="7867081" y="-14266"/>
            <a:ext cx="3635926" cy="1247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p>
        </p:txBody>
      </p:sp>
      <p:sp>
        <p:nvSpPr>
          <p:cNvPr id="6" name="Rectangle 5">
            <a:extLst>
              <a:ext uri="{FF2B5EF4-FFF2-40B4-BE49-F238E27FC236}">
                <a16:creationId xmlns:a16="http://schemas.microsoft.com/office/drawing/2014/main" id="{E08C5F09-C60A-49EA-A693-05FFBDE61ED7}"/>
              </a:ext>
            </a:extLst>
          </p:cNvPr>
          <p:cNvSpPr/>
          <p:nvPr/>
        </p:nvSpPr>
        <p:spPr>
          <a:xfrm>
            <a:off x="7821555" y="1238442"/>
            <a:ext cx="3644508" cy="43557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047171" y="1470093"/>
            <a:ext cx="3478808" cy="2682940"/>
          </a:xfrm>
        </p:spPr>
        <p:txBody>
          <a:bodyPr anchor="b">
            <a:noAutofit/>
          </a:bodyPr>
          <a:lstStyle/>
          <a:p>
            <a:r>
              <a:rPr lang="en-US" sz="2500" b="1" dirty="0">
                <a:solidFill>
                  <a:schemeClr val="tx1"/>
                </a:solidFill>
              </a:rPr>
              <a:t>EVALUASI PENGUKURAN INDEKS PENGELOLAAN KEUANGAN DAERAH </a:t>
            </a:r>
            <a:r>
              <a:rPr lang="en-US" sz="2500" b="1" dirty="0" err="1">
                <a:solidFill>
                  <a:schemeClr val="tx1"/>
                </a:solidFill>
              </a:rPr>
              <a:t>D.I.Yogyakarta</a:t>
            </a:r>
            <a:endParaRPr lang="en-US" sz="2500" b="1"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7942844" y="4602895"/>
            <a:ext cx="3205640" cy="507796"/>
          </a:xfrm>
        </p:spPr>
        <p:txBody>
          <a:bodyPr anchor="t">
            <a:normAutofit/>
          </a:bodyPr>
          <a:lstStyle/>
          <a:p>
            <a:r>
              <a:rPr lang="en-US" sz="1600" b="1" kern="0" dirty="0">
                <a:latin typeface="Tw Cen MT" panose="020B0602020104020603" pitchFamily="34" charset="77"/>
              </a:rPr>
              <a:t>H. </a:t>
            </a:r>
            <a:r>
              <a:rPr lang="en-US" sz="1600" b="1" kern="0" dirty="0" err="1">
                <a:latin typeface="Tw Cen MT" panose="020B0602020104020603" pitchFamily="34" charset="77"/>
              </a:rPr>
              <a:t>heru</a:t>
            </a:r>
            <a:r>
              <a:rPr lang="en-US" sz="1600" b="1" kern="0" dirty="0">
                <a:latin typeface="Tw Cen MT" panose="020B0602020104020603" pitchFamily="34" charset="77"/>
              </a:rPr>
              <a:t> </a:t>
            </a:r>
            <a:r>
              <a:rPr lang="en-US" sz="1600" b="1" kern="0" dirty="0" err="1">
                <a:latin typeface="Tw Cen MT" panose="020B0602020104020603" pitchFamily="34" charset="77"/>
              </a:rPr>
              <a:t>tjahyono</a:t>
            </a:r>
            <a:endParaRPr lang="en-US" sz="1600" b="1" kern="0" dirty="0">
              <a:latin typeface="Tw Cen MT" panose="020B0602020104020603" pitchFamily="34" charset="77"/>
            </a:endParaRPr>
          </a:p>
        </p:txBody>
      </p:sp>
      <p:sp>
        <p:nvSpPr>
          <p:cNvPr id="29" name="TextBox 28">
            <a:extLst>
              <a:ext uri="{FF2B5EF4-FFF2-40B4-BE49-F238E27FC236}">
                <a16:creationId xmlns:a16="http://schemas.microsoft.com/office/drawing/2014/main" id="{6CEC85E6-24D0-4125-924A-F370CFB83DAB}"/>
              </a:ext>
            </a:extLst>
          </p:cNvPr>
          <p:cNvSpPr txBox="1"/>
          <p:nvPr/>
        </p:nvSpPr>
        <p:spPr>
          <a:xfrm>
            <a:off x="7931368" y="5033468"/>
            <a:ext cx="3775233" cy="584775"/>
          </a:xfrm>
          <a:prstGeom prst="rect">
            <a:avLst/>
          </a:prstGeom>
          <a:noFill/>
        </p:spPr>
        <p:txBody>
          <a:bodyPr wrap="square">
            <a:spAutoFit/>
          </a:bodyPr>
          <a:lstStyle/>
          <a:p>
            <a:r>
              <a:rPr lang="en-US" sz="1600" b="1" kern="0" dirty="0" err="1">
                <a:latin typeface="Tw Cen MT" panose="020B0602020104020603" pitchFamily="34" charset="77"/>
              </a:rPr>
              <a:t>Kepala</a:t>
            </a:r>
            <a:r>
              <a:rPr lang="en-US" sz="1600" b="1" kern="0" dirty="0">
                <a:latin typeface="Tw Cen MT" panose="020B0602020104020603" pitchFamily="34" charset="77"/>
              </a:rPr>
              <a:t> </a:t>
            </a:r>
            <a:r>
              <a:rPr lang="en-US" sz="1600" b="1" kern="0" dirty="0" err="1">
                <a:latin typeface="Tw Cen MT" panose="020B0602020104020603" pitchFamily="34" charset="77"/>
              </a:rPr>
              <a:t>Puslitbang</a:t>
            </a:r>
            <a:r>
              <a:rPr lang="en-US" sz="1600" b="1" kern="0" dirty="0">
                <a:latin typeface="Tw Cen MT" panose="020B0602020104020603" pitchFamily="34" charset="77"/>
              </a:rPr>
              <a:t> Pembangunan dan </a:t>
            </a:r>
            <a:r>
              <a:rPr lang="en-US" sz="1600" b="1" kern="0" dirty="0" err="1">
                <a:latin typeface="Tw Cen MT" panose="020B0602020104020603" pitchFamily="34" charset="77"/>
              </a:rPr>
              <a:t>Keuangan</a:t>
            </a:r>
            <a:r>
              <a:rPr lang="en-US" sz="1600" b="1" kern="0" dirty="0">
                <a:latin typeface="Tw Cen MT" panose="020B0602020104020603" pitchFamily="34" charset="77"/>
              </a:rPr>
              <a:t> Daerah </a:t>
            </a:r>
            <a:endParaRPr lang="fi-FI" sz="1600" b="1" kern="0" dirty="0">
              <a:latin typeface="Tw Cen MT" panose="020B0602020104020603" pitchFamily="34" charset="77"/>
            </a:endParaRPr>
          </a:p>
        </p:txBody>
      </p:sp>
      <p:sp>
        <p:nvSpPr>
          <p:cNvPr id="10" name="Parallelogram 9">
            <a:extLst>
              <a:ext uri="{FF2B5EF4-FFF2-40B4-BE49-F238E27FC236}">
                <a16:creationId xmlns:a16="http://schemas.microsoft.com/office/drawing/2014/main" id="{16D980FC-A15A-4B51-B926-CA8C33CF91FE}"/>
              </a:ext>
            </a:extLst>
          </p:cNvPr>
          <p:cNvSpPr/>
          <p:nvPr/>
        </p:nvSpPr>
        <p:spPr>
          <a:xfrm>
            <a:off x="1184130" y="0"/>
            <a:ext cx="3646425" cy="6869292"/>
          </a:xfrm>
          <a:prstGeom prst="parallelogram">
            <a:avLst>
              <a:gd name="adj" fmla="val 7930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D">
              <a:solidFill>
                <a:prstClr val="white"/>
              </a:solidFill>
            </a:endParaRPr>
          </a:p>
        </p:txBody>
      </p:sp>
      <p:sp>
        <p:nvSpPr>
          <p:cNvPr id="11" name="Rectangle 12">
            <a:extLst>
              <a:ext uri="{FF2B5EF4-FFF2-40B4-BE49-F238E27FC236}">
                <a16:creationId xmlns:a16="http://schemas.microsoft.com/office/drawing/2014/main" id="{81FFF84E-C5D8-4982-826E-AD9D03297003}"/>
              </a:ext>
            </a:extLst>
          </p:cNvPr>
          <p:cNvSpPr/>
          <p:nvPr/>
        </p:nvSpPr>
        <p:spPr>
          <a:xfrm>
            <a:off x="-8164" y="0"/>
            <a:ext cx="4775139" cy="6873240"/>
          </a:xfrm>
          <a:custGeom>
            <a:avLst/>
            <a:gdLst>
              <a:gd name="connsiteX0" fmla="*/ 0 w 3352800"/>
              <a:gd name="connsiteY0" fmla="*/ 0 h 4465320"/>
              <a:gd name="connsiteX1" fmla="*/ 3352800 w 3352800"/>
              <a:gd name="connsiteY1" fmla="*/ 0 h 4465320"/>
              <a:gd name="connsiteX2" fmla="*/ 3352800 w 3352800"/>
              <a:gd name="connsiteY2" fmla="*/ 4465320 h 4465320"/>
              <a:gd name="connsiteX3" fmla="*/ 0 w 3352800"/>
              <a:gd name="connsiteY3" fmla="*/ 4465320 h 4465320"/>
              <a:gd name="connsiteX4" fmla="*/ 0 w 3352800"/>
              <a:gd name="connsiteY4" fmla="*/ 0 h 4465320"/>
              <a:gd name="connsiteX0" fmla="*/ 0 w 4145280"/>
              <a:gd name="connsiteY0" fmla="*/ 0 h 4937760"/>
              <a:gd name="connsiteX1" fmla="*/ 4145280 w 4145280"/>
              <a:gd name="connsiteY1" fmla="*/ 472440 h 4937760"/>
              <a:gd name="connsiteX2" fmla="*/ 4145280 w 4145280"/>
              <a:gd name="connsiteY2" fmla="*/ 4937760 h 4937760"/>
              <a:gd name="connsiteX3" fmla="*/ 792480 w 4145280"/>
              <a:gd name="connsiteY3" fmla="*/ 4937760 h 4937760"/>
              <a:gd name="connsiteX4" fmla="*/ 0 w 4145280"/>
              <a:gd name="connsiteY4" fmla="*/ 0 h 4937760"/>
              <a:gd name="connsiteX0" fmla="*/ 0 w 4709160"/>
              <a:gd name="connsiteY0" fmla="*/ 0 h 4937760"/>
              <a:gd name="connsiteX1" fmla="*/ 4709160 w 4709160"/>
              <a:gd name="connsiteY1" fmla="*/ 0 h 4937760"/>
              <a:gd name="connsiteX2" fmla="*/ 4145280 w 4709160"/>
              <a:gd name="connsiteY2" fmla="*/ 4937760 h 4937760"/>
              <a:gd name="connsiteX3" fmla="*/ 792480 w 4709160"/>
              <a:gd name="connsiteY3" fmla="*/ 4937760 h 4937760"/>
              <a:gd name="connsiteX4" fmla="*/ 0 w 4709160"/>
              <a:gd name="connsiteY4" fmla="*/ 0 h 4937760"/>
              <a:gd name="connsiteX0" fmla="*/ 15240 w 4724400"/>
              <a:gd name="connsiteY0" fmla="*/ 0 h 6873240"/>
              <a:gd name="connsiteX1" fmla="*/ 4724400 w 4724400"/>
              <a:gd name="connsiteY1" fmla="*/ 0 h 6873240"/>
              <a:gd name="connsiteX2" fmla="*/ 4160520 w 4724400"/>
              <a:gd name="connsiteY2" fmla="*/ 4937760 h 6873240"/>
              <a:gd name="connsiteX3" fmla="*/ 0 w 4724400"/>
              <a:gd name="connsiteY3" fmla="*/ 6873240 h 6873240"/>
              <a:gd name="connsiteX4" fmla="*/ 15240 w 4724400"/>
              <a:gd name="connsiteY4" fmla="*/ 0 h 6873240"/>
              <a:gd name="connsiteX0" fmla="*/ 15240 w 4724400"/>
              <a:gd name="connsiteY0" fmla="*/ 0 h 6873240"/>
              <a:gd name="connsiteX1" fmla="*/ 4724400 w 4724400"/>
              <a:gd name="connsiteY1" fmla="*/ 0 h 6873240"/>
              <a:gd name="connsiteX2" fmla="*/ 1249680 w 4724400"/>
              <a:gd name="connsiteY2" fmla="*/ 6827520 h 6873240"/>
              <a:gd name="connsiteX3" fmla="*/ 0 w 4724400"/>
              <a:gd name="connsiteY3" fmla="*/ 6873240 h 6873240"/>
              <a:gd name="connsiteX4" fmla="*/ 15240 w 4724400"/>
              <a:gd name="connsiteY4" fmla="*/ 0 h 6873240"/>
              <a:gd name="connsiteX0" fmla="*/ 15240 w 4724400"/>
              <a:gd name="connsiteY0" fmla="*/ 0 h 6873240"/>
              <a:gd name="connsiteX1" fmla="*/ 4724400 w 4724400"/>
              <a:gd name="connsiteY1" fmla="*/ 0 h 6873240"/>
              <a:gd name="connsiteX2" fmla="*/ 1173480 w 4724400"/>
              <a:gd name="connsiteY2" fmla="*/ 6858000 h 6873240"/>
              <a:gd name="connsiteX3" fmla="*/ 0 w 4724400"/>
              <a:gd name="connsiteY3" fmla="*/ 6873240 h 6873240"/>
              <a:gd name="connsiteX4" fmla="*/ 15240 w 4724400"/>
              <a:gd name="connsiteY4" fmla="*/ 0 h 687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6873240">
                <a:moveTo>
                  <a:pt x="15240" y="0"/>
                </a:moveTo>
                <a:lnTo>
                  <a:pt x="4724400" y="0"/>
                </a:lnTo>
                <a:lnTo>
                  <a:pt x="1173480" y="6858000"/>
                </a:lnTo>
                <a:lnTo>
                  <a:pt x="0" y="6873240"/>
                </a:lnTo>
                <a:lnTo>
                  <a:pt x="15240" y="0"/>
                </a:lnTo>
                <a:close/>
              </a:path>
            </a:pathLst>
          </a:custGeom>
          <a:blipFill>
            <a:blip r:embed="rId4" cstate="print"/>
            <a:srcRect/>
            <a:stretch>
              <a:fillRect r="-741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D">
              <a:solidFill>
                <a:prstClr val="white"/>
              </a:solidFill>
            </a:endParaRPr>
          </a:p>
        </p:txBody>
      </p:sp>
      <p:pic>
        <p:nvPicPr>
          <p:cNvPr id="16" name="Picture 2" descr="Logo Kemendagri_New">
            <a:extLst>
              <a:ext uri="{FF2B5EF4-FFF2-40B4-BE49-F238E27FC236}">
                <a16:creationId xmlns:a16="http://schemas.microsoft.com/office/drawing/2014/main" id="{18B4D97F-8AA8-48C9-9E05-FFD65D758D3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20830" y="263054"/>
            <a:ext cx="1074839" cy="138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3"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a:extLst>
              <a:ext uri="{FF2B5EF4-FFF2-40B4-BE49-F238E27FC236}">
                <a16:creationId xmlns:a16="http://schemas.microsoft.com/office/drawing/2014/main" id="{99FC0CF7-CE30-4A28-9370-4F1267ADDFB7}"/>
              </a:ext>
            </a:extLst>
          </p:cNvPr>
          <p:cNvSpPr>
            <a:spLocks noGrp="1"/>
          </p:cNvSpPr>
          <p:nvPr>
            <p:ph type="title"/>
          </p:nvPr>
        </p:nvSpPr>
        <p:spPr>
          <a:xfrm>
            <a:off x="823192" y="816981"/>
            <a:ext cx="11073839" cy="545563"/>
          </a:xfrm>
        </p:spPr>
        <p:txBody>
          <a:bodyPr>
            <a:normAutofit/>
          </a:bodyPr>
          <a:lstStyle/>
          <a:p>
            <a:pPr algn="ctr"/>
            <a:r>
              <a:rPr lang="en-US" sz="3200" b="1" dirty="0">
                <a:solidFill>
                  <a:schemeClr val="tx1"/>
                </a:solidFill>
                <a:latin typeface="Arial Rounded MT Bold" panose="020F0704030504030204" pitchFamily="34" charset="0"/>
              </a:rPr>
              <a:t>PENGUKURAN DAN PEMERINGKATAN IPKD</a:t>
            </a:r>
          </a:p>
        </p:txBody>
      </p:sp>
      <p:sp>
        <p:nvSpPr>
          <p:cNvPr id="19" name="Rounded Rectangle 3">
            <a:extLst>
              <a:ext uri="{FF2B5EF4-FFF2-40B4-BE49-F238E27FC236}">
                <a16:creationId xmlns:a16="http://schemas.microsoft.com/office/drawing/2014/main" id="{CAC1EBD5-29A9-414A-9010-44A103D5A32A}"/>
              </a:ext>
            </a:extLst>
          </p:cNvPr>
          <p:cNvSpPr/>
          <p:nvPr/>
        </p:nvSpPr>
        <p:spPr>
          <a:xfrm>
            <a:off x="159008" y="1669044"/>
            <a:ext cx="2716219" cy="2305080"/>
          </a:xfrm>
          <a:prstGeom prst="round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Pengukuran</a:t>
            </a:r>
            <a:r>
              <a:rPr lang="en-US" sz="2400" b="1" dirty="0">
                <a:solidFill>
                  <a:schemeClr val="tx1"/>
                </a:solidFill>
              </a:rPr>
              <a:t> IPKD</a:t>
            </a:r>
          </a:p>
          <a:p>
            <a:pPr algn="ctr"/>
            <a:r>
              <a:rPr lang="en-US" b="1" dirty="0" err="1">
                <a:solidFill>
                  <a:schemeClr val="tx1"/>
                </a:solidFill>
              </a:rPr>
              <a:t>Menjumlah</a:t>
            </a:r>
            <a:r>
              <a:rPr lang="en-US" b="1" dirty="0">
                <a:solidFill>
                  <a:schemeClr val="tx1"/>
                </a:solidFill>
              </a:rPr>
              <a:t> </a:t>
            </a:r>
            <a:r>
              <a:rPr lang="en-US" b="1" dirty="0" err="1">
                <a:solidFill>
                  <a:schemeClr val="tx1"/>
                </a:solidFill>
              </a:rPr>
              <a:t>seluruh</a:t>
            </a:r>
            <a:r>
              <a:rPr lang="en-US" b="1" dirty="0">
                <a:solidFill>
                  <a:schemeClr val="tx1"/>
                </a:solidFill>
              </a:rPr>
              <a:t> </a:t>
            </a:r>
            <a:r>
              <a:rPr lang="en-US" b="1" dirty="0" err="1">
                <a:solidFill>
                  <a:schemeClr val="tx1"/>
                </a:solidFill>
              </a:rPr>
              <a:t>hasil</a:t>
            </a:r>
            <a:r>
              <a:rPr lang="en-US" b="1" dirty="0">
                <a:solidFill>
                  <a:schemeClr val="tx1"/>
                </a:solidFill>
              </a:rPr>
              <a:t> </a:t>
            </a:r>
            <a:r>
              <a:rPr lang="en-US" b="1" dirty="0" err="1">
                <a:solidFill>
                  <a:schemeClr val="tx1"/>
                </a:solidFill>
              </a:rPr>
              <a:t>perkalian</a:t>
            </a:r>
            <a:r>
              <a:rPr lang="en-US" b="1" dirty="0">
                <a:solidFill>
                  <a:schemeClr val="tx1"/>
                </a:solidFill>
              </a:rPr>
              <a:t> masing-masing </a:t>
            </a:r>
            <a:r>
              <a:rPr lang="en-US" b="1" dirty="0" err="1">
                <a:solidFill>
                  <a:schemeClr val="tx1"/>
                </a:solidFill>
              </a:rPr>
              <a:t>bobot</a:t>
            </a:r>
            <a:r>
              <a:rPr lang="en-US" b="1" dirty="0">
                <a:solidFill>
                  <a:schemeClr val="tx1"/>
                </a:solidFill>
              </a:rPr>
              <a:t> </a:t>
            </a:r>
            <a:r>
              <a:rPr lang="en-US" b="1" dirty="0" err="1">
                <a:solidFill>
                  <a:schemeClr val="tx1"/>
                </a:solidFill>
              </a:rPr>
              <a:t>dimensi</a:t>
            </a:r>
            <a:r>
              <a:rPr lang="en-US" b="1" dirty="0">
                <a:solidFill>
                  <a:schemeClr val="tx1"/>
                </a:solidFill>
              </a:rPr>
              <a:t> dan </a:t>
            </a:r>
            <a:r>
              <a:rPr lang="en-US" b="1" dirty="0" err="1">
                <a:solidFill>
                  <a:schemeClr val="tx1"/>
                </a:solidFill>
              </a:rPr>
              <a:t>indeks</a:t>
            </a:r>
            <a:r>
              <a:rPr lang="en-US" b="1" dirty="0">
                <a:solidFill>
                  <a:schemeClr val="tx1"/>
                </a:solidFill>
              </a:rPr>
              <a:t> </a:t>
            </a:r>
            <a:r>
              <a:rPr lang="en-US" b="1" dirty="0" err="1">
                <a:solidFill>
                  <a:schemeClr val="tx1"/>
                </a:solidFill>
              </a:rPr>
              <a:t>dimensi</a:t>
            </a:r>
            <a:r>
              <a:rPr lang="en-US" b="1" dirty="0">
                <a:solidFill>
                  <a:schemeClr val="tx1"/>
                </a:solidFill>
              </a:rPr>
              <a:t>.</a:t>
            </a:r>
          </a:p>
        </p:txBody>
      </p:sp>
      <p:sp>
        <p:nvSpPr>
          <p:cNvPr id="22" name="Rounded Rectangle 7">
            <a:extLst>
              <a:ext uri="{FF2B5EF4-FFF2-40B4-BE49-F238E27FC236}">
                <a16:creationId xmlns:a16="http://schemas.microsoft.com/office/drawing/2014/main" id="{B3B91A22-2DE3-41E4-A09D-A75A7F2B2B43}"/>
              </a:ext>
            </a:extLst>
          </p:cNvPr>
          <p:cNvSpPr/>
          <p:nvPr/>
        </p:nvSpPr>
        <p:spPr>
          <a:xfrm>
            <a:off x="3087330" y="2625214"/>
            <a:ext cx="4185604" cy="2556386"/>
          </a:xfrm>
          <a:prstGeom prst="round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Hasil: </a:t>
            </a:r>
          </a:p>
          <a:p>
            <a:pPr marL="342900" indent="-342900">
              <a:buFont typeface="+mj-lt"/>
              <a:buAutoNum type="alphaLcPeriod"/>
            </a:pPr>
            <a:r>
              <a:rPr lang="en-US" b="1" dirty="0" err="1">
                <a:solidFill>
                  <a:schemeClr val="tx1"/>
                </a:solidFill>
              </a:rPr>
              <a:t>Peringkat</a:t>
            </a:r>
            <a:r>
              <a:rPr lang="en-US" b="1" dirty="0">
                <a:solidFill>
                  <a:schemeClr val="tx1"/>
                </a:solidFill>
              </a:rPr>
              <a:t> </a:t>
            </a:r>
            <a:r>
              <a:rPr lang="en-US" b="1" dirty="0" err="1">
                <a:solidFill>
                  <a:schemeClr val="tx1"/>
                </a:solidFill>
              </a:rPr>
              <a:t>baik</a:t>
            </a:r>
            <a:r>
              <a:rPr lang="en-US" b="1" dirty="0">
                <a:solidFill>
                  <a:schemeClr val="tx1"/>
                </a:solidFill>
              </a:rPr>
              <a:t> </a:t>
            </a:r>
            <a:r>
              <a:rPr lang="en-US" b="1" dirty="0" err="1">
                <a:solidFill>
                  <a:schemeClr val="tx1"/>
                </a:solidFill>
              </a:rPr>
              <a:t>dengan</a:t>
            </a:r>
            <a:r>
              <a:rPr lang="en-US" b="1" dirty="0">
                <a:solidFill>
                  <a:schemeClr val="tx1"/>
                </a:solidFill>
              </a:rPr>
              <a:t> </a:t>
            </a:r>
            <a:r>
              <a:rPr lang="en-US" b="1" dirty="0" err="1">
                <a:solidFill>
                  <a:schemeClr val="tx1"/>
                </a:solidFill>
              </a:rPr>
              <a:t>nilai</a:t>
            </a:r>
            <a:r>
              <a:rPr lang="en-US" b="1" dirty="0">
                <a:solidFill>
                  <a:schemeClr val="tx1"/>
                </a:solidFill>
              </a:rPr>
              <a:t> A </a:t>
            </a:r>
          </a:p>
          <a:p>
            <a:pPr marL="342900" indent="-342900">
              <a:buFont typeface="+mj-lt"/>
              <a:buAutoNum type="alphaLcPeriod"/>
            </a:pPr>
            <a:r>
              <a:rPr lang="en-US" b="1" dirty="0" err="1">
                <a:solidFill>
                  <a:schemeClr val="tx1"/>
                </a:solidFill>
              </a:rPr>
              <a:t>Peringkat</a:t>
            </a:r>
            <a:r>
              <a:rPr lang="en-US" b="1" dirty="0">
                <a:solidFill>
                  <a:schemeClr val="tx1"/>
                </a:solidFill>
              </a:rPr>
              <a:t> </a:t>
            </a:r>
            <a:r>
              <a:rPr lang="en-US" b="1" dirty="0" err="1">
                <a:solidFill>
                  <a:schemeClr val="tx1"/>
                </a:solidFill>
              </a:rPr>
              <a:t>perlu</a:t>
            </a:r>
            <a:r>
              <a:rPr lang="en-US" b="1" dirty="0">
                <a:solidFill>
                  <a:schemeClr val="tx1"/>
                </a:solidFill>
              </a:rPr>
              <a:t> </a:t>
            </a:r>
            <a:r>
              <a:rPr lang="en-US" b="1" dirty="0" err="1">
                <a:solidFill>
                  <a:schemeClr val="tx1"/>
                </a:solidFill>
              </a:rPr>
              <a:t>perbaikan</a:t>
            </a:r>
            <a:r>
              <a:rPr lang="en-US" b="1" dirty="0">
                <a:solidFill>
                  <a:schemeClr val="tx1"/>
                </a:solidFill>
              </a:rPr>
              <a:t> </a:t>
            </a:r>
            <a:r>
              <a:rPr lang="en-US" b="1" dirty="0" err="1">
                <a:solidFill>
                  <a:schemeClr val="tx1"/>
                </a:solidFill>
              </a:rPr>
              <a:t>dengan</a:t>
            </a:r>
            <a:r>
              <a:rPr lang="en-US" b="1" dirty="0">
                <a:solidFill>
                  <a:schemeClr val="tx1"/>
                </a:solidFill>
              </a:rPr>
              <a:t> </a:t>
            </a:r>
            <a:r>
              <a:rPr lang="en-US" b="1" dirty="0" err="1">
                <a:solidFill>
                  <a:schemeClr val="tx1"/>
                </a:solidFill>
              </a:rPr>
              <a:t>nilai</a:t>
            </a:r>
            <a:r>
              <a:rPr lang="en-US" b="1" dirty="0">
                <a:solidFill>
                  <a:schemeClr val="tx1"/>
                </a:solidFill>
              </a:rPr>
              <a:t> B</a:t>
            </a:r>
          </a:p>
          <a:p>
            <a:pPr marL="342900" indent="-342900">
              <a:buFont typeface="+mj-lt"/>
              <a:buAutoNum type="alphaLcPeriod"/>
            </a:pPr>
            <a:r>
              <a:rPr lang="en-US" b="1" dirty="0" err="1">
                <a:solidFill>
                  <a:schemeClr val="tx1"/>
                </a:solidFill>
              </a:rPr>
              <a:t>Peringkat</a:t>
            </a:r>
            <a:r>
              <a:rPr lang="en-US" b="1" dirty="0">
                <a:solidFill>
                  <a:schemeClr val="tx1"/>
                </a:solidFill>
              </a:rPr>
              <a:t> </a:t>
            </a:r>
            <a:r>
              <a:rPr lang="en-US" b="1" dirty="0" err="1">
                <a:solidFill>
                  <a:schemeClr val="tx1"/>
                </a:solidFill>
              </a:rPr>
              <a:t>sangat</a:t>
            </a:r>
            <a:r>
              <a:rPr lang="en-US" b="1" dirty="0">
                <a:solidFill>
                  <a:schemeClr val="tx1"/>
                </a:solidFill>
              </a:rPr>
              <a:t> </a:t>
            </a:r>
            <a:r>
              <a:rPr lang="en-US" b="1" dirty="0" err="1">
                <a:solidFill>
                  <a:schemeClr val="tx1"/>
                </a:solidFill>
              </a:rPr>
              <a:t>perlu</a:t>
            </a:r>
            <a:r>
              <a:rPr lang="en-US" b="1" dirty="0">
                <a:solidFill>
                  <a:schemeClr val="tx1"/>
                </a:solidFill>
              </a:rPr>
              <a:t> </a:t>
            </a:r>
            <a:r>
              <a:rPr lang="en-US" b="1" dirty="0" err="1">
                <a:solidFill>
                  <a:schemeClr val="tx1"/>
                </a:solidFill>
              </a:rPr>
              <a:t>perbaikan</a:t>
            </a:r>
            <a:r>
              <a:rPr lang="en-US" b="1" dirty="0">
                <a:solidFill>
                  <a:schemeClr val="tx1"/>
                </a:solidFill>
              </a:rPr>
              <a:t> </a:t>
            </a:r>
            <a:r>
              <a:rPr lang="en-US" b="1" dirty="0" err="1">
                <a:solidFill>
                  <a:schemeClr val="tx1"/>
                </a:solidFill>
              </a:rPr>
              <a:t>dengan</a:t>
            </a:r>
            <a:r>
              <a:rPr lang="en-US" b="1" dirty="0">
                <a:solidFill>
                  <a:schemeClr val="tx1"/>
                </a:solidFill>
              </a:rPr>
              <a:t> </a:t>
            </a:r>
            <a:r>
              <a:rPr lang="en-US" b="1" dirty="0" err="1">
                <a:solidFill>
                  <a:schemeClr val="tx1"/>
                </a:solidFill>
              </a:rPr>
              <a:t>nilai</a:t>
            </a:r>
            <a:r>
              <a:rPr lang="en-US" b="1" dirty="0">
                <a:solidFill>
                  <a:schemeClr val="tx1"/>
                </a:solidFill>
              </a:rPr>
              <a:t> C</a:t>
            </a:r>
          </a:p>
        </p:txBody>
      </p:sp>
      <p:sp>
        <p:nvSpPr>
          <p:cNvPr id="23" name="Rounded Rectangle 9">
            <a:extLst>
              <a:ext uri="{FF2B5EF4-FFF2-40B4-BE49-F238E27FC236}">
                <a16:creationId xmlns:a16="http://schemas.microsoft.com/office/drawing/2014/main" id="{42774BBC-A069-41D4-9DC1-0308B290004B}"/>
              </a:ext>
            </a:extLst>
          </p:cNvPr>
          <p:cNvSpPr/>
          <p:nvPr/>
        </p:nvSpPr>
        <p:spPr>
          <a:xfrm>
            <a:off x="7471326" y="3834581"/>
            <a:ext cx="4425706" cy="2448231"/>
          </a:xfrm>
          <a:prstGeom prst="round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endParaRPr lang="en-US" sz="2400" b="1" dirty="0">
              <a:solidFill>
                <a:schemeClr val="tx1"/>
              </a:solidFill>
            </a:endParaRPr>
          </a:p>
          <a:p>
            <a:pPr algn="ctr"/>
            <a:r>
              <a:rPr lang="en-US" sz="2400" b="1" dirty="0" err="1">
                <a:solidFill>
                  <a:schemeClr val="tx1"/>
                </a:solidFill>
              </a:rPr>
              <a:t>Pengelompokan</a:t>
            </a:r>
            <a:r>
              <a:rPr lang="en-US" sz="2400" b="1" dirty="0">
                <a:solidFill>
                  <a:schemeClr val="tx1"/>
                </a:solidFill>
              </a:rPr>
              <a:t> Hasil IPKD</a:t>
            </a:r>
          </a:p>
          <a:p>
            <a:pPr algn="ctr"/>
            <a:r>
              <a:rPr lang="en-US" sz="2400" dirty="0" err="1">
                <a:solidFill>
                  <a:schemeClr val="tx1"/>
                </a:solidFill>
              </a:rPr>
              <a:t>Berdasarkan</a:t>
            </a:r>
            <a:r>
              <a:rPr lang="en-US" sz="2400" dirty="0">
                <a:solidFill>
                  <a:schemeClr val="tx1"/>
                </a:solidFill>
              </a:rPr>
              <a:t> </a:t>
            </a:r>
            <a:r>
              <a:rPr lang="en-US" sz="2400" dirty="0" err="1">
                <a:solidFill>
                  <a:schemeClr val="tx1"/>
                </a:solidFill>
              </a:rPr>
              <a:t>kemampuan</a:t>
            </a:r>
            <a:r>
              <a:rPr lang="en-US" sz="2400" dirty="0">
                <a:solidFill>
                  <a:schemeClr val="tx1"/>
                </a:solidFill>
              </a:rPr>
              <a:t> </a:t>
            </a:r>
            <a:r>
              <a:rPr lang="en-US" sz="2400" dirty="0" err="1">
                <a:solidFill>
                  <a:schemeClr val="tx1"/>
                </a:solidFill>
              </a:rPr>
              <a:t>keuangan</a:t>
            </a:r>
            <a:r>
              <a:rPr lang="en-US" sz="2400" dirty="0">
                <a:solidFill>
                  <a:schemeClr val="tx1"/>
                </a:solidFill>
              </a:rPr>
              <a:t> </a:t>
            </a:r>
            <a:r>
              <a:rPr lang="en-US" sz="2400" dirty="0" err="1">
                <a:solidFill>
                  <a:schemeClr val="tx1"/>
                </a:solidFill>
              </a:rPr>
              <a:t>daerah</a:t>
            </a:r>
            <a:r>
              <a:rPr lang="en-US" sz="2400" dirty="0">
                <a:solidFill>
                  <a:schemeClr val="tx1"/>
                </a:solidFill>
              </a:rPr>
              <a:t> </a:t>
            </a:r>
            <a:r>
              <a:rPr lang="en-US" sz="2400" b="1" dirty="0" err="1">
                <a:solidFill>
                  <a:schemeClr val="tx1"/>
                </a:solidFill>
              </a:rPr>
              <a:t>tinggi</a:t>
            </a:r>
            <a:r>
              <a:rPr lang="en-US" sz="2400" b="1" dirty="0">
                <a:solidFill>
                  <a:schemeClr val="tx1"/>
                </a:solidFill>
              </a:rPr>
              <a:t>, </a:t>
            </a:r>
            <a:r>
              <a:rPr lang="en-US" sz="2400" b="1" dirty="0" err="1">
                <a:solidFill>
                  <a:schemeClr val="tx1"/>
                </a:solidFill>
              </a:rPr>
              <a:t>sedang</a:t>
            </a:r>
            <a:r>
              <a:rPr lang="en-US" sz="2400" b="1" dirty="0">
                <a:solidFill>
                  <a:schemeClr val="tx1"/>
                </a:solidFill>
              </a:rPr>
              <a:t> dan </a:t>
            </a:r>
            <a:r>
              <a:rPr lang="en-US" sz="2400" b="1" dirty="0" err="1">
                <a:solidFill>
                  <a:schemeClr val="tx1"/>
                </a:solidFill>
              </a:rPr>
              <a:t>rendah</a:t>
            </a:r>
            <a:endParaRPr lang="en-US" sz="2400" b="1" dirty="0">
              <a:solidFill>
                <a:schemeClr val="tx1"/>
              </a:solidFill>
            </a:endParaRPr>
          </a:p>
          <a:p>
            <a:pPr algn="ctr"/>
            <a:endParaRPr lang="en-US" sz="2400" dirty="0">
              <a:solidFill>
                <a:schemeClr val="tx1"/>
              </a:solidFill>
            </a:endParaRPr>
          </a:p>
          <a:p>
            <a:pPr algn="ctr"/>
            <a:endParaRPr lang="en-US" sz="2400" dirty="0">
              <a:solidFill>
                <a:schemeClr val="tx1"/>
              </a:solidFill>
            </a:endParaRPr>
          </a:p>
        </p:txBody>
      </p:sp>
      <p:sp>
        <p:nvSpPr>
          <p:cNvPr id="24" name="Curved Down Arrow 10">
            <a:extLst>
              <a:ext uri="{FF2B5EF4-FFF2-40B4-BE49-F238E27FC236}">
                <a16:creationId xmlns:a16="http://schemas.microsoft.com/office/drawing/2014/main" id="{9B0A2269-292D-489D-84A4-176C6F3C931C}"/>
              </a:ext>
            </a:extLst>
          </p:cNvPr>
          <p:cNvSpPr/>
          <p:nvPr/>
        </p:nvSpPr>
        <p:spPr>
          <a:xfrm rot="2317547">
            <a:off x="2880378" y="1807493"/>
            <a:ext cx="1133341" cy="56713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7E8DA5BC-CD2F-4F6E-BF0D-A40BCE51EA1F}"/>
              </a:ext>
            </a:extLst>
          </p:cNvPr>
          <p:cNvSpPr txBox="1"/>
          <p:nvPr/>
        </p:nvSpPr>
        <p:spPr>
          <a:xfrm>
            <a:off x="8506879" y="6492945"/>
            <a:ext cx="3147593" cy="276999"/>
          </a:xfrm>
          <a:prstGeom prst="rect">
            <a:avLst/>
          </a:prstGeom>
          <a:noFill/>
        </p:spPr>
        <p:txBody>
          <a:bodyPr wrap="square" rtlCol="0">
            <a:spAutoFit/>
          </a:bodyPr>
          <a:lstStyle/>
          <a:p>
            <a:r>
              <a:rPr lang="en-US" sz="1200" b="1" dirty="0" err="1">
                <a:solidFill>
                  <a:schemeClr val="bg1"/>
                </a:solidFill>
              </a:rPr>
              <a:t>Pasal</a:t>
            </a:r>
            <a:r>
              <a:rPr lang="en-US" sz="1200" b="1" dirty="0">
                <a:solidFill>
                  <a:schemeClr val="bg1"/>
                </a:solidFill>
              </a:rPr>
              <a:t> 15 </a:t>
            </a:r>
            <a:r>
              <a:rPr lang="en-US" sz="1200" b="1" dirty="0" err="1">
                <a:solidFill>
                  <a:schemeClr val="bg1"/>
                </a:solidFill>
              </a:rPr>
              <a:t>s.d</a:t>
            </a:r>
            <a:r>
              <a:rPr lang="en-US" sz="1200" b="1" dirty="0">
                <a:solidFill>
                  <a:schemeClr val="bg1"/>
                </a:solidFill>
              </a:rPr>
              <a:t> 19 </a:t>
            </a:r>
            <a:r>
              <a:rPr lang="en-US" sz="1200" b="1" dirty="0" err="1">
                <a:solidFill>
                  <a:schemeClr val="bg1"/>
                </a:solidFill>
              </a:rPr>
              <a:t>permendagri</a:t>
            </a:r>
            <a:r>
              <a:rPr lang="en-US" sz="1200" b="1" dirty="0">
                <a:solidFill>
                  <a:schemeClr val="bg1"/>
                </a:solidFill>
              </a:rPr>
              <a:t> 19/2020</a:t>
            </a:r>
          </a:p>
        </p:txBody>
      </p:sp>
      <p:sp>
        <p:nvSpPr>
          <p:cNvPr id="26" name="Curved Down Arrow 10">
            <a:extLst>
              <a:ext uri="{FF2B5EF4-FFF2-40B4-BE49-F238E27FC236}">
                <a16:creationId xmlns:a16="http://schemas.microsoft.com/office/drawing/2014/main" id="{49B28E7C-AFB2-4F58-8365-B501AB651C31}"/>
              </a:ext>
            </a:extLst>
          </p:cNvPr>
          <p:cNvSpPr/>
          <p:nvPr/>
        </p:nvSpPr>
        <p:spPr>
          <a:xfrm rot="2317547">
            <a:off x="7320493" y="2896084"/>
            <a:ext cx="1133341" cy="56713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42685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3"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3">
            <a:extLst>
              <a:ext uri="{FF2B5EF4-FFF2-40B4-BE49-F238E27FC236}">
                <a16:creationId xmlns:a16="http://schemas.microsoft.com/office/drawing/2014/main" id="{42AF1EF2-F7E6-438B-98F7-8E22C477F763}"/>
              </a:ext>
            </a:extLst>
          </p:cNvPr>
          <p:cNvSpPr/>
          <p:nvPr/>
        </p:nvSpPr>
        <p:spPr>
          <a:xfrm>
            <a:off x="968992" y="2281083"/>
            <a:ext cx="3338682" cy="241873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endParaRPr>
          </a:p>
          <a:p>
            <a:pPr algn="ctr"/>
            <a:r>
              <a:rPr lang="en-US" sz="2400" b="1" dirty="0">
                <a:solidFill>
                  <a:schemeClr val="bg1"/>
                </a:solidFill>
              </a:rPr>
              <a:t>PEMERINGKATAN HASIL PENGUKURAN IPKD</a:t>
            </a:r>
          </a:p>
          <a:p>
            <a:pPr algn="ctr"/>
            <a:endParaRPr lang="en-US" sz="1600" dirty="0">
              <a:solidFill>
                <a:schemeClr val="bg1"/>
              </a:solidFill>
            </a:endParaRPr>
          </a:p>
          <a:p>
            <a:pPr algn="ctr"/>
            <a:endParaRPr lang="en-US" sz="1600" b="1" dirty="0">
              <a:solidFill>
                <a:schemeClr val="bg1"/>
              </a:solidFill>
            </a:endParaRPr>
          </a:p>
        </p:txBody>
      </p:sp>
      <p:sp>
        <p:nvSpPr>
          <p:cNvPr id="19" name="Rectangle 18">
            <a:extLst>
              <a:ext uri="{FF2B5EF4-FFF2-40B4-BE49-F238E27FC236}">
                <a16:creationId xmlns:a16="http://schemas.microsoft.com/office/drawing/2014/main" id="{4BF650E2-9669-4458-9AB6-77CAE5EA9B97}"/>
              </a:ext>
            </a:extLst>
          </p:cNvPr>
          <p:cNvSpPr/>
          <p:nvPr/>
        </p:nvSpPr>
        <p:spPr>
          <a:xfrm>
            <a:off x="5307427" y="3196376"/>
            <a:ext cx="6612304" cy="299794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chemeClr val="tx1"/>
              </a:solidFill>
            </a:endParaRPr>
          </a:p>
          <a:p>
            <a:pPr algn="just"/>
            <a:r>
              <a:rPr lang="en-US" sz="2000" dirty="0">
                <a:solidFill>
                  <a:schemeClr val="tx1"/>
                </a:solidFill>
              </a:rPr>
              <a:t>Daerah </a:t>
            </a:r>
            <a:r>
              <a:rPr lang="en-US" sz="2000" dirty="0" err="1">
                <a:solidFill>
                  <a:schemeClr val="tx1"/>
                </a:solidFill>
              </a:rPr>
              <a:t>Kabupaten</a:t>
            </a:r>
            <a:r>
              <a:rPr lang="en-US" sz="2000" dirty="0">
                <a:solidFill>
                  <a:schemeClr val="tx1"/>
                </a:solidFill>
              </a:rPr>
              <a:t>/</a:t>
            </a:r>
            <a:r>
              <a:rPr lang="en-US" sz="2000" dirty="0" err="1">
                <a:solidFill>
                  <a:schemeClr val="tx1"/>
                </a:solidFill>
              </a:rPr>
              <a:t>kota</a:t>
            </a:r>
            <a:r>
              <a:rPr lang="en-US" sz="2000" dirty="0">
                <a:solidFill>
                  <a:schemeClr val="tx1"/>
                </a:solidFill>
              </a:rPr>
              <a:t> </a:t>
            </a:r>
            <a:r>
              <a:rPr lang="en-US" sz="2000" dirty="0" err="1">
                <a:solidFill>
                  <a:schemeClr val="tx1"/>
                </a:solidFill>
              </a:rPr>
              <a:t>dilakukan</a:t>
            </a:r>
            <a:r>
              <a:rPr lang="en-US" sz="2000" dirty="0">
                <a:solidFill>
                  <a:schemeClr val="tx1"/>
                </a:solidFill>
              </a:rPr>
              <a:t> </a:t>
            </a:r>
            <a:r>
              <a:rPr lang="en-US" sz="2000" dirty="0" err="1">
                <a:solidFill>
                  <a:schemeClr val="tx1"/>
                </a:solidFill>
              </a:rPr>
              <a:t>terhadap</a:t>
            </a:r>
            <a:r>
              <a:rPr lang="en-US" sz="2000" dirty="0">
                <a:solidFill>
                  <a:schemeClr val="tx1"/>
                </a:solidFill>
              </a:rPr>
              <a:t> </a:t>
            </a:r>
            <a:r>
              <a:rPr lang="en-US" sz="2000" dirty="0" err="1">
                <a:solidFill>
                  <a:schemeClr val="tx1"/>
                </a:solidFill>
              </a:rPr>
              <a:t>kabupaten</a:t>
            </a:r>
            <a:r>
              <a:rPr lang="en-US" sz="2000" dirty="0">
                <a:solidFill>
                  <a:schemeClr val="tx1"/>
                </a:solidFill>
              </a:rPr>
              <a:t>/</a:t>
            </a:r>
            <a:r>
              <a:rPr lang="en-US" sz="2000" dirty="0" err="1">
                <a:solidFill>
                  <a:schemeClr val="tx1"/>
                </a:solidFill>
              </a:rPr>
              <a:t>kota</a:t>
            </a:r>
            <a:r>
              <a:rPr lang="en-US" sz="2000" dirty="0">
                <a:solidFill>
                  <a:schemeClr val="tx1"/>
                </a:solidFill>
              </a:rPr>
              <a:t> </a:t>
            </a:r>
            <a:r>
              <a:rPr lang="en-US" sz="2000" dirty="0" err="1">
                <a:solidFill>
                  <a:schemeClr val="tx1"/>
                </a:solidFill>
              </a:rPr>
              <a:t>dalam</a:t>
            </a:r>
            <a:r>
              <a:rPr lang="en-US" sz="2000" dirty="0">
                <a:solidFill>
                  <a:schemeClr val="tx1"/>
                </a:solidFill>
              </a:rPr>
              <a:t> regional masing-masing </a:t>
            </a:r>
            <a:r>
              <a:rPr lang="en-US" sz="2000" dirty="0" err="1">
                <a:solidFill>
                  <a:schemeClr val="tx1"/>
                </a:solidFill>
              </a:rPr>
              <a:t>provinsi</a:t>
            </a:r>
            <a:r>
              <a:rPr lang="en-US" sz="2000" dirty="0">
                <a:solidFill>
                  <a:schemeClr val="tx1"/>
                </a:solidFill>
              </a:rPr>
              <a:t> </a:t>
            </a:r>
            <a:r>
              <a:rPr lang="en-US" sz="2000" dirty="0" err="1">
                <a:solidFill>
                  <a:schemeClr val="tx1"/>
                </a:solidFill>
              </a:rPr>
              <a:t>ditetapkan</a:t>
            </a:r>
            <a:r>
              <a:rPr lang="en-US" sz="2000" dirty="0">
                <a:solidFill>
                  <a:schemeClr val="tx1"/>
                </a:solidFill>
              </a:rPr>
              <a:t> </a:t>
            </a:r>
            <a:r>
              <a:rPr lang="en-US" sz="2000" dirty="0" err="1">
                <a:solidFill>
                  <a:schemeClr val="tx1"/>
                </a:solidFill>
              </a:rPr>
              <a:t>setiap</a:t>
            </a:r>
            <a:r>
              <a:rPr lang="en-US" sz="2000" dirty="0">
                <a:solidFill>
                  <a:schemeClr val="tx1"/>
                </a:solidFill>
              </a:rPr>
              <a:t> </a:t>
            </a:r>
            <a:r>
              <a:rPr lang="en-US" sz="2000" dirty="0" err="1">
                <a:solidFill>
                  <a:schemeClr val="tx1"/>
                </a:solidFill>
              </a:rPr>
              <a:t>tahun</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b="1" dirty="0">
                <a:solidFill>
                  <a:schemeClr val="tx1"/>
                </a:solidFill>
              </a:rPr>
              <a:t>Keputusan </a:t>
            </a:r>
            <a:r>
              <a:rPr lang="en-US" sz="2000" b="1" dirty="0" err="1">
                <a:solidFill>
                  <a:schemeClr val="tx1"/>
                </a:solidFill>
              </a:rPr>
              <a:t>Gubernur</a:t>
            </a:r>
            <a:r>
              <a:rPr lang="en-US" sz="2000" b="1" dirty="0">
                <a:solidFill>
                  <a:schemeClr val="tx1"/>
                </a:solidFill>
              </a:rPr>
              <a:t>.</a:t>
            </a:r>
          </a:p>
          <a:p>
            <a:pPr algn="just"/>
            <a:endParaRPr lang="en-US" sz="2000" dirty="0">
              <a:solidFill>
                <a:schemeClr val="tx1"/>
              </a:solidFill>
            </a:endParaRPr>
          </a:p>
          <a:p>
            <a:pPr algn="just"/>
            <a:r>
              <a:rPr lang="en-US" sz="2000" dirty="0" err="1">
                <a:solidFill>
                  <a:schemeClr val="tx1"/>
                </a:solidFill>
              </a:rPr>
              <a:t>Gubernur</a:t>
            </a:r>
            <a:r>
              <a:rPr lang="en-US" sz="2000" dirty="0">
                <a:solidFill>
                  <a:schemeClr val="tx1"/>
                </a:solidFill>
              </a:rPr>
              <a:t> </a:t>
            </a:r>
            <a:r>
              <a:rPr lang="en-US" sz="2000" dirty="0" err="1">
                <a:solidFill>
                  <a:schemeClr val="tx1"/>
                </a:solidFill>
              </a:rPr>
              <a:t>menyampaikan</a:t>
            </a:r>
            <a:r>
              <a:rPr lang="en-US" sz="2000" dirty="0">
                <a:solidFill>
                  <a:schemeClr val="tx1"/>
                </a:solidFill>
              </a:rPr>
              <a:t> </a:t>
            </a:r>
            <a:r>
              <a:rPr lang="en-US" sz="2000" dirty="0" err="1">
                <a:solidFill>
                  <a:schemeClr val="tx1"/>
                </a:solidFill>
              </a:rPr>
              <a:t>laporan</a:t>
            </a:r>
            <a:r>
              <a:rPr lang="en-US" sz="2000" dirty="0">
                <a:solidFill>
                  <a:schemeClr val="tx1"/>
                </a:solidFill>
              </a:rPr>
              <a:t> </a:t>
            </a:r>
            <a:r>
              <a:rPr lang="en-US" sz="2000" dirty="0" err="1">
                <a:solidFill>
                  <a:schemeClr val="tx1"/>
                </a:solidFill>
              </a:rPr>
              <a:t>hasil</a:t>
            </a:r>
            <a:r>
              <a:rPr lang="en-US" sz="2000" dirty="0">
                <a:solidFill>
                  <a:schemeClr val="tx1"/>
                </a:solidFill>
              </a:rPr>
              <a:t> </a:t>
            </a:r>
            <a:r>
              <a:rPr lang="en-US" sz="2000" dirty="0" err="1">
                <a:solidFill>
                  <a:schemeClr val="tx1"/>
                </a:solidFill>
              </a:rPr>
              <a:t>pengukuran</a:t>
            </a:r>
            <a:r>
              <a:rPr lang="en-US" sz="2000" dirty="0">
                <a:solidFill>
                  <a:schemeClr val="tx1"/>
                </a:solidFill>
              </a:rPr>
              <a:t> IPKD </a:t>
            </a:r>
            <a:r>
              <a:rPr lang="en-US" sz="2000" dirty="0" err="1">
                <a:solidFill>
                  <a:schemeClr val="tx1"/>
                </a:solidFill>
              </a:rPr>
              <a:t>pemerintah</a:t>
            </a:r>
            <a:r>
              <a:rPr lang="en-US" sz="2000" dirty="0">
                <a:solidFill>
                  <a:schemeClr val="tx1"/>
                </a:solidFill>
              </a:rPr>
              <a:t> </a:t>
            </a:r>
            <a:r>
              <a:rPr lang="en-US" sz="2000" dirty="0" err="1">
                <a:solidFill>
                  <a:schemeClr val="tx1"/>
                </a:solidFill>
              </a:rPr>
              <a:t>kabupaten</a:t>
            </a:r>
            <a:r>
              <a:rPr lang="en-US" sz="2000" dirty="0">
                <a:solidFill>
                  <a:schemeClr val="tx1"/>
                </a:solidFill>
              </a:rPr>
              <a:t>/</a:t>
            </a:r>
            <a:r>
              <a:rPr lang="en-US" sz="2000" dirty="0" err="1">
                <a:solidFill>
                  <a:schemeClr val="tx1"/>
                </a:solidFill>
              </a:rPr>
              <a:t>kota</a:t>
            </a:r>
            <a:r>
              <a:rPr lang="en-US" sz="2000" dirty="0">
                <a:solidFill>
                  <a:schemeClr val="tx1"/>
                </a:solidFill>
              </a:rPr>
              <a:t> </a:t>
            </a:r>
            <a:r>
              <a:rPr lang="en-US" sz="2000" dirty="0" err="1">
                <a:solidFill>
                  <a:schemeClr val="tx1"/>
                </a:solidFill>
              </a:rPr>
              <a:t>kepada</a:t>
            </a:r>
            <a:r>
              <a:rPr lang="en-US" sz="2000" dirty="0">
                <a:solidFill>
                  <a:schemeClr val="tx1"/>
                </a:solidFill>
              </a:rPr>
              <a:t> </a:t>
            </a:r>
            <a:r>
              <a:rPr lang="en-US" sz="2000" dirty="0" err="1">
                <a:solidFill>
                  <a:schemeClr val="tx1"/>
                </a:solidFill>
              </a:rPr>
              <a:t>Mendagri</a:t>
            </a:r>
            <a:r>
              <a:rPr lang="en-US" sz="2000" dirty="0">
                <a:solidFill>
                  <a:schemeClr val="tx1"/>
                </a:solidFill>
              </a:rPr>
              <a:t> </a:t>
            </a:r>
            <a:r>
              <a:rPr lang="en-US" sz="2000" b="1" dirty="0">
                <a:solidFill>
                  <a:schemeClr val="tx1"/>
                </a:solidFill>
              </a:rPr>
              <a:t>paling </a:t>
            </a:r>
            <a:r>
              <a:rPr lang="en-US" sz="2000" b="1" dirty="0" err="1">
                <a:solidFill>
                  <a:schemeClr val="tx1"/>
                </a:solidFill>
              </a:rPr>
              <a:t>lambat</a:t>
            </a:r>
            <a:r>
              <a:rPr lang="en-US" sz="2000" b="1" dirty="0">
                <a:solidFill>
                  <a:schemeClr val="tx1"/>
                </a:solidFill>
              </a:rPr>
              <a:t> </a:t>
            </a:r>
            <a:r>
              <a:rPr lang="en-US" sz="2000" b="1" dirty="0" err="1">
                <a:solidFill>
                  <a:schemeClr val="tx1"/>
                </a:solidFill>
              </a:rPr>
              <a:t>Bulan</a:t>
            </a:r>
            <a:r>
              <a:rPr lang="en-US" sz="2000" b="1" dirty="0">
                <a:solidFill>
                  <a:schemeClr val="tx1"/>
                </a:solidFill>
              </a:rPr>
              <a:t> </a:t>
            </a:r>
            <a:r>
              <a:rPr lang="en-US" sz="2000" b="1" dirty="0" err="1">
                <a:solidFill>
                  <a:schemeClr val="tx1"/>
                </a:solidFill>
              </a:rPr>
              <a:t>Juli</a:t>
            </a:r>
            <a:r>
              <a:rPr lang="en-US" sz="2000" b="1" dirty="0">
                <a:solidFill>
                  <a:schemeClr val="tx1"/>
                </a:solidFill>
              </a:rPr>
              <a:t> </a:t>
            </a:r>
            <a:r>
              <a:rPr lang="en-US" sz="2000" b="1" dirty="0" err="1">
                <a:solidFill>
                  <a:schemeClr val="tx1"/>
                </a:solidFill>
              </a:rPr>
              <a:t>tahun</a:t>
            </a:r>
            <a:r>
              <a:rPr lang="en-US" sz="2000" b="1" dirty="0">
                <a:solidFill>
                  <a:schemeClr val="tx1"/>
                </a:solidFill>
              </a:rPr>
              <a:t> </a:t>
            </a:r>
            <a:r>
              <a:rPr lang="en-US" sz="2000" b="1" dirty="0" err="1">
                <a:solidFill>
                  <a:schemeClr val="tx1"/>
                </a:solidFill>
              </a:rPr>
              <a:t>berikutnya</a:t>
            </a:r>
            <a:r>
              <a:rPr lang="en-US" sz="2000" b="1" dirty="0">
                <a:solidFill>
                  <a:schemeClr val="tx1"/>
                </a:solidFill>
              </a:rPr>
              <a:t>.</a:t>
            </a:r>
          </a:p>
          <a:p>
            <a:pPr algn="just">
              <a:buFont typeface="Wingdings" panose="05000000000000000000" pitchFamily="2" charset="2"/>
              <a:buChar char="q"/>
            </a:pPr>
            <a:endParaRPr lang="en-US" sz="3200" dirty="0">
              <a:solidFill>
                <a:schemeClr val="tx1"/>
              </a:solidFill>
            </a:endParaRPr>
          </a:p>
        </p:txBody>
      </p:sp>
      <p:sp>
        <p:nvSpPr>
          <p:cNvPr id="22" name="Rectangle 21">
            <a:extLst>
              <a:ext uri="{FF2B5EF4-FFF2-40B4-BE49-F238E27FC236}">
                <a16:creationId xmlns:a16="http://schemas.microsoft.com/office/drawing/2014/main" id="{759714C1-CB8E-4A03-B6EC-6F5560CEF5F9}"/>
              </a:ext>
            </a:extLst>
          </p:cNvPr>
          <p:cNvSpPr/>
          <p:nvPr/>
        </p:nvSpPr>
        <p:spPr>
          <a:xfrm>
            <a:off x="5307427" y="1440016"/>
            <a:ext cx="6612304" cy="131109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Daerah </a:t>
            </a:r>
            <a:r>
              <a:rPr lang="en-US" sz="2000" dirty="0" err="1">
                <a:solidFill>
                  <a:schemeClr val="tx1"/>
                </a:solidFill>
              </a:rPr>
              <a:t>Provinsi</a:t>
            </a:r>
            <a:r>
              <a:rPr lang="en-US" sz="2000" dirty="0">
                <a:solidFill>
                  <a:schemeClr val="tx1"/>
                </a:solidFill>
              </a:rPr>
              <a:t> </a:t>
            </a:r>
            <a:r>
              <a:rPr lang="en-US" sz="2000" dirty="0" err="1">
                <a:solidFill>
                  <a:schemeClr val="tx1"/>
                </a:solidFill>
              </a:rPr>
              <a:t>dilakukan</a:t>
            </a:r>
            <a:r>
              <a:rPr lang="en-US" sz="2000" dirty="0">
                <a:solidFill>
                  <a:schemeClr val="tx1"/>
                </a:solidFill>
              </a:rPr>
              <a:t> </a:t>
            </a:r>
            <a:r>
              <a:rPr lang="en-US" sz="2000" dirty="0" err="1">
                <a:solidFill>
                  <a:schemeClr val="tx1"/>
                </a:solidFill>
              </a:rPr>
              <a:t>secara</a:t>
            </a:r>
            <a:r>
              <a:rPr lang="en-US" sz="2000" dirty="0">
                <a:solidFill>
                  <a:schemeClr val="tx1"/>
                </a:solidFill>
              </a:rPr>
              <a:t> Nasional yang </a:t>
            </a:r>
            <a:r>
              <a:rPr lang="en-US" sz="2000" dirty="0" err="1">
                <a:solidFill>
                  <a:schemeClr val="tx1"/>
                </a:solidFill>
              </a:rPr>
              <a:t>ditetapkan</a:t>
            </a:r>
            <a:r>
              <a:rPr lang="en-US" sz="2000" dirty="0">
                <a:solidFill>
                  <a:schemeClr val="tx1"/>
                </a:solidFill>
              </a:rPr>
              <a:t> </a:t>
            </a:r>
            <a:r>
              <a:rPr lang="en-US" sz="2000" dirty="0" err="1">
                <a:solidFill>
                  <a:schemeClr val="tx1"/>
                </a:solidFill>
              </a:rPr>
              <a:t>setiap</a:t>
            </a:r>
            <a:r>
              <a:rPr lang="en-US" sz="2000" dirty="0">
                <a:solidFill>
                  <a:schemeClr val="tx1"/>
                </a:solidFill>
              </a:rPr>
              <a:t> </a:t>
            </a:r>
            <a:r>
              <a:rPr lang="en-US" sz="2000" dirty="0" err="1">
                <a:solidFill>
                  <a:schemeClr val="tx1"/>
                </a:solidFill>
              </a:rPr>
              <a:t>tahun</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b="1" dirty="0">
                <a:solidFill>
                  <a:schemeClr val="tx1"/>
                </a:solidFill>
              </a:rPr>
              <a:t>Keputusan </a:t>
            </a:r>
            <a:r>
              <a:rPr lang="en-US" sz="2000" b="1" dirty="0" err="1">
                <a:solidFill>
                  <a:schemeClr val="tx1"/>
                </a:solidFill>
              </a:rPr>
              <a:t>Mendagri</a:t>
            </a:r>
            <a:r>
              <a:rPr lang="en-US" sz="2000" b="1" dirty="0">
                <a:solidFill>
                  <a:schemeClr val="tx1"/>
                </a:solidFill>
              </a:rPr>
              <a:t>.</a:t>
            </a:r>
          </a:p>
        </p:txBody>
      </p:sp>
      <p:sp>
        <p:nvSpPr>
          <p:cNvPr id="23" name="TextBox 22">
            <a:extLst>
              <a:ext uri="{FF2B5EF4-FFF2-40B4-BE49-F238E27FC236}">
                <a16:creationId xmlns:a16="http://schemas.microsoft.com/office/drawing/2014/main" id="{0478172B-0DA6-4C17-B0AB-AAD6DE7EBC56}"/>
              </a:ext>
            </a:extLst>
          </p:cNvPr>
          <p:cNvSpPr txBox="1"/>
          <p:nvPr/>
        </p:nvSpPr>
        <p:spPr>
          <a:xfrm>
            <a:off x="8354040" y="6562069"/>
            <a:ext cx="3147593" cy="276999"/>
          </a:xfrm>
          <a:prstGeom prst="rect">
            <a:avLst/>
          </a:prstGeom>
          <a:noFill/>
        </p:spPr>
        <p:txBody>
          <a:bodyPr wrap="square" rtlCol="0">
            <a:spAutoFit/>
          </a:bodyPr>
          <a:lstStyle/>
          <a:p>
            <a:r>
              <a:rPr lang="en-US" sz="1200" b="1" dirty="0" err="1">
                <a:solidFill>
                  <a:schemeClr val="bg1"/>
                </a:solidFill>
              </a:rPr>
              <a:t>Pasal</a:t>
            </a:r>
            <a:r>
              <a:rPr lang="en-US" sz="1200" b="1" dirty="0">
                <a:solidFill>
                  <a:schemeClr val="bg1"/>
                </a:solidFill>
              </a:rPr>
              <a:t> 15 </a:t>
            </a:r>
            <a:r>
              <a:rPr lang="en-US" sz="1200" b="1" dirty="0" err="1">
                <a:solidFill>
                  <a:schemeClr val="bg1"/>
                </a:solidFill>
              </a:rPr>
              <a:t>s.d</a:t>
            </a:r>
            <a:r>
              <a:rPr lang="en-US" sz="1200" b="1" dirty="0">
                <a:solidFill>
                  <a:schemeClr val="bg1"/>
                </a:solidFill>
              </a:rPr>
              <a:t> 19 </a:t>
            </a:r>
            <a:r>
              <a:rPr lang="en-US" sz="1200" b="1" dirty="0" err="1">
                <a:solidFill>
                  <a:schemeClr val="bg1"/>
                </a:solidFill>
              </a:rPr>
              <a:t>Permendagri</a:t>
            </a:r>
            <a:r>
              <a:rPr lang="en-US" sz="1200" b="1" dirty="0">
                <a:solidFill>
                  <a:schemeClr val="bg1"/>
                </a:solidFill>
              </a:rPr>
              <a:t> 19/2020</a:t>
            </a:r>
          </a:p>
        </p:txBody>
      </p:sp>
      <p:cxnSp>
        <p:nvCxnSpPr>
          <p:cNvPr id="24" name="Straight Arrow Connector 23">
            <a:extLst>
              <a:ext uri="{FF2B5EF4-FFF2-40B4-BE49-F238E27FC236}">
                <a16:creationId xmlns:a16="http://schemas.microsoft.com/office/drawing/2014/main" id="{9E9D76AA-35A9-44AD-822B-D8DEEE03978D}"/>
              </a:ext>
            </a:extLst>
          </p:cNvPr>
          <p:cNvCxnSpPr>
            <a:cxnSpLocks/>
            <a:stCxn id="18" idx="3"/>
          </p:cNvCxnSpPr>
          <p:nvPr/>
        </p:nvCxnSpPr>
        <p:spPr>
          <a:xfrm flipV="1">
            <a:off x="4307674" y="2301455"/>
            <a:ext cx="967223" cy="11889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31CF473-5012-472C-9B2F-CFFDC345913D}"/>
              </a:ext>
            </a:extLst>
          </p:cNvPr>
          <p:cNvCxnSpPr>
            <a:cxnSpLocks/>
            <a:stCxn id="18" idx="3"/>
          </p:cNvCxnSpPr>
          <p:nvPr/>
        </p:nvCxnSpPr>
        <p:spPr>
          <a:xfrm>
            <a:off x="4307674" y="3490451"/>
            <a:ext cx="967223" cy="691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A203AE1-97C6-441A-B2F1-791460E2A942}"/>
              </a:ext>
            </a:extLst>
          </p:cNvPr>
          <p:cNvSpPr/>
          <p:nvPr/>
        </p:nvSpPr>
        <p:spPr>
          <a:xfrm>
            <a:off x="1175982" y="592496"/>
            <a:ext cx="10743749" cy="461665"/>
          </a:xfrm>
          <a:prstGeom prst="rect">
            <a:avLst/>
          </a:prstGeom>
        </p:spPr>
        <p:txBody>
          <a:bodyPr wrap="square">
            <a:spAutoFit/>
          </a:bodyPr>
          <a:lstStyle/>
          <a:p>
            <a:pPr algn="ctr"/>
            <a:r>
              <a:rPr lang="en-US" sz="2400" b="1" dirty="0">
                <a:latin typeface="Arial Rounded MT Bold" panose="020F0704030504030204" pitchFamily="34" charset="0"/>
              </a:rPr>
              <a:t>PENGUKURAN DAN PEMERINGKATAN IPKD</a:t>
            </a:r>
          </a:p>
        </p:txBody>
      </p:sp>
    </p:spTree>
    <p:extLst>
      <p:ext uri="{BB962C8B-B14F-4D97-AF65-F5344CB8AC3E}">
        <p14:creationId xmlns:p14="http://schemas.microsoft.com/office/powerpoint/2010/main" val="359641055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3"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Content Placeholder 3">
            <a:extLst>
              <a:ext uri="{FF2B5EF4-FFF2-40B4-BE49-F238E27FC236}">
                <a16:creationId xmlns:a16="http://schemas.microsoft.com/office/drawing/2014/main" id="{8164929A-A5F3-498C-8FD0-CF0561BBFB9A}"/>
              </a:ext>
            </a:extLst>
          </p:cNvPr>
          <p:cNvGraphicFramePr>
            <a:graphicFrameLocks noGrp="1"/>
          </p:cNvGraphicFramePr>
          <p:nvPr>
            <p:ph idx="1"/>
            <p:extLst>
              <p:ext uri="{D42A27DB-BD31-4B8C-83A1-F6EECF244321}">
                <p14:modId xmlns:p14="http://schemas.microsoft.com/office/powerpoint/2010/main" val="1391879455"/>
              </p:ext>
            </p:extLst>
          </p:nvPr>
        </p:nvGraphicFramePr>
        <p:xfrm>
          <a:off x="541361" y="1318000"/>
          <a:ext cx="11316342" cy="39496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TextBox 18">
            <a:extLst>
              <a:ext uri="{FF2B5EF4-FFF2-40B4-BE49-F238E27FC236}">
                <a16:creationId xmlns:a16="http://schemas.microsoft.com/office/drawing/2014/main" id="{0FA0DFC7-FE23-47CF-B5BF-CCFBBEF40E88}"/>
              </a:ext>
            </a:extLst>
          </p:cNvPr>
          <p:cNvSpPr txBox="1"/>
          <p:nvPr/>
        </p:nvSpPr>
        <p:spPr>
          <a:xfrm>
            <a:off x="541361" y="5470493"/>
            <a:ext cx="11316342" cy="1015663"/>
          </a:xfrm>
          <a:prstGeom prst="rect">
            <a:avLst/>
          </a:prstGeom>
          <a:noFill/>
        </p:spPr>
        <p:txBody>
          <a:bodyPr wrap="square" rtlCol="0">
            <a:spAutoFit/>
          </a:bodyPr>
          <a:lstStyle/>
          <a:p>
            <a:pPr algn="just"/>
            <a:r>
              <a:rPr lang="en-US" sz="2000" b="1" dirty="0"/>
              <a:t>Hasil </a:t>
            </a:r>
            <a:r>
              <a:rPr lang="en-US" sz="2000" b="1" dirty="0" err="1"/>
              <a:t>pengukuran</a:t>
            </a:r>
            <a:r>
              <a:rPr lang="en-US" sz="2000" b="1" dirty="0"/>
              <a:t> IPKD </a:t>
            </a:r>
            <a:r>
              <a:rPr lang="en-US" sz="2000" b="1" dirty="0" err="1"/>
              <a:t>Pemdah</a:t>
            </a:r>
            <a:r>
              <a:rPr lang="en-US" sz="2000" b="1" dirty="0"/>
              <a:t> </a:t>
            </a:r>
            <a:r>
              <a:rPr lang="en-US" sz="2000" b="1" dirty="0" err="1"/>
              <a:t>berpredikat</a:t>
            </a:r>
            <a:r>
              <a:rPr lang="en-US" sz="2000" b="1" dirty="0"/>
              <a:t> </a:t>
            </a:r>
            <a:r>
              <a:rPr lang="en-US" sz="2000" b="1" dirty="0" err="1"/>
              <a:t>terbaik</a:t>
            </a:r>
            <a:r>
              <a:rPr lang="en-US" sz="2000" b="1" dirty="0"/>
              <a:t> </a:t>
            </a:r>
            <a:r>
              <a:rPr lang="en-US" sz="2000" b="1" dirty="0" err="1"/>
              <a:t>secara</a:t>
            </a:r>
            <a:r>
              <a:rPr lang="en-US" sz="2000" b="1" dirty="0"/>
              <a:t> </a:t>
            </a:r>
            <a:r>
              <a:rPr lang="en-US" sz="2000" b="1" dirty="0" err="1"/>
              <a:t>nasional</a:t>
            </a:r>
            <a:r>
              <a:rPr lang="en-US" sz="2000" b="1" dirty="0"/>
              <a:t> </a:t>
            </a:r>
            <a:r>
              <a:rPr lang="en-US" sz="2000" b="1" dirty="0" err="1"/>
              <a:t>dapat</a:t>
            </a:r>
            <a:r>
              <a:rPr lang="en-US" sz="2000" b="1" dirty="0"/>
              <a:t> </a:t>
            </a:r>
            <a:r>
              <a:rPr lang="en-US" sz="2000" b="1" dirty="0" err="1"/>
              <a:t>dijadikan</a:t>
            </a:r>
            <a:r>
              <a:rPr lang="en-US" sz="2000" b="1" dirty="0"/>
              <a:t> </a:t>
            </a:r>
            <a:r>
              <a:rPr lang="en-US" sz="2000" b="1" dirty="0" err="1"/>
              <a:t>dasar</a:t>
            </a:r>
            <a:r>
              <a:rPr lang="en-US" sz="2000" b="1" dirty="0"/>
              <a:t> </a:t>
            </a:r>
            <a:r>
              <a:rPr lang="en-US" sz="2000" b="1" dirty="0" err="1"/>
              <a:t>dalam</a:t>
            </a:r>
            <a:r>
              <a:rPr lang="en-US" sz="2000" b="1" dirty="0"/>
              <a:t> </a:t>
            </a:r>
            <a:r>
              <a:rPr lang="en-US" sz="2000" b="1" dirty="0" err="1"/>
              <a:t>pemberian</a:t>
            </a:r>
            <a:r>
              <a:rPr lang="en-US" sz="2000" b="1" dirty="0"/>
              <a:t> </a:t>
            </a:r>
            <a:r>
              <a:rPr lang="en-US" sz="2000" b="1" dirty="0" err="1"/>
              <a:t>insentif</a:t>
            </a:r>
            <a:r>
              <a:rPr lang="en-US" sz="2000" b="1" dirty="0"/>
              <a:t> </a:t>
            </a:r>
            <a:r>
              <a:rPr lang="en-US" sz="2000" b="1" dirty="0" err="1"/>
              <a:t>sesuai</a:t>
            </a:r>
            <a:r>
              <a:rPr lang="en-US" sz="2000" b="1" dirty="0"/>
              <a:t> </a:t>
            </a:r>
            <a:r>
              <a:rPr lang="en-US" sz="2000" b="1" dirty="0" err="1"/>
              <a:t>dengan</a:t>
            </a:r>
            <a:r>
              <a:rPr lang="en-US" sz="2000" b="1" dirty="0"/>
              <a:t> </a:t>
            </a:r>
            <a:r>
              <a:rPr lang="en-US" sz="2000" b="1" dirty="0" err="1"/>
              <a:t>ketentuan</a:t>
            </a:r>
            <a:r>
              <a:rPr lang="en-US" sz="2000" b="1" dirty="0"/>
              <a:t> </a:t>
            </a:r>
            <a:r>
              <a:rPr lang="en-US" sz="2000" b="1" dirty="0" err="1"/>
              <a:t>perUU</a:t>
            </a:r>
            <a:r>
              <a:rPr lang="en-US" sz="2000" b="1" dirty="0"/>
              <a:t> yang </a:t>
            </a:r>
            <a:r>
              <a:rPr lang="en-US" sz="2000" b="1" dirty="0" err="1"/>
              <a:t>diberikan</a:t>
            </a:r>
            <a:r>
              <a:rPr lang="en-US" sz="2000" b="1" dirty="0"/>
              <a:t> oleh </a:t>
            </a:r>
            <a:r>
              <a:rPr lang="en-US" sz="2000" b="1" dirty="0" err="1"/>
              <a:t>Mendagri</a:t>
            </a:r>
            <a:r>
              <a:rPr lang="en-US" sz="2000" b="1" dirty="0"/>
              <a:t> </a:t>
            </a:r>
            <a:r>
              <a:rPr lang="en-US" sz="2000" b="1" dirty="0" err="1"/>
              <a:t>secara</a:t>
            </a:r>
            <a:r>
              <a:rPr lang="en-US" sz="2000" b="1" dirty="0"/>
              <a:t> </a:t>
            </a:r>
            <a:r>
              <a:rPr lang="en-US" sz="2000" b="1" dirty="0" err="1"/>
              <a:t>nasional</a:t>
            </a:r>
            <a:r>
              <a:rPr lang="en-US" sz="2000" b="1" dirty="0"/>
              <a:t> pada </a:t>
            </a:r>
            <a:r>
              <a:rPr lang="en-US" sz="2000" b="1" dirty="0" err="1"/>
              <a:t>Bulan</a:t>
            </a:r>
            <a:r>
              <a:rPr lang="en-US" sz="2000" b="1" dirty="0"/>
              <a:t> </a:t>
            </a:r>
            <a:r>
              <a:rPr lang="en-US" sz="2000" b="1" dirty="0" err="1"/>
              <a:t>Agustus</a:t>
            </a:r>
            <a:r>
              <a:rPr lang="en-US" sz="2000" b="1" dirty="0"/>
              <a:t> </a:t>
            </a:r>
            <a:r>
              <a:rPr lang="en-US" sz="2000" b="1" dirty="0" err="1"/>
              <a:t>setiap</a:t>
            </a:r>
            <a:r>
              <a:rPr lang="en-US" sz="2000" b="1" dirty="0"/>
              <a:t> </a:t>
            </a:r>
            <a:r>
              <a:rPr lang="en-US" sz="2000" b="1" dirty="0" err="1"/>
              <a:t>tahun</a:t>
            </a:r>
            <a:r>
              <a:rPr lang="en-US" sz="2000" b="1" dirty="0"/>
              <a:t>.</a:t>
            </a:r>
          </a:p>
        </p:txBody>
      </p:sp>
      <p:sp>
        <p:nvSpPr>
          <p:cNvPr id="22" name="Rectangle 21">
            <a:extLst>
              <a:ext uri="{FF2B5EF4-FFF2-40B4-BE49-F238E27FC236}">
                <a16:creationId xmlns:a16="http://schemas.microsoft.com/office/drawing/2014/main" id="{5A0E4361-B72A-49A8-BE9E-AEBD0F6B4173}"/>
              </a:ext>
            </a:extLst>
          </p:cNvPr>
          <p:cNvSpPr/>
          <p:nvPr/>
        </p:nvSpPr>
        <p:spPr>
          <a:xfrm>
            <a:off x="1041472" y="525911"/>
            <a:ext cx="10058399" cy="461665"/>
          </a:xfrm>
          <a:prstGeom prst="rect">
            <a:avLst/>
          </a:prstGeom>
        </p:spPr>
        <p:txBody>
          <a:bodyPr wrap="square">
            <a:spAutoFit/>
          </a:bodyPr>
          <a:lstStyle/>
          <a:p>
            <a:pPr lvl="0" algn="ctr"/>
            <a:r>
              <a:rPr lang="en-US" sz="2400" b="1" dirty="0">
                <a:latin typeface="Arial Rounded MT Bold" panose="020F0704030504030204" pitchFamily="34" charset="0"/>
              </a:rPr>
              <a:t>PENETAPAN PERINGKAT TERBAIK</a:t>
            </a:r>
          </a:p>
        </p:txBody>
      </p:sp>
      <p:pic>
        <p:nvPicPr>
          <p:cNvPr id="24" name="Graphic 23" descr="Upward trend">
            <a:extLst>
              <a:ext uri="{FF2B5EF4-FFF2-40B4-BE49-F238E27FC236}">
                <a16:creationId xmlns:a16="http://schemas.microsoft.com/office/drawing/2014/main" id="{0D3B99D0-F154-42E1-A889-791A9D7659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31577" y="294416"/>
            <a:ext cx="914400" cy="914400"/>
          </a:xfrm>
          <a:prstGeom prst="rect">
            <a:avLst/>
          </a:prstGeom>
        </p:spPr>
      </p:pic>
      <p:sp>
        <p:nvSpPr>
          <p:cNvPr id="25" name="TextBox 24">
            <a:extLst>
              <a:ext uri="{FF2B5EF4-FFF2-40B4-BE49-F238E27FC236}">
                <a16:creationId xmlns:a16="http://schemas.microsoft.com/office/drawing/2014/main" id="{58C72349-8A75-4532-9D90-0BABBFBDE5C9}"/>
              </a:ext>
            </a:extLst>
          </p:cNvPr>
          <p:cNvSpPr txBox="1"/>
          <p:nvPr/>
        </p:nvSpPr>
        <p:spPr>
          <a:xfrm>
            <a:off x="8888699" y="6581001"/>
            <a:ext cx="3147593" cy="276999"/>
          </a:xfrm>
          <a:prstGeom prst="rect">
            <a:avLst/>
          </a:prstGeom>
          <a:noFill/>
        </p:spPr>
        <p:txBody>
          <a:bodyPr wrap="square" rtlCol="0">
            <a:spAutoFit/>
          </a:bodyPr>
          <a:lstStyle/>
          <a:p>
            <a:pPr algn="r"/>
            <a:r>
              <a:rPr lang="en-US" sz="1200" b="1" dirty="0" err="1">
                <a:solidFill>
                  <a:schemeClr val="bg1"/>
                </a:solidFill>
              </a:rPr>
              <a:t>Pasal</a:t>
            </a:r>
            <a:r>
              <a:rPr lang="en-US" sz="1200" b="1" dirty="0">
                <a:solidFill>
                  <a:schemeClr val="bg1"/>
                </a:solidFill>
              </a:rPr>
              <a:t> 20 </a:t>
            </a:r>
            <a:r>
              <a:rPr lang="en-US" sz="1200" b="1" dirty="0" err="1">
                <a:solidFill>
                  <a:schemeClr val="bg1"/>
                </a:solidFill>
              </a:rPr>
              <a:t>Permendagri</a:t>
            </a:r>
            <a:r>
              <a:rPr lang="en-US" sz="1200" b="1" dirty="0">
                <a:solidFill>
                  <a:schemeClr val="bg1"/>
                </a:solidFill>
              </a:rPr>
              <a:t> 19/2020</a:t>
            </a:r>
          </a:p>
        </p:txBody>
      </p:sp>
    </p:spTree>
    <p:extLst>
      <p:ext uri="{BB962C8B-B14F-4D97-AF65-F5344CB8AC3E}">
        <p14:creationId xmlns:p14="http://schemas.microsoft.com/office/powerpoint/2010/main" val="25639836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3"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Content Placeholder 3">
            <a:extLst>
              <a:ext uri="{FF2B5EF4-FFF2-40B4-BE49-F238E27FC236}">
                <a16:creationId xmlns:a16="http://schemas.microsoft.com/office/drawing/2014/main" id="{1AF332AD-0046-4513-9BB0-466F322F1BE9}"/>
              </a:ext>
            </a:extLst>
          </p:cNvPr>
          <p:cNvGraphicFramePr>
            <a:graphicFrameLocks/>
          </p:cNvGraphicFramePr>
          <p:nvPr>
            <p:extLst>
              <p:ext uri="{D42A27DB-BD31-4B8C-83A1-F6EECF244321}">
                <p14:modId xmlns:p14="http://schemas.microsoft.com/office/powerpoint/2010/main" val="179718676"/>
              </p:ext>
            </p:extLst>
          </p:nvPr>
        </p:nvGraphicFramePr>
        <p:xfrm>
          <a:off x="614149" y="1624083"/>
          <a:ext cx="11282883" cy="45800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Rectangle 18">
            <a:extLst>
              <a:ext uri="{FF2B5EF4-FFF2-40B4-BE49-F238E27FC236}">
                <a16:creationId xmlns:a16="http://schemas.microsoft.com/office/drawing/2014/main" id="{7812F707-6463-4B62-9F18-B5CAFC3736D7}"/>
              </a:ext>
            </a:extLst>
          </p:cNvPr>
          <p:cNvSpPr/>
          <p:nvPr/>
        </p:nvSpPr>
        <p:spPr>
          <a:xfrm>
            <a:off x="3307195" y="889707"/>
            <a:ext cx="8501347" cy="523220"/>
          </a:xfrm>
          <a:prstGeom prst="rect">
            <a:avLst/>
          </a:prstGeom>
        </p:spPr>
        <p:txBody>
          <a:bodyPr wrap="square">
            <a:spAutoFit/>
          </a:bodyPr>
          <a:lstStyle/>
          <a:p>
            <a:pPr lvl="0"/>
            <a:r>
              <a:rPr lang="en-US" sz="2800" b="1" dirty="0">
                <a:latin typeface="Arial Rounded MT Bold" panose="020F0704030504030204" pitchFamily="34" charset="0"/>
              </a:rPr>
              <a:t>PENETAPAN PERINGKAT TERBURUK</a:t>
            </a:r>
          </a:p>
        </p:txBody>
      </p:sp>
      <p:sp>
        <p:nvSpPr>
          <p:cNvPr id="22" name="TextBox 21">
            <a:extLst>
              <a:ext uri="{FF2B5EF4-FFF2-40B4-BE49-F238E27FC236}">
                <a16:creationId xmlns:a16="http://schemas.microsoft.com/office/drawing/2014/main" id="{E08281EE-94DD-42B0-ADCB-19D293F39734}"/>
              </a:ext>
            </a:extLst>
          </p:cNvPr>
          <p:cNvSpPr txBox="1"/>
          <p:nvPr/>
        </p:nvSpPr>
        <p:spPr>
          <a:xfrm>
            <a:off x="8065602" y="6507314"/>
            <a:ext cx="3147593" cy="276999"/>
          </a:xfrm>
          <a:prstGeom prst="rect">
            <a:avLst/>
          </a:prstGeom>
          <a:noFill/>
        </p:spPr>
        <p:txBody>
          <a:bodyPr wrap="square" rtlCol="0">
            <a:spAutoFit/>
          </a:bodyPr>
          <a:lstStyle/>
          <a:p>
            <a:pPr algn="r"/>
            <a:r>
              <a:rPr lang="en-US" sz="1200" b="1" dirty="0" err="1">
                <a:solidFill>
                  <a:schemeClr val="bg1"/>
                </a:solidFill>
              </a:rPr>
              <a:t>Pasal</a:t>
            </a:r>
            <a:r>
              <a:rPr lang="en-US" sz="1200" b="1" dirty="0">
                <a:solidFill>
                  <a:schemeClr val="bg1"/>
                </a:solidFill>
              </a:rPr>
              <a:t> 21 </a:t>
            </a:r>
            <a:r>
              <a:rPr lang="en-US" sz="1200" b="1" dirty="0" err="1">
                <a:solidFill>
                  <a:schemeClr val="bg1"/>
                </a:solidFill>
              </a:rPr>
              <a:t>Permendagri</a:t>
            </a:r>
            <a:r>
              <a:rPr lang="en-US" sz="1200" b="1" dirty="0">
                <a:solidFill>
                  <a:schemeClr val="bg1"/>
                </a:solidFill>
              </a:rPr>
              <a:t> 19 </a:t>
            </a:r>
            <a:r>
              <a:rPr lang="en-US" sz="1200" b="1" dirty="0" err="1">
                <a:solidFill>
                  <a:schemeClr val="bg1"/>
                </a:solidFill>
              </a:rPr>
              <a:t>Tahun</a:t>
            </a:r>
            <a:r>
              <a:rPr lang="en-US" sz="1200" b="1" dirty="0">
                <a:solidFill>
                  <a:schemeClr val="bg1"/>
                </a:solidFill>
              </a:rPr>
              <a:t> 2020</a:t>
            </a:r>
          </a:p>
        </p:txBody>
      </p:sp>
      <p:pic>
        <p:nvPicPr>
          <p:cNvPr id="23" name="Graphic 22" descr="Downward trend">
            <a:extLst>
              <a:ext uri="{FF2B5EF4-FFF2-40B4-BE49-F238E27FC236}">
                <a16:creationId xmlns:a16="http://schemas.microsoft.com/office/drawing/2014/main" id="{4EDB075E-9119-46F5-B27F-FC342BDDC4C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76255" y="438695"/>
            <a:ext cx="1030940" cy="1030940"/>
          </a:xfrm>
          <a:prstGeom prst="rect">
            <a:avLst/>
          </a:prstGeom>
        </p:spPr>
      </p:pic>
    </p:spTree>
    <p:extLst>
      <p:ext uri="{BB962C8B-B14F-4D97-AF65-F5344CB8AC3E}">
        <p14:creationId xmlns:p14="http://schemas.microsoft.com/office/powerpoint/2010/main" val="408331598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3"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a:extLst>
              <a:ext uri="{FF2B5EF4-FFF2-40B4-BE49-F238E27FC236}">
                <a16:creationId xmlns:a16="http://schemas.microsoft.com/office/drawing/2014/main" id="{FBED22BE-20BE-4589-A627-18EEFCFFEBDF}"/>
              </a:ext>
            </a:extLst>
          </p:cNvPr>
          <p:cNvSpPr>
            <a:spLocks noGrp="1"/>
          </p:cNvSpPr>
          <p:nvPr>
            <p:ph type="title"/>
          </p:nvPr>
        </p:nvSpPr>
        <p:spPr>
          <a:xfrm>
            <a:off x="792213" y="732398"/>
            <a:ext cx="10461523" cy="559043"/>
          </a:xfrm>
        </p:spPr>
        <p:txBody>
          <a:bodyPr>
            <a:noAutofit/>
          </a:bodyPr>
          <a:lstStyle/>
          <a:p>
            <a:pPr algn="ctr"/>
            <a:r>
              <a:rPr lang="en-US" b="1" dirty="0">
                <a:solidFill>
                  <a:schemeClr val="tx1"/>
                </a:solidFill>
                <a:latin typeface="Arial Rounded MT Bold" panose="020F0704030504030204" pitchFamily="34" charset="0"/>
              </a:rPr>
              <a:t>PENDANAAN</a:t>
            </a:r>
            <a:endParaRPr lang="en-US" sz="2800" b="1" dirty="0">
              <a:solidFill>
                <a:schemeClr val="tx1"/>
              </a:solidFill>
              <a:latin typeface="Arial Rounded MT Bold" panose="020F0704030504030204" pitchFamily="34" charset="0"/>
            </a:endParaRPr>
          </a:p>
        </p:txBody>
      </p:sp>
      <p:sp>
        <p:nvSpPr>
          <p:cNvPr id="19" name="TextBox 18">
            <a:extLst>
              <a:ext uri="{FF2B5EF4-FFF2-40B4-BE49-F238E27FC236}">
                <a16:creationId xmlns:a16="http://schemas.microsoft.com/office/drawing/2014/main" id="{7D095AE9-999E-4780-A05B-66BD6B97D8AE}"/>
              </a:ext>
            </a:extLst>
          </p:cNvPr>
          <p:cNvSpPr txBox="1"/>
          <p:nvPr/>
        </p:nvSpPr>
        <p:spPr>
          <a:xfrm>
            <a:off x="8383069" y="6522765"/>
            <a:ext cx="3147593" cy="276999"/>
          </a:xfrm>
          <a:prstGeom prst="rect">
            <a:avLst/>
          </a:prstGeom>
          <a:noFill/>
        </p:spPr>
        <p:txBody>
          <a:bodyPr wrap="square" rtlCol="0">
            <a:spAutoFit/>
          </a:bodyPr>
          <a:lstStyle/>
          <a:p>
            <a:pPr algn="r"/>
            <a:r>
              <a:rPr lang="en-US" sz="1200" b="1" dirty="0" err="1">
                <a:solidFill>
                  <a:schemeClr val="bg1"/>
                </a:solidFill>
              </a:rPr>
              <a:t>Pasal</a:t>
            </a:r>
            <a:r>
              <a:rPr lang="en-US" sz="1200" b="1" dirty="0">
                <a:solidFill>
                  <a:schemeClr val="bg1"/>
                </a:solidFill>
              </a:rPr>
              <a:t> 22 </a:t>
            </a:r>
            <a:r>
              <a:rPr lang="en-US" sz="1200" b="1" dirty="0" err="1">
                <a:solidFill>
                  <a:schemeClr val="bg1"/>
                </a:solidFill>
              </a:rPr>
              <a:t>Permendagri</a:t>
            </a:r>
            <a:r>
              <a:rPr lang="en-US" sz="1200" b="1" dirty="0">
                <a:solidFill>
                  <a:schemeClr val="bg1"/>
                </a:solidFill>
              </a:rPr>
              <a:t> 19 </a:t>
            </a:r>
            <a:r>
              <a:rPr lang="en-US" sz="1200" b="1" dirty="0" err="1">
                <a:solidFill>
                  <a:schemeClr val="bg1"/>
                </a:solidFill>
              </a:rPr>
              <a:t>Tahun</a:t>
            </a:r>
            <a:r>
              <a:rPr lang="en-US" sz="1200" b="1" dirty="0">
                <a:solidFill>
                  <a:schemeClr val="bg1"/>
                </a:solidFill>
              </a:rPr>
              <a:t> 2020</a:t>
            </a:r>
          </a:p>
        </p:txBody>
      </p:sp>
      <p:sp>
        <p:nvSpPr>
          <p:cNvPr id="22" name="Hexagon 21">
            <a:extLst>
              <a:ext uri="{FF2B5EF4-FFF2-40B4-BE49-F238E27FC236}">
                <a16:creationId xmlns:a16="http://schemas.microsoft.com/office/drawing/2014/main" id="{2BA2C0E3-D1E6-409F-AAC6-ACF0622C9DA9}"/>
              </a:ext>
            </a:extLst>
          </p:cNvPr>
          <p:cNvSpPr/>
          <p:nvPr/>
        </p:nvSpPr>
        <p:spPr>
          <a:xfrm>
            <a:off x="1005841" y="1955042"/>
            <a:ext cx="3666039" cy="2870524"/>
          </a:xfrm>
          <a:prstGeom prst="hexagon">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Pendanaan</a:t>
            </a:r>
            <a:r>
              <a:rPr lang="en-US" sz="2000" b="1" dirty="0">
                <a:solidFill>
                  <a:schemeClr val="bg1"/>
                </a:solidFill>
              </a:rPr>
              <a:t> </a:t>
            </a:r>
            <a:r>
              <a:rPr lang="en-US" sz="2000" b="1" dirty="0" err="1">
                <a:solidFill>
                  <a:schemeClr val="bg1"/>
                </a:solidFill>
              </a:rPr>
              <a:t>dalam</a:t>
            </a:r>
            <a:r>
              <a:rPr lang="en-US" sz="2000" b="1" dirty="0">
                <a:solidFill>
                  <a:schemeClr val="bg1"/>
                </a:solidFill>
              </a:rPr>
              <a:t> </a:t>
            </a:r>
            <a:r>
              <a:rPr lang="en-US" sz="2000" b="1" dirty="0" err="1">
                <a:solidFill>
                  <a:schemeClr val="bg1"/>
                </a:solidFill>
              </a:rPr>
              <a:t>pengukuran</a:t>
            </a:r>
            <a:r>
              <a:rPr lang="en-US" sz="2000" b="1" dirty="0">
                <a:solidFill>
                  <a:schemeClr val="bg1"/>
                </a:solidFill>
              </a:rPr>
              <a:t> IPKD </a:t>
            </a:r>
            <a:r>
              <a:rPr lang="en-US" sz="2000" b="1" dirty="0" err="1">
                <a:solidFill>
                  <a:schemeClr val="bg1"/>
                </a:solidFill>
              </a:rPr>
              <a:t>Pemerintah</a:t>
            </a:r>
            <a:r>
              <a:rPr lang="en-US" sz="2000" b="1" dirty="0">
                <a:solidFill>
                  <a:schemeClr val="bg1"/>
                </a:solidFill>
              </a:rPr>
              <a:t> </a:t>
            </a:r>
            <a:r>
              <a:rPr lang="en-US" sz="2000" b="1" dirty="0" err="1">
                <a:solidFill>
                  <a:schemeClr val="bg1"/>
                </a:solidFill>
              </a:rPr>
              <a:t>Provinsi</a:t>
            </a:r>
            <a:r>
              <a:rPr lang="en-US" sz="2000" b="1" dirty="0">
                <a:solidFill>
                  <a:schemeClr val="bg1"/>
                </a:solidFill>
              </a:rPr>
              <a:t> </a:t>
            </a:r>
            <a:r>
              <a:rPr lang="en-US" sz="2000" b="1" dirty="0" err="1">
                <a:solidFill>
                  <a:schemeClr val="bg1"/>
                </a:solidFill>
              </a:rPr>
              <a:t>bersumber</a:t>
            </a:r>
            <a:r>
              <a:rPr lang="en-US" sz="2000" b="1" dirty="0">
                <a:solidFill>
                  <a:schemeClr val="bg1"/>
                </a:solidFill>
              </a:rPr>
              <a:t> pada APBN. </a:t>
            </a:r>
          </a:p>
        </p:txBody>
      </p:sp>
      <p:sp>
        <p:nvSpPr>
          <p:cNvPr id="23" name="Hexagon 22">
            <a:extLst>
              <a:ext uri="{FF2B5EF4-FFF2-40B4-BE49-F238E27FC236}">
                <a16:creationId xmlns:a16="http://schemas.microsoft.com/office/drawing/2014/main" id="{6A1CC06B-56F9-4413-BD8F-5CC52B7CE628}"/>
              </a:ext>
            </a:extLst>
          </p:cNvPr>
          <p:cNvSpPr/>
          <p:nvPr/>
        </p:nvSpPr>
        <p:spPr>
          <a:xfrm>
            <a:off x="4081284" y="3429000"/>
            <a:ext cx="4029432" cy="2870524"/>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Pendanaan</a:t>
            </a:r>
            <a:r>
              <a:rPr lang="en-US" sz="2000" b="1" dirty="0">
                <a:solidFill>
                  <a:schemeClr val="bg1"/>
                </a:solidFill>
              </a:rPr>
              <a:t> </a:t>
            </a:r>
            <a:r>
              <a:rPr lang="en-US" sz="2000" b="1" dirty="0" err="1">
                <a:solidFill>
                  <a:schemeClr val="bg1"/>
                </a:solidFill>
              </a:rPr>
              <a:t>dalam</a:t>
            </a:r>
            <a:r>
              <a:rPr lang="en-US" sz="2000" b="1" dirty="0">
                <a:solidFill>
                  <a:schemeClr val="bg1"/>
                </a:solidFill>
              </a:rPr>
              <a:t> </a:t>
            </a:r>
            <a:r>
              <a:rPr lang="en-US" sz="2000" b="1" dirty="0" err="1">
                <a:solidFill>
                  <a:schemeClr val="bg1"/>
                </a:solidFill>
              </a:rPr>
              <a:t>pengukuran</a:t>
            </a:r>
            <a:r>
              <a:rPr lang="en-US" sz="2000" b="1" dirty="0">
                <a:solidFill>
                  <a:schemeClr val="bg1"/>
                </a:solidFill>
              </a:rPr>
              <a:t> IPKD </a:t>
            </a:r>
            <a:r>
              <a:rPr lang="en-US" sz="2000" b="1" dirty="0" err="1">
                <a:solidFill>
                  <a:schemeClr val="bg1"/>
                </a:solidFill>
              </a:rPr>
              <a:t>Pemerintah</a:t>
            </a:r>
            <a:r>
              <a:rPr lang="en-US" sz="2000" b="1" dirty="0">
                <a:solidFill>
                  <a:schemeClr val="bg1"/>
                </a:solidFill>
              </a:rPr>
              <a:t> </a:t>
            </a:r>
            <a:r>
              <a:rPr lang="en-US" sz="2000" b="1" dirty="0" err="1">
                <a:solidFill>
                  <a:schemeClr val="bg1"/>
                </a:solidFill>
              </a:rPr>
              <a:t>Kabupaten</a:t>
            </a:r>
            <a:r>
              <a:rPr lang="en-US" sz="2000" b="1" dirty="0">
                <a:solidFill>
                  <a:schemeClr val="bg1"/>
                </a:solidFill>
              </a:rPr>
              <a:t>/Kota </a:t>
            </a:r>
            <a:r>
              <a:rPr lang="en-US" sz="2000" b="1" dirty="0" err="1">
                <a:solidFill>
                  <a:schemeClr val="bg1"/>
                </a:solidFill>
              </a:rPr>
              <a:t>dibebankan</a:t>
            </a:r>
            <a:r>
              <a:rPr lang="en-US" sz="2000" b="1" dirty="0">
                <a:solidFill>
                  <a:schemeClr val="bg1"/>
                </a:solidFill>
              </a:rPr>
              <a:t> pada APBD </a:t>
            </a:r>
            <a:r>
              <a:rPr lang="en-US" sz="2000" b="1" dirty="0" err="1">
                <a:solidFill>
                  <a:schemeClr val="bg1"/>
                </a:solidFill>
              </a:rPr>
              <a:t>Provinsi</a:t>
            </a:r>
            <a:endParaRPr lang="en-US" sz="2000" b="1" dirty="0">
              <a:solidFill>
                <a:schemeClr val="bg1"/>
              </a:solidFill>
            </a:endParaRPr>
          </a:p>
        </p:txBody>
      </p:sp>
      <p:sp>
        <p:nvSpPr>
          <p:cNvPr id="24" name="Hexagon 23">
            <a:extLst>
              <a:ext uri="{FF2B5EF4-FFF2-40B4-BE49-F238E27FC236}">
                <a16:creationId xmlns:a16="http://schemas.microsoft.com/office/drawing/2014/main" id="{B939E14C-4E48-4D1F-B618-2CEBD8218342}"/>
              </a:ext>
            </a:extLst>
          </p:cNvPr>
          <p:cNvSpPr/>
          <p:nvPr/>
        </p:nvSpPr>
        <p:spPr>
          <a:xfrm>
            <a:off x="7540452" y="1876383"/>
            <a:ext cx="3926912" cy="2870524"/>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Pendanaan</a:t>
            </a:r>
            <a:r>
              <a:rPr lang="en-US" sz="2000" b="1" dirty="0">
                <a:solidFill>
                  <a:schemeClr val="bg1"/>
                </a:solidFill>
              </a:rPr>
              <a:t> </a:t>
            </a:r>
            <a:r>
              <a:rPr lang="en-US" sz="2000" b="1" dirty="0" err="1">
                <a:solidFill>
                  <a:schemeClr val="bg1"/>
                </a:solidFill>
              </a:rPr>
              <a:t>dapat</a:t>
            </a:r>
            <a:r>
              <a:rPr lang="en-US" sz="2000" b="1" dirty="0">
                <a:solidFill>
                  <a:schemeClr val="bg1"/>
                </a:solidFill>
              </a:rPr>
              <a:t> </a:t>
            </a:r>
            <a:r>
              <a:rPr lang="en-US" sz="2000" b="1" dirty="0" err="1">
                <a:solidFill>
                  <a:schemeClr val="bg1"/>
                </a:solidFill>
              </a:rPr>
              <a:t>berasal</a:t>
            </a:r>
            <a:r>
              <a:rPr lang="en-US" sz="2000" b="1" dirty="0">
                <a:solidFill>
                  <a:schemeClr val="bg1"/>
                </a:solidFill>
              </a:rPr>
              <a:t> </a:t>
            </a:r>
            <a:r>
              <a:rPr lang="en-US" sz="2000" b="1" dirty="0" err="1">
                <a:solidFill>
                  <a:schemeClr val="bg1"/>
                </a:solidFill>
              </a:rPr>
              <a:t>dari</a:t>
            </a:r>
            <a:r>
              <a:rPr lang="en-US" sz="2000" b="1" dirty="0">
                <a:solidFill>
                  <a:schemeClr val="bg1"/>
                </a:solidFill>
              </a:rPr>
              <a:t> </a:t>
            </a:r>
            <a:r>
              <a:rPr lang="en-US" sz="2000" b="1" dirty="0" err="1">
                <a:solidFill>
                  <a:schemeClr val="bg1"/>
                </a:solidFill>
              </a:rPr>
              <a:t>sumber</a:t>
            </a:r>
            <a:r>
              <a:rPr lang="en-US" sz="2000" b="1" dirty="0">
                <a:solidFill>
                  <a:schemeClr val="bg1"/>
                </a:solidFill>
              </a:rPr>
              <a:t> lain yang </a:t>
            </a:r>
            <a:r>
              <a:rPr lang="en-US" sz="2000" b="1" dirty="0" err="1">
                <a:solidFill>
                  <a:schemeClr val="bg1"/>
                </a:solidFill>
              </a:rPr>
              <a:t>sah</a:t>
            </a:r>
            <a:r>
              <a:rPr lang="en-US" sz="2000" b="1" dirty="0">
                <a:solidFill>
                  <a:schemeClr val="bg1"/>
                </a:solidFill>
              </a:rPr>
              <a:t> dan </a:t>
            </a:r>
            <a:r>
              <a:rPr lang="en-US" sz="2000" b="1" dirty="0" err="1">
                <a:solidFill>
                  <a:schemeClr val="bg1"/>
                </a:solidFill>
              </a:rPr>
              <a:t>tidak</a:t>
            </a:r>
            <a:r>
              <a:rPr lang="en-US" sz="2000" b="1" dirty="0">
                <a:solidFill>
                  <a:schemeClr val="bg1"/>
                </a:solidFill>
              </a:rPr>
              <a:t> </a:t>
            </a:r>
            <a:r>
              <a:rPr lang="en-US" sz="2000" b="1" dirty="0" err="1">
                <a:solidFill>
                  <a:schemeClr val="bg1"/>
                </a:solidFill>
              </a:rPr>
              <a:t>mengikat</a:t>
            </a:r>
            <a:r>
              <a:rPr lang="en-US" sz="2000" b="1" dirty="0">
                <a:solidFill>
                  <a:schemeClr val="bg1"/>
                </a:solidFill>
              </a:rPr>
              <a:t> </a:t>
            </a:r>
            <a:r>
              <a:rPr lang="en-US" sz="2000" b="1" dirty="0" err="1">
                <a:solidFill>
                  <a:schemeClr val="bg1"/>
                </a:solidFill>
              </a:rPr>
              <a:t>sesuai</a:t>
            </a:r>
            <a:r>
              <a:rPr lang="en-US" sz="2000" b="1" dirty="0">
                <a:solidFill>
                  <a:schemeClr val="bg1"/>
                </a:solidFill>
              </a:rPr>
              <a:t> </a:t>
            </a:r>
            <a:r>
              <a:rPr lang="en-US" sz="2000" b="1" dirty="0" err="1">
                <a:solidFill>
                  <a:schemeClr val="bg1"/>
                </a:solidFill>
              </a:rPr>
              <a:t>dengan</a:t>
            </a:r>
            <a:r>
              <a:rPr lang="en-US" sz="2000" b="1" dirty="0">
                <a:solidFill>
                  <a:schemeClr val="bg1"/>
                </a:solidFill>
              </a:rPr>
              <a:t> </a:t>
            </a:r>
            <a:r>
              <a:rPr lang="en-US" sz="2000" b="1" dirty="0" err="1">
                <a:solidFill>
                  <a:schemeClr val="bg1"/>
                </a:solidFill>
              </a:rPr>
              <a:t>ketentuan</a:t>
            </a:r>
            <a:r>
              <a:rPr lang="en-US" sz="2000" b="1" dirty="0">
                <a:solidFill>
                  <a:schemeClr val="bg1"/>
                </a:solidFill>
              </a:rPr>
              <a:t> </a:t>
            </a:r>
            <a:r>
              <a:rPr lang="en-US" sz="2000" b="1" dirty="0" err="1">
                <a:solidFill>
                  <a:schemeClr val="bg1"/>
                </a:solidFill>
              </a:rPr>
              <a:t>perUU</a:t>
            </a:r>
            <a:endParaRPr lang="en-US" sz="2000" b="1" dirty="0">
              <a:solidFill>
                <a:schemeClr val="bg1"/>
              </a:solidFill>
            </a:endParaRPr>
          </a:p>
        </p:txBody>
      </p:sp>
      <p:pic>
        <p:nvPicPr>
          <p:cNvPr id="25" name="Graphic 24" descr="Money">
            <a:extLst>
              <a:ext uri="{FF2B5EF4-FFF2-40B4-BE49-F238E27FC236}">
                <a16:creationId xmlns:a16="http://schemas.microsoft.com/office/drawing/2014/main" id="{22248819-171D-42A9-AD4B-048804FC5C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7988" y="1466205"/>
            <a:ext cx="1381101" cy="1381101"/>
          </a:xfrm>
          <a:prstGeom prst="rect">
            <a:avLst/>
          </a:prstGeom>
        </p:spPr>
      </p:pic>
    </p:spTree>
    <p:extLst>
      <p:ext uri="{BB962C8B-B14F-4D97-AF65-F5344CB8AC3E}">
        <p14:creationId xmlns:p14="http://schemas.microsoft.com/office/powerpoint/2010/main" val="334821258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FA2B74-0E96-45EC-8C9F-84E9C988A22C}"/>
              </a:ext>
            </a:extLst>
          </p:cNvPr>
          <p:cNvPicPr>
            <a:picLocks noChangeAspect="1"/>
          </p:cNvPicPr>
          <p:nvPr/>
        </p:nvPicPr>
        <p:blipFill>
          <a:blip r:embed="rId2"/>
          <a:stretch>
            <a:fillRect/>
          </a:stretch>
        </p:blipFill>
        <p:spPr>
          <a:xfrm>
            <a:off x="1" y="0"/>
            <a:ext cx="12191999" cy="6858000"/>
          </a:xfrm>
          <a:prstGeom prst="rect">
            <a:avLst/>
          </a:prstGeom>
        </p:spPr>
      </p:pic>
      <p:sp>
        <p:nvSpPr>
          <p:cNvPr id="7" name="TextBox 6">
            <a:extLst>
              <a:ext uri="{FF2B5EF4-FFF2-40B4-BE49-F238E27FC236}">
                <a16:creationId xmlns:a16="http://schemas.microsoft.com/office/drawing/2014/main" id="{189D9A77-6BD4-4C25-97F2-15DA04F4AA6B}"/>
              </a:ext>
            </a:extLst>
          </p:cNvPr>
          <p:cNvSpPr txBox="1"/>
          <p:nvPr/>
        </p:nvSpPr>
        <p:spPr>
          <a:xfrm>
            <a:off x="7439174" y="5350944"/>
            <a:ext cx="1265382" cy="461665"/>
          </a:xfrm>
          <a:prstGeom prst="rect">
            <a:avLst/>
          </a:prstGeom>
          <a:solidFill>
            <a:srgbClr val="92D050"/>
          </a:solidFill>
        </p:spPr>
        <p:txBody>
          <a:bodyPr wrap="square" rtlCol="0">
            <a:spAutoFit/>
          </a:bodyPr>
          <a:lstStyle/>
          <a:p>
            <a:pPr algn="ctr"/>
            <a:r>
              <a:rPr lang="en-ID" sz="1200" b="1" dirty="0"/>
              <a:t>INPUT DATA LENGKAP</a:t>
            </a:r>
          </a:p>
        </p:txBody>
      </p:sp>
      <p:sp>
        <p:nvSpPr>
          <p:cNvPr id="11" name="TextBox 10">
            <a:extLst>
              <a:ext uri="{FF2B5EF4-FFF2-40B4-BE49-F238E27FC236}">
                <a16:creationId xmlns:a16="http://schemas.microsoft.com/office/drawing/2014/main" id="{3FCED5FD-59B9-404C-9765-D9C44D110981}"/>
              </a:ext>
            </a:extLst>
          </p:cNvPr>
          <p:cNvSpPr txBox="1"/>
          <p:nvPr/>
        </p:nvSpPr>
        <p:spPr>
          <a:xfrm>
            <a:off x="1106172" y="148692"/>
            <a:ext cx="9979655"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400" b="1" dirty="0">
                <a:ln w="6600">
                  <a:solidFill>
                    <a:schemeClr val="accent2"/>
                  </a:solidFill>
                  <a:prstDash val="solid"/>
                </a:ln>
                <a:solidFill>
                  <a:srgbClr val="FFFFFF"/>
                </a:solidFill>
                <a:effectLst>
                  <a:outerShdw dist="38100" dir="2700000" algn="tl" rotWithShape="0">
                    <a:schemeClr val="accent2"/>
                  </a:outerShdw>
                </a:effectLst>
              </a:rPr>
              <a:t>EVALUASI PENGINPUTAN DATA IPKD</a:t>
            </a:r>
          </a:p>
          <a:p>
            <a:pPr algn="ctr"/>
            <a:r>
              <a:rPr lang="en-US" sz="2400" b="1" dirty="0">
                <a:ln w="6600">
                  <a:solidFill>
                    <a:schemeClr val="accent2"/>
                  </a:solidFill>
                  <a:prstDash val="solid"/>
                </a:ln>
                <a:solidFill>
                  <a:srgbClr val="FFFFFF"/>
                </a:solidFill>
                <a:effectLst>
                  <a:outerShdw dist="38100" dir="2700000" algn="tl" rotWithShape="0">
                    <a:schemeClr val="accent2"/>
                  </a:outerShdw>
                </a:effectLst>
              </a:rPr>
              <a:t>REGIONAL </a:t>
            </a:r>
            <a:r>
              <a:rPr lang="en-US" sz="2400" b="1" dirty="0" err="1">
                <a:ln w="6600">
                  <a:solidFill>
                    <a:schemeClr val="accent2"/>
                  </a:solidFill>
                  <a:prstDash val="solid"/>
                </a:ln>
                <a:solidFill>
                  <a:srgbClr val="FFFFFF"/>
                </a:solidFill>
                <a:effectLst>
                  <a:outerShdw dist="38100" dir="2700000" algn="tl" rotWithShape="0">
                    <a:schemeClr val="accent2"/>
                  </a:outerShdw>
                </a:effectLst>
              </a:rPr>
              <a:t>D.I.Yogyakarta</a:t>
            </a:r>
            <a:endParaRPr lang="en-US" sz="24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n-US" sz="2400" b="1" dirty="0">
                <a:ln w="6600">
                  <a:solidFill>
                    <a:schemeClr val="accent2"/>
                  </a:solidFill>
                  <a:prstDash val="solid"/>
                </a:ln>
                <a:solidFill>
                  <a:srgbClr val="FFFFFF"/>
                </a:solidFill>
                <a:effectLst>
                  <a:outerShdw dist="38100" dir="2700000" algn="tl" rotWithShape="0">
                    <a:schemeClr val="accent2"/>
                  </a:outerShdw>
                </a:effectLst>
              </a:rPr>
              <a:t>TAHUN </a:t>
            </a:r>
            <a:r>
              <a:rPr lang="en-US" sz="2400" b="1" dirty="0">
                <a:ln w="6600">
                  <a:solidFill>
                    <a:schemeClr val="accent2"/>
                  </a:solidFill>
                  <a:prstDash val="solid"/>
                </a:ln>
                <a:solidFill>
                  <a:srgbClr val="FF0000"/>
                </a:solidFill>
                <a:effectLst>
                  <a:outerShdw dist="38100" dir="2700000" algn="tl" rotWithShape="0">
                    <a:schemeClr val="accent2"/>
                  </a:outerShdw>
                </a:effectLst>
              </a:rPr>
              <a:t>2018 - 2020</a:t>
            </a:r>
          </a:p>
        </p:txBody>
      </p:sp>
      <p:graphicFrame>
        <p:nvGraphicFramePr>
          <p:cNvPr id="26" name="Table 4">
            <a:extLst>
              <a:ext uri="{FF2B5EF4-FFF2-40B4-BE49-F238E27FC236}">
                <a16:creationId xmlns:a16="http://schemas.microsoft.com/office/drawing/2014/main" id="{964DE25F-0087-4CC0-A230-E7EA25F7372B}"/>
              </a:ext>
            </a:extLst>
          </p:cNvPr>
          <p:cNvGraphicFramePr>
            <a:graphicFrameLocks noGrp="1"/>
          </p:cNvGraphicFramePr>
          <p:nvPr>
            <p:ph idx="1"/>
            <p:extLst>
              <p:ext uri="{D42A27DB-BD31-4B8C-83A1-F6EECF244321}">
                <p14:modId xmlns:p14="http://schemas.microsoft.com/office/powerpoint/2010/main" val="3042407749"/>
              </p:ext>
            </p:extLst>
          </p:nvPr>
        </p:nvGraphicFramePr>
        <p:xfrm>
          <a:off x="1712070" y="2066214"/>
          <a:ext cx="8767857" cy="2947228"/>
        </p:xfrm>
        <a:graphic>
          <a:graphicData uri="http://schemas.openxmlformats.org/drawingml/2006/table">
            <a:tbl>
              <a:tblPr firstRow="1" bandRow="1">
                <a:tableStyleId>{5C22544A-7EE6-4342-B048-85BDC9FD1C3A}</a:tableStyleId>
              </a:tblPr>
              <a:tblGrid>
                <a:gridCol w="473249">
                  <a:extLst>
                    <a:ext uri="{9D8B030D-6E8A-4147-A177-3AD203B41FA5}">
                      <a16:colId xmlns:a16="http://schemas.microsoft.com/office/drawing/2014/main" val="597407441"/>
                    </a:ext>
                  </a:extLst>
                </a:gridCol>
                <a:gridCol w="3935224">
                  <a:extLst>
                    <a:ext uri="{9D8B030D-6E8A-4147-A177-3AD203B41FA5}">
                      <a16:colId xmlns:a16="http://schemas.microsoft.com/office/drawing/2014/main" val="1461859187"/>
                    </a:ext>
                  </a:extLst>
                </a:gridCol>
                <a:gridCol w="770670">
                  <a:extLst>
                    <a:ext uri="{9D8B030D-6E8A-4147-A177-3AD203B41FA5}">
                      <a16:colId xmlns:a16="http://schemas.microsoft.com/office/drawing/2014/main" val="3251549909"/>
                    </a:ext>
                  </a:extLst>
                </a:gridCol>
                <a:gridCol w="682458">
                  <a:extLst>
                    <a:ext uri="{9D8B030D-6E8A-4147-A177-3AD203B41FA5}">
                      <a16:colId xmlns:a16="http://schemas.microsoft.com/office/drawing/2014/main" val="2789197340"/>
                    </a:ext>
                  </a:extLst>
                </a:gridCol>
                <a:gridCol w="726564">
                  <a:extLst>
                    <a:ext uri="{9D8B030D-6E8A-4147-A177-3AD203B41FA5}">
                      <a16:colId xmlns:a16="http://schemas.microsoft.com/office/drawing/2014/main" val="2241090052"/>
                    </a:ext>
                  </a:extLst>
                </a:gridCol>
                <a:gridCol w="726564">
                  <a:extLst>
                    <a:ext uri="{9D8B030D-6E8A-4147-A177-3AD203B41FA5}">
                      <a16:colId xmlns:a16="http://schemas.microsoft.com/office/drawing/2014/main" val="3278305346"/>
                    </a:ext>
                  </a:extLst>
                </a:gridCol>
                <a:gridCol w="726564">
                  <a:extLst>
                    <a:ext uri="{9D8B030D-6E8A-4147-A177-3AD203B41FA5}">
                      <a16:colId xmlns:a16="http://schemas.microsoft.com/office/drawing/2014/main" val="2721080147"/>
                    </a:ext>
                  </a:extLst>
                </a:gridCol>
                <a:gridCol w="726564">
                  <a:extLst>
                    <a:ext uri="{9D8B030D-6E8A-4147-A177-3AD203B41FA5}">
                      <a16:colId xmlns:a16="http://schemas.microsoft.com/office/drawing/2014/main" val="1335900004"/>
                    </a:ext>
                  </a:extLst>
                </a:gridCol>
              </a:tblGrid>
              <a:tr h="263452">
                <a:tc rowSpan="2">
                  <a:txBody>
                    <a:bodyPr/>
                    <a:lstStyle/>
                    <a:p>
                      <a:pPr algn="ctr"/>
                      <a:r>
                        <a:rPr lang="en-US" sz="1400" dirty="0"/>
                        <a:t>No</a:t>
                      </a:r>
                      <a:endParaRPr lang="en-ID" sz="1400" dirty="0"/>
                    </a:p>
                  </a:txBody>
                  <a:tcPr anchor="ctr"/>
                </a:tc>
                <a:tc rowSpan="2">
                  <a:txBody>
                    <a:bodyPr/>
                    <a:lstStyle/>
                    <a:p>
                      <a:pPr algn="ctr"/>
                      <a:r>
                        <a:rPr lang="en-US" sz="1800" dirty="0"/>
                        <a:t>DAERAH</a:t>
                      </a:r>
                      <a:endParaRPr lang="en-ID" sz="1800" dirty="0"/>
                    </a:p>
                  </a:txBody>
                  <a:tcPr anchor="ctr"/>
                </a:tc>
                <a:tc gridSpan="6">
                  <a:txBody>
                    <a:bodyPr/>
                    <a:lstStyle/>
                    <a:p>
                      <a:pPr algn="ctr"/>
                      <a:r>
                        <a:rPr lang="en-US" sz="1400" dirty="0" err="1"/>
                        <a:t>Keterangan</a:t>
                      </a:r>
                      <a:endParaRPr lang="en-ID" sz="1400" dirty="0"/>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363626849"/>
                  </a:ext>
                </a:extLst>
              </a:tr>
              <a:tr h="447868">
                <a:tc vMerge="1">
                  <a:txBody>
                    <a:bodyPr/>
                    <a:lstStyle/>
                    <a:p>
                      <a:pPr algn="ctr"/>
                      <a:endParaRPr lang="en-ID" dirty="0"/>
                    </a:p>
                  </a:txBody>
                  <a:tcPr/>
                </a:tc>
                <a:tc vMerge="1">
                  <a:txBody>
                    <a:bodyPr/>
                    <a:lstStyle/>
                    <a:p>
                      <a:pPr algn="ctr"/>
                      <a:endParaRPr lang="en-ID" dirty="0"/>
                    </a:p>
                  </a:txBody>
                  <a:tcPr/>
                </a:tc>
                <a:tc>
                  <a:txBody>
                    <a:bodyPr/>
                    <a:lstStyle/>
                    <a:p>
                      <a:pPr algn="ctr"/>
                      <a:r>
                        <a:rPr lang="en-US" sz="1400" b="1" kern="1200" dirty="0">
                          <a:solidFill>
                            <a:schemeClr val="lt1"/>
                          </a:solidFill>
                          <a:latin typeface="+mn-lt"/>
                          <a:ea typeface="+mn-ea"/>
                          <a:cs typeface="+mn-cs"/>
                        </a:rPr>
                        <a:t>Dim. 1</a:t>
                      </a:r>
                      <a:endParaRPr lang="en-ID" sz="1400" b="1" kern="1200" dirty="0">
                        <a:solidFill>
                          <a:schemeClr val="lt1"/>
                        </a:solidFill>
                        <a:latin typeface="+mn-lt"/>
                        <a:ea typeface="+mn-ea"/>
                        <a:cs typeface="+mn-cs"/>
                      </a:endParaRPr>
                    </a:p>
                  </a:txBody>
                  <a:tcPr>
                    <a:lnB w="12700" cap="flat" cmpd="sng" algn="ctr">
                      <a:solidFill>
                        <a:schemeClr val="tx2"/>
                      </a:solidFill>
                      <a:prstDash val="solid"/>
                      <a:round/>
                      <a:headEnd type="none" w="med" len="med"/>
                      <a:tailEnd type="none" w="med" len="med"/>
                    </a:lnB>
                    <a:solidFill>
                      <a:schemeClr val="accent5">
                        <a:lumMod val="75000"/>
                      </a:schemeClr>
                    </a:solidFill>
                  </a:tcPr>
                </a:tc>
                <a:tc>
                  <a:txBody>
                    <a:bodyPr/>
                    <a:lstStyle/>
                    <a:p>
                      <a:pPr algn="ctr"/>
                      <a:r>
                        <a:rPr lang="en-US" sz="1400" b="1" kern="1200" dirty="0">
                          <a:solidFill>
                            <a:schemeClr val="lt1"/>
                          </a:solidFill>
                          <a:latin typeface="+mn-lt"/>
                          <a:ea typeface="+mn-ea"/>
                          <a:cs typeface="+mn-cs"/>
                        </a:rPr>
                        <a:t>Dim. 2</a:t>
                      </a:r>
                      <a:endParaRPr lang="en-ID" sz="1400" b="1" kern="1200" dirty="0">
                        <a:solidFill>
                          <a:schemeClr val="lt1"/>
                        </a:solidFill>
                        <a:latin typeface="+mn-lt"/>
                        <a:ea typeface="+mn-ea"/>
                        <a:cs typeface="+mn-cs"/>
                      </a:endParaRPr>
                    </a:p>
                  </a:txBody>
                  <a:tcPr>
                    <a:lnB w="12700" cap="flat" cmpd="sng" algn="ctr">
                      <a:solidFill>
                        <a:schemeClr val="tx2"/>
                      </a:solidFill>
                      <a:prstDash val="solid"/>
                      <a:round/>
                      <a:headEnd type="none" w="med" len="med"/>
                      <a:tailEnd type="none" w="med" len="med"/>
                    </a:lnB>
                    <a:solidFill>
                      <a:schemeClr val="accent5">
                        <a:lumMod val="75000"/>
                      </a:schemeClr>
                    </a:solidFill>
                  </a:tcPr>
                </a:tc>
                <a:tc>
                  <a:txBody>
                    <a:bodyPr/>
                    <a:lstStyle/>
                    <a:p>
                      <a:pPr algn="ctr"/>
                      <a:r>
                        <a:rPr lang="en-US" sz="1400" b="1" kern="1200" dirty="0">
                          <a:solidFill>
                            <a:schemeClr val="lt1"/>
                          </a:solidFill>
                          <a:latin typeface="+mn-lt"/>
                          <a:ea typeface="+mn-ea"/>
                          <a:cs typeface="+mn-cs"/>
                        </a:rPr>
                        <a:t>Dim. 3</a:t>
                      </a:r>
                      <a:endParaRPr lang="en-ID" sz="1400" b="1" kern="1200" dirty="0">
                        <a:solidFill>
                          <a:schemeClr val="lt1"/>
                        </a:solidFill>
                        <a:latin typeface="+mn-lt"/>
                        <a:ea typeface="+mn-ea"/>
                        <a:cs typeface="+mn-cs"/>
                      </a:endParaRPr>
                    </a:p>
                  </a:txBody>
                  <a:tcPr>
                    <a:lnB w="12700" cap="flat" cmpd="sng" algn="ctr">
                      <a:solidFill>
                        <a:schemeClr val="tx2"/>
                      </a:solidFill>
                      <a:prstDash val="solid"/>
                      <a:round/>
                      <a:headEnd type="none" w="med" len="med"/>
                      <a:tailEnd type="none" w="med" len="med"/>
                    </a:lnB>
                    <a:solidFill>
                      <a:schemeClr val="accent5">
                        <a:lumMod val="75000"/>
                      </a:schemeClr>
                    </a:solidFill>
                  </a:tcPr>
                </a:tc>
                <a:tc>
                  <a:txBody>
                    <a:bodyPr/>
                    <a:lstStyle/>
                    <a:p>
                      <a:pPr algn="ctr"/>
                      <a:r>
                        <a:rPr lang="en-US" sz="1400" b="1" kern="1200" dirty="0">
                          <a:solidFill>
                            <a:schemeClr val="lt1"/>
                          </a:solidFill>
                          <a:latin typeface="+mn-lt"/>
                          <a:ea typeface="+mn-ea"/>
                          <a:cs typeface="+mn-cs"/>
                        </a:rPr>
                        <a:t>Dim. 4</a:t>
                      </a:r>
                      <a:endParaRPr lang="en-ID" sz="1400" b="1" kern="1200" dirty="0">
                        <a:solidFill>
                          <a:schemeClr val="lt1"/>
                        </a:solidFill>
                        <a:latin typeface="+mn-lt"/>
                        <a:ea typeface="+mn-ea"/>
                        <a:cs typeface="+mn-cs"/>
                      </a:endParaRPr>
                    </a:p>
                  </a:txBody>
                  <a:tcPr>
                    <a:lnB w="12700" cap="flat" cmpd="sng" algn="ctr">
                      <a:solidFill>
                        <a:schemeClr val="tx2"/>
                      </a:solidFill>
                      <a:prstDash val="solid"/>
                      <a:round/>
                      <a:headEnd type="none" w="med" len="med"/>
                      <a:tailEnd type="none" w="med" len="med"/>
                    </a:lnB>
                    <a:solidFill>
                      <a:schemeClr val="accent5">
                        <a:lumMod val="75000"/>
                      </a:schemeClr>
                    </a:solidFill>
                  </a:tcPr>
                </a:tc>
                <a:tc>
                  <a:txBody>
                    <a:bodyPr/>
                    <a:lstStyle/>
                    <a:p>
                      <a:pPr algn="ctr"/>
                      <a:r>
                        <a:rPr lang="en-US" sz="1400" b="1" kern="1200" dirty="0">
                          <a:solidFill>
                            <a:schemeClr val="lt1"/>
                          </a:solidFill>
                          <a:latin typeface="+mn-lt"/>
                          <a:ea typeface="+mn-ea"/>
                          <a:cs typeface="+mn-cs"/>
                        </a:rPr>
                        <a:t>Dim. 5</a:t>
                      </a:r>
                      <a:endParaRPr lang="en-ID" sz="1400" b="1" kern="1200" dirty="0">
                        <a:solidFill>
                          <a:schemeClr val="lt1"/>
                        </a:solidFill>
                        <a:latin typeface="+mn-lt"/>
                        <a:ea typeface="+mn-ea"/>
                        <a:cs typeface="+mn-cs"/>
                      </a:endParaRPr>
                    </a:p>
                  </a:txBody>
                  <a:tcPr>
                    <a:lnB w="12700" cap="flat" cmpd="sng" algn="ctr">
                      <a:solidFill>
                        <a:schemeClr val="tx2"/>
                      </a:solidFill>
                      <a:prstDash val="solid"/>
                      <a:round/>
                      <a:headEnd type="none" w="med" len="med"/>
                      <a:tailEnd type="none" w="med" len="med"/>
                    </a:lnB>
                    <a:solidFill>
                      <a:schemeClr val="accent5">
                        <a:lumMod val="75000"/>
                      </a:schemeClr>
                    </a:solidFill>
                  </a:tcPr>
                </a:tc>
                <a:tc>
                  <a:txBody>
                    <a:bodyPr/>
                    <a:lstStyle/>
                    <a:p>
                      <a:pPr algn="ctr"/>
                      <a:r>
                        <a:rPr lang="en-US" sz="1400" b="1" kern="1200" dirty="0">
                          <a:solidFill>
                            <a:schemeClr val="lt1"/>
                          </a:solidFill>
                          <a:latin typeface="+mn-lt"/>
                          <a:ea typeface="+mn-ea"/>
                          <a:cs typeface="+mn-cs"/>
                        </a:rPr>
                        <a:t>Dim. 6</a:t>
                      </a:r>
                      <a:endParaRPr lang="en-ID" sz="1400" b="1" kern="1200" dirty="0">
                        <a:solidFill>
                          <a:schemeClr val="lt1"/>
                        </a:solidFill>
                        <a:latin typeface="+mn-lt"/>
                        <a:ea typeface="+mn-ea"/>
                        <a:cs typeface="+mn-cs"/>
                      </a:endParaRPr>
                    </a:p>
                  </a:txBody>
                  <a:tcPr>
                    <a:lnB w="12700" cap="flat" cmpd="sng" algn="ctr">
                      <a:solidFill>
                        <a:schemeClr val="tx2"/>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645920708"/>
                  </a:ext>
                </a:extLst>
              </a:tr>
              <a:tr h="316142">
                <a:tc>
                  <a:txBody>
                    <a:bodyPr/>
                    <a:lstStyle/>
                    <a:p>
                      <a:pPr algn="ctr"/>
                      <a:r>
                        <a:rPr lang="en-US" sz="1600" dirty="0"/>
                        <a:t>1</a:t>
                      </a:r>
                      <a:endParaRPr lang="en-ID" sz="1600" dirty="0"/>
                    </a:p>
                  </a:txBody>
                  <a:tcPr>
                    <a:solidFill>
                      <a:schemeClr val="accent1">
                        <a:lumMod val="40000"/>
                        <a:lumOff val="60000"/>
                      </a:schemeClr>
                    </a:solidFill>
                  </a:tcPr>
                </a:tc>
                <a:tc>
                  <a:txBody>
                    <a:bodyPr/>
                    <a:lstStyle/>
                    <a:p>
                      <a:r>
                        <a:rPr lang="en-US" sz="1800" u="none" dirty="0" err="1">
                          <a:solidFill>
                            <a:schemeClr val="tx1"/>
                          </a:solidFill>
                        </a:rPr>
                        <a:t>Provinsi</a:t>
                      </a:r>
                      <a:r>
                        <a:rPr lang="en-US" sz="1800" u="none" dirty="0">
                          <a:solidFill>
                            <a:schemeClr val="tx1"/>
                          </a:solidFill>
                        </a:rPr>
                        <a:t> </a:t>
                      </a:r>
                      <a:r>
                        <a:rPr lang="en-US" sz="1800" u="none" dirty="0" err="1">
                          <a:solidFill>
                            <a:schemeClr val="tx1"/>
                          </a:solidFill>
                        </a:rPr>
                        <a:t>D.I.Yogyakarta</a:t>
                      </a:r>
                      <a:endParaRPr lang="en-US" sz="1800" u="none" dirty="0">
                        <a:solidFill>
                          <a:schemeClr val="tx1"/>
                        </a:solidFill>
                      </a:endParaRPr>
                    </a:p>
                  </a:txBody>
                  <a:tcPr>
                    <a:lnR w="12700" cap="flat" cmpd="sng" algn="ctr">
                      <a:solidFill>
                        <a:schemeClr val="tx2"/>
                      </a:solidFill>
                      <a:prstDash val="solid"/>
                      <a:round/>
                      <a:headEnd type="none" w="med" len="med"/>
                      <a:tailEnd type="none" w="med" len="med"/>
                    </a:lnR>
                    <a:solidFill>
                      <a:schemeClr val="accent1">
                        <a:lumMod val="40000"/>
                        <a:lumOff val="60000"/>
                      </a:schemeClr>
                    </a:solidFill>
                  </a:tcPr>
                </a:tc>
                <a:tc>
                  <a:txBody>
                    <a:bodyPr/>
                    <a:lstStyle/>
                    <a:p>
                      <a:pPr algn="ctr"/>
                      <a:r>
                        <a:rPr lang="en-US" sz="1600" dirty="0">
                          <a:solidFill>
                            <a:schemeClr val="tx1"/>
                          </a:solidFill>
                        </a:rPr>
                        <a:t>V</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dirty="0">
                          <a:solidFill>
                            <a:schemeClr val="tx1"/>
                          </a:solidFill>
                        </a:rPr>
                        <a:t>V</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39083341"/>
                  </a:ext>
                </a:extLst>
              </a:tr>
              <a:tr h="316142">
                <a:tc>
                  <a:txBody>
                    <a:bodyPr/>
                    <a:lstStyle/>
                    <a:p>
                      <a:pPr algn="ctr"/>
                      <a:r>
                        <a:rPr lang="en-US" sz="1600" dirty="0"/>
                        <a:t>2</a:t>
                      </a:r>
                      <a:endParaRPr lang="en-ID" sz="1600" dirty="0"/>
                    </a:p>
                  </a:txBody>
                  <a:tcPr>
                    <a:solidFill>
                      <a:schemeClr val="accent1">
                        <a:lumMod val="40000"/>
                        <a:lumOff val="60000"/>
                      </a:schemeClr>
                    </a:solidFill>
                  </a:tcPr>
                </a:tc>
                <a:tc>
                  <a:txBody>
                    <a:bodyPr/>
                    <a:lstStyle/>
                    <a:p>
                      <a:r>
                        <a:rPr lang="en-US" sz="1800" dirty="0" err="1"/>
                        <a:t>Kabupaten</a:t>
                      </a:r>
                      <a:r>
                        <a:rPr lang="en-US" sz="1800" dirty="0"/>
                        <a:t> Bantul</a:t>
                      </a:r>
                      <a:endParaRPr lang="en-ID" sz="1800" u="none" dirty="0">
                        <a:solidFill>
                          <a:schemeClr val="tx1"/>
                        </a:solidFill>
                      </a:endParaRPr>
                    </a:p>
                  </a:txBody>
                  <a:tcPr>
                    <a:lnR w="12700" cap="flat" cmpd="sng" algn="ctr">
                      <a:solidFill>
                        <a:schemeClr val="tx2"/>
                      </a:solidFill>
                      <a:prstDash val="solid"/>
                      <a:round/>
                      <a:headEnd type="none" w="med" len="med"/>
                      <a:tailEnd type="none" w="med" len="med"/>
                    </a:lnR>
                    <a:solidFill>
                      <a:schemeClr val="accent1">
                        <a:lumMod val="40000"/>
                        <a:lumOff val="60000"/>
                      </a:schemeClr>
                    </a:solidFill>
                  </a:tcPr>
                </a:tc>
                <a:tc>
                  <a:txBody>
                    <a:bodyPr/>
                    <a:lstStyle/>
                    <a:p>
                      <a:pPr algn="ctr"/>
                      <a:r>
                        <a:rPr lang="en-US" sz="1600" dirty="0">
                          <a:solidFill>
                            <a:schemeClr val="tx1"/>
                          </a:solidFill>
                        </a:rPr>
                        <a:t>*</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600" dirty="0">
                          <a:solidFill>
                            <a:schemeClr val="tx1"/>
                          </a:solidFill>
                        </a:rPr>
                        <a:t>V</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565600785"/>
                  </a:ext>
                </a:extLst>
              </a:tr>
              <a:tr h="316142">
                <a:tc>
                  <a:txBody>
                    <a:bodyPr/>
                    <a:lstStyle/>
                    <a:p>
                      <a:pPr algn="ctr"/>
                      <a:r>
                        <a:rPr lang="en-US" sz="1600" dirty="0"/>
                        <a:t>3</a:t>
                      </a:r>
                      <a:endParaRPr lang="en-ID" sz="1600" dirty="0"/>
                    </a:p>
                  </a:txBody>
                  <a:tcPr>
                    <a:solidFill>
                      <a:schemeClr val="accent1">
                        <a:lumMod val="40000"/>
                        <a:lumOff val="60000"/>
                      </a:schemeClr>
                    </a:solidFill>
                  </a:tcPr>
                </a:tc>
                <a:tc>
                  <a:txBody>
                    <a:bodyPr/>
                    <a:lstStyle/>
                    <a:p>
                      <a:r>
                        <a:rPr lang="en-US" sz="1800" dirty="0" err="1"/>
                        <a:t>Kabupaten</a:t>
                      </a:r>
                      <a:r>
                        <a:rPr lang="en-US" sz="1800" dirty="0"/>
                        <a:t> </a:t>
                      </a:r>
                      <a:r>
                        <a:rPr lang="en-US" sz="1800" dirty="0" err="1"/>
                        <a:t>Gunung</a:t>
                      </a:r>
                      <a:r>
                        <a:rPr lang="en-US" sz="1800" dirty="0"/>
                        <a:t> </a:t>
                      </a:r>
                      <a:r>
                        <a:rPr lang="en-US" sz="1800" dirty="0" err="1"/>
                        <a:t>Kidul</a:t>
                      </a:r>
                      <a:endParaRPr lang="en-ID" u="none" dirty="0">
                        <a:solidFill>
                          <a:schemeClr val="tx1"/>
                        </a:solidFill>
                        <a:effectLst/>
                      </a:endParaRPr>
                    </a:p>
                  </a:txBody>
                  <a:tcPr anchor="ctr">
                    <a:lnR w="12700" cap="flat" cmpd="sng" algn="ctr">
                      <a:solidFill>
                        <a:schemeClr val="tx2"/>
                      </a:solidFill>
                      <a:prstDash val="solid"/>
                      <a:round/>
                      <a:headEnd type="none" w="med" len="med"/>
                      <a:tailEnd type="none" w="med" len="med"/>
                    </a:lnR>
                    <a:solidFill>
                      <a:schemeClr val="accent1">
                        <a:lumMod val="40000"/>
                        <a:lumOff val="60000"/>
                      </a:schemeClr>
                    </a:solidFill>
                  </a:tcPr>
                </a:tc>
                <a:tc>
                  <a:txBody>
                    <a:bodyPr/>
                    <a:lstStyle/>
                    <a:p>
                      <a:pPr algn="ctr"/>
                      <a:r>
                        <a:rPr lang="en-US" sz="1600" dirty="0">
                          <a:solidFill>
                            <a:schemeClr val="tx1"/>
                          </a:solidFill>
                        </a:rPr>
                        <a:t>*</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600" dirty="0">
                          <a:solidFill>
                            <a:schemeClr val="tx1"/>
                          </a:solidFill>
                        </a:rPr>
                        <a:t>V</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21435389"/>
                  </a:ext>
                </a:extLst>
              </a:tr>
              <a:tr h="316142">
                <a:tc>
                  <a:txBody>
                    <a:bodyPr/>
                    <a:lstStyle/>
                    <a:p>
                      <a:pPr algn="ctr"/>
                      <a:r>
                        <a:rPr lang="en-US" sz="1600" dirty="0"/>
                        <a:t>4</a:t>
                      </a:r>
                      <a:endParaRPr lang="en-ID" sz="1600" dirty="0"/>
                    </a:p>
                  </a:txBody>
                  <a:tcPr>
                    <a:solidFill>
                      <a:schemeClr val="accent1">
                        <a:lumMod val="40000"/>
                        <a:lumOff val="60000"/>
                      </a:schemeClr>
                    </a:solidFill>
                  </a:tcPr>
                </a:tc>
                <a:tc>
                  <a:txBody>
                    <a:bodyPr/>
                    <a:lstStyle/>
                    <a:p>
                      <a:r>
                        <a:rPr lang="en-US" sz="1800" dirty="0" err="1"/>
                        <a:t>Kabupaten</a:t>
                      </a:r>
                      <a:r>
                        <a:rPr lang="en-US" sz="1800" dirty="0"/>
                        <a:t> </a:t>
                      </a:r>
                      <a:r>
                        <a:rPr lang="en-US" sz="1800" dirty="0" err="1"/>
                        <a:t>Kulon</a:t>
                      </a:r>
                      <a:r>
                        <a:rPr lang="en-US" sz="1800" dirty="0"/>
                        <a:t> </a:t>
                      </a:r>
                      <a:r>
                        <a:rPr lang="en-US" sz="1800" dirty="0" err="1"/>
                        <a:t>Progo</a:t>
                      </a:r>
                      <a:endParaRPr lang="en-ID" sz="1800" u="none" dirty="0">
                        <a:solidFill>
                          <a:schemeClr val="tx1"/>
                        </a:solidFill>
                      </a:endParaRPr>
                    </a:p>
                  </a:txBody>
                  <a:tcPr>
                    <a:lnR w="12700" cap="flat" cmpd="sng" algn="ctr">
                      <a:solidFill>
                        <a:schemeClr val="tx2"/>
                      </a:solidFill>
                      <a:prstDash val="solid"/>
                      <a:round/>
                      <a:headEnd type="none" w="med" len="med"/>
                      <a:tailEnd type="none" w="med" len="med"/>
                    </a:ln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V</a:t>
                      </a:r>
                      <a:endParaRPr kumimoji="0" lang="en-ID" sz="16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dirty="0">
                          <a:solidFill>
                            <a:schemeClr val="tx1"/>
                          </a:solidFill>
                        </a:rPr>
                        <a:t>V</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V</a:t>
                      </a:r>
                      <a:endParaRPr kumimoji="0" lang="en-ID" sz="16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V</a:t>
                      </a:r>
                      <a:endParaRPr kumimoji="0" lang="en-ID" sz="16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28121038"/>
                  </a:ext>
                </a:extLst>
              </a:tr>
              <a:tr h="316142">
                <a:tc>
                  <a:txBody>
                    <a:bodyPr/>
                    <a:lstStyle/>
                    <a:p>
                      <a:pPr algn="ctr"/>
                      <a:r>
                        <a:rPr lang="en-US" sz="1600" dirty="0"/>
                        <a:t>5</a:t>
                      </a:r>
                      <a:endParaRPr lang="en-ID" sz="1600" dirty="0"/>
                    </a:p>
                  </a:txBody>
                  <a:tcPr>
                    <a:solidFill>
                      <a:schemeClr val="accent1">
                        <a:lumMod val="40000"/>
                        <a:lumOff val="60000"/>
                      </a:schemeClr>
                    </a:solidFill>
                  </a:tcPr>
                </a:tc>
                <a:tc>
                  <a:txBody>
                    <a:bodyPr/>
                    <a:lstStyle/>
                    <a:p>
                      <a:r>
                        <a:rPr lang="en-US" sz="1800" dirty="0" err="1"/>
                        <a:t>Kabupaten</a:t>
                      </a:r>
                      <a:r>
                        <a:rPr lang="en-US" sz="1800" dirty="0"/>
                        <a:t> Sleman</a:t>
                      </a:r>
                      <a:endParaRPr lang="en-ID" sz="1800" u="none" dirty="0">
                        <a:solidFill>
                          <a:schemeClr val="tx1"/>
                        </a:solidFill>
                      </a:endParaRPr>
                    </a:p>
                  </a:txBody>
                  <a:tcPr>
                    <a:lnR w="12700" cap="flat" cmpd="sng" algn="ctr">
                      <a:solidFill>
                        <a:schemeClr val="tx2"/>
                      </a:solidFill>
                      <a:prstDash val="solid"/>
                      <a:round/>
                      <a:headEnd type="none" w="med" len="med"/>
                      <a:tailEnd type="none" w="med" len="med"/>
                    </a:lnR>
                    <a:solidFill>
                      <a:schemeClr val="accent1">
                        <a:lumMod val="40000"/>
                        <a:lumOff val="60000"/>
                      </a:schemeClr>
                    </a:solidFill>
                  </a:tcPr>
                </a:tc>
                <a:tc>
                  <a:txBody>
                    <a:bodyPr/>
                    <a:lstStyle/>
                    <a:p>
                      <a:pPr algn="ctr"/>
                      <a:r>
                        <a:rPr lang="en-US" sz="1600" dirty="0">
                          <a:solidFill>
                            <a:schemeClr val="tx1"/>
                          </a:solidFill>
                        </a:rPr>
                        <a:t>V</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dirty="0">
                          <a:solidFill>
                            <a:schemeClr val="tx1"/>
                          </a:solidFill>
                        </a:rPr>
                        <a:t>V</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56164134"/>
                  </a:ext>
                </a:extLst>
              </a:tr>
              <a:tr h="316142">
                <a:tc>
                  <a:txBody>
                    <a:bodyPr/>
                    <a:lstStyle/>
                    <a:p>
                      <a:pPr algn="ctr"/>
                      <a:r>
                        <a:rPr lang="en-US" sz="1600" dirty="0"/>
                        <a:t>6</a:t>
                      </a:r>
                      <a:endParaRPr lang="en-ID" sz="1600" dirty="0"/>
                    </a:p>
                  </a:txBody>
                  <a:tcPr>
                    <a:solidFill>
                      <a:schemeClr val="accent1">
                        <a:lumMod val="40000"/>
                        <a:lumOff val="60000"/>
                      </a:schemeClr>
                    </a:solidFill>
                  </a:tcPr>
                </a:tc>
                <a:tc>
                  <a:txBody>
                    <a:bodyPr/>
                    <a:lstStyle/>
                    <a:p>
                      <a:r>
                        <a:rPr lang="en-US" sz="1800" u="none" dirty="0">
                          <a:solidFill>
                            <a:schemeClr val="tx1"/>
                          </a:solidFill>
                        </a:rPr>
                        <a:t>Kota Yogyakarta</a:t>
                      </a:r>
                      <a:endParaRPr lang="en-ID" sz="1800" u="none" dirty="0">
                        <a:solidFill>
                          <a:schemeClr val="tx1"/>
                        </a:solidFill>
                      </a:endParaRPr>
                    </a:p>
                  </a:txBody>
                  <a:tcPr>
                    <a:lnR w="12700" cap="flat" cmpd="sng" algn="ctr">
                      <a:solidFill>
                        <a:schemeClr val="tx2"/>
                      </a:solidFill>
                      <a:prstDash val="solid"/>
                      <a:round/>
                      <a:headEnd type="none" w="med" len="med"/>
                      <a:tailEnd type="none" w="med" len="med"/>
                    </a:lnR>
                    <a:solidFill>
                      <a:schemeClr val="accent1">
                        <a:lumMod val="40000"/>
                        <a:lumOff val="60000"/>
                      </a:schemeClr>
                    </a:solidFill>
                  </a:tcPr>
                </a:tc>
                <a:tc>
                  <a:txBody>
                    <a:bodyPr/>
                    <a:lstStyle/>
                    <a:p>
                      <a:pPr algn="ctr"/>
                      <a:r>
                        <a:rPr lang="en-US" sz="1600" dirty="0">
                          <a:solidFill>
                            <a:schemeClr val="tx1"/>
                          </a:solidFill>
                        </a:rPr>
                        <a:t>V</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dirty="0">
                          <a:solidFill>
                            <a:schemeClr val="tx1"/>
                          </a:solidFill>
                        </a:rPr>
                        <a:t>V</a:t>
                      </a:r>
                      <a:endParaRPr lang="en-ID" sz="1600" dirty="0">
                        <a:solidFill>
                          <a:schemeClr val="tx1"/>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V</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endParaRPr kumimoji="0" lang="en-ID"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114274389"/>
                  </a:ext>
                </a:extLst>
              </a:tr>
            </a:tbl>
          </a:graphicData>
        </a:graphic>
      </p:graphicFrame>
      <p:sp>
        <p:nvSpPr>
          <p:cNvPr id="16" name="TextBox 15">
            <a:extLst>
              <a:ext uri="{FF2B5EF4-FFF2-40B4-BE49-F238E27FC236}">
                <a16:creationId xmlns:a16="http://schemas.microsoft.com/office/drawing/2014/main" id="{48184419-15FB-98F3-C7F8-4A3F295E46B9}"/>
              </a:ext>
            </a:extLst>
          </p:cNvPr>
          <p:cNvSpPr txBox="1"/>
          <p:nvPr/>
        </p:nvSpPr>
        <p:spPr>
          <a:xfrm>
            <a:off x="9073218" y="5350944"/>
            <a:ext cx="1406709" cy="461665"/>
          </a:xfrm>
          <a:prstGeom prst="rect">
            <a:avLst/>
          </a:prstGeom>
          <a:solidFill>
            <a:srgbClr val="FFFF00"/>
          </a:solidFill>
        </p:spPr>
        <p:txBody>
          <a:bodyPr wrap="square" rtlCol="0">
            <a:spAutoFit/>
          </a:bodyPr>
          <a:lstStyle/>
          <a:p>
            <a:pPr algn="ctr"/>
            <a:r>
              <a:rPr lang="en-ID" sz="1200" b="1" dirty="0"/>
              <a:t>INPUT DATA TIDAK LENGKAP</a:t>
            </a:r>
          </a:p>
        </p:txBody>
      </p:sp>
    </p:spTree>
    <p:extLst>
      <p:ext uri="{BB962C8B-B14F-4D97-AF65-F5344CB8AC3E}">
        <p14:creationId xmlns:p14="http://schemas.microsoft.com/office/powerpoint/2010/main" val="59867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13B3C5-7D8D-4019-A0BD-0972A30542B9}"/>
              </a:ext>
            </a:extLst>
          </p:cNvPr>
          <p:cNvPicPr>
            <a:picLocks noChangeAspect="1"/>
          </p:cNvPicPr>
          <p:nvPr/>
        </p:nvPicPr>
        <p:blipFill>
          <a:blip r:embed="rId2"/>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E4574FF4-478F-4942-8C2D-54E769ED9271}"/>
              </a:ext>
            </a:extLst>
          </p:cNvPr>
          <p:cNvSpPr>
            <a:spLocks noGrp="1"/>
          </p:cNvSpPr>
          <p:nvPr>
            <p:ph type="title"/>
          </p:nvPr>
        </p:nvSpPr>
        <p:spPr>
          <a:xfrm>
            <a:off x="205510" y="1175630"/>
            <a:ext cx="10820400" cy="1293028"/>
          </a:xfrm>
        </p:spPr>
        <p:txBody>
          <a:bodyPr>
            <a:noAutofit/>
          </a:bodyPr>
          <a:lstStyle/>
          <a:p>
            <a:r>
              <a:rPr lang="en-US" sz="3200" b="1" dirty="0" err="1"/>
              <a:t>Evaluasi</a:t>
            </a:r>
            <a:r>
              <a:rPr lang="en-US" sz="3200" b="1" dirty="0"/>
              <a:t> dimensi 1:</a:t>
            </a:r>
            <a:br>
              <a:rPr lang="en-US" sz="3200" b="1" dirty="0"/>
            </a:br>
            <a:r>
              <a:rPr lang="en-US" sz="3200" b="1" dirty="0" err="1"/>
              <a:t>Kesesuaian</a:t>
            </a:r>
            <a:r>
              <a:rPr lang="en-US" sz="3200" b="1" dirty="0"/>
              <a:t> </a:t>
            </a:r>
            <a:r>
              <a:rPr lang="en-US" sz="3200" b="1" dirty="0" err="1"/>
              <a:t>Dokumen</a:t>
            </a:r>
            <a:r>
              <a:rPr lang="en-US" sz="3200" b="1" dirty="0"/>
              <a:t> </a:t>
            </a:r>
            <a:r>
              <a:rPr lang="en-US" sz="3200" b="1" dirty="0" err="1"/>
              <a:t>Perencanaan</a:t>
            </a:r>
            <a:r>
              <a:rPr lang="en-US" sz="3200" b="1" dirty="0"/>
              <a:t> </a:t>
            </a:r>
            <a:br>
              <a:rPr lang="en-US" sz="3200" b="1" dirty="0"/>
            </a:br>
            <a:r>
              <a:rPr lang="en-US" sz="3200" b="1" dirty="0"/>
              <a:t>Dan </a:t>
            </a:r>
            <a:r>
              <a:rPr lang="en-US" sz="3200" b="1" dirty="0" err="1"/>
              <a:t>Penganggaran</a:t>
            </a:r>
            <a:endParaRPr lang="en-ID" sz="3200" b="1" dirty="0"/>
          </a:p>
        </p:txBody>
      </p:sp>
      <p:graphicFrame>
        <p:nvGraphicFramePr>
          <p:cNvPr id="7" name="Table 7">
            <a:extLst>
              <a:ext uri="{FF2B5EF4-FFF2-40B4-BE49-F238E27FC236}">
                <a16:creationId xmlns:a16="http://schemas.microsoft.com/office/drawing/2014/main" id="{22BD8FB8-AA9E-4EC6-9C89-DD7D8ADED2EB}"/>
              </a:ext>
            </a:extLst>
          </p:cNvPr>
          <p:cNvGraphicFramePr>
            <a:graphicFrameLocks noGrp="1"/>
          </p:cNvGraphicFramePr>
          <p:nvPr>
            <p:extLst>
              <p:ext uri="{D42A27DB-BD31-4B8C-83A1-F6EECF244321}">
                <p14:modId xmlns:p14="http://schemas.microsoft.com/office/powerpoint/2010/main" val="3964554135"/>
              </p:ext>
            </p:extLst>
          </p:nvPr>
        </p:nvGraphicFramePr>
        <p:xfrm>
          <a:off x="497350" y="2775931"/>
          <a:ext cx="10621866" cy="2502954"/>
        </p:xfrm>
        <a:graphic>
          <a:graphicData uri="http://schemas.openxmlformats.org/drawingml/2006/table">
            <a:tbl>
              <a:tblPr firstRow="1" bandRow="1">
                <a:tableStyleId>{7E9639D4-E3E2-4D34-9284-5A2195B3D0D7}</a:tableStyleId>
              </a:tblPr>
              <a:tblGrid>
                <a:gridCol w="1090300">
                  <a:extLst>
                    <a:ext uri="{9D8B030D-6E8A-4147-A177-3AD203B41FA5}">
                      <a16:colId xmlns:a16="http://schemas.microsoft.com/office/drawing/2014/main" val="2245737252"/>
                    </a:ext>
                  </a:extLst>
                </a:gridCol>
                <a:gridCol w="4052942">
                  <a:extLst>
                    <a:ext uri="{9D8B030D-6E8A-4147-A177-3AD203B41FA5}">
                      <a16:colId xmlns:a16="http://schemas.microsoft.com/office/drawing/2014/main" val="2937629511"/>
                    </a:ext>
                  </a:extLst>
                </a:gridCol>
                <a:gridCol w="1045029">
                  <a:extLst>
                    <a:ext uri="{9D8B030D-6E8A-4147-A177-3AD203B41FA5}">
                      <a16:colId xmlns:a16="http://schemas.microsoft.com/office/drawing/2014/main" val="552200112"/>
                    </a:ext>
                  </a:extLst>
                </a:gridCol>
                <a:gridCol w="1045028">
                  <a:extLst>
                    <a:ext uri="{9D8B030D-6E8A-4147-A177-3AD203B41FA5}">
                      <a16:colId xmlns:a16="http://schemas.microsoft.com/office/drawing/2014/main" val="1941822984"/>
                    </a:ext>
                  </a:extLst>
                </a:gridCol>
                <a:gridCol w="1618256">
                  <a:extLst>
                    <a:ext uri="{9D8B030D-6E8A-4147-A177-3AD203B41FA5}">
                      <a16:colId xmlns:a16="http://schemas.microsoft.com/office/drawing/2014/main" val="3723026203"/>
                    </a:ext>
                  </a:extLst>
                </a:gridCol>
                <a:gridCol w="1770311">
                  <a:extLst>
                    <a:ext uri="{9D8B030D-6E8A-4147-A177-3AD203B41FA5}">
                      <a16:colId xmlns:a16="http://schemas.microsoft.com/office/drawing/2014/main" val="2692627627"/>
                    </a:ext>
                  </a:extLst>
                </a:gridCol>
              </a:tblGrid>
              <a:tr h="409037">
                <a:tc>
                  <a:txBody>
                    <a:bodyPr/>
                    <a:lstStyle/>
                    <a:p>
                      <a:pPr algn="ctr"/>
                      <a:r>
                        <a:rPr lang="en-US" sz="1800" dirty="0" err="1"/>
                        <a:t>Tahun</a:t>
                      </a:r>
                      <a:endParaRPr lang="en-ID" sz="1800" dirty="0"/>
                    </a:p>
                  </a:txBody>
                  <a:tcPr anchor="ctr"/>
                </a:tc>
                <a:tc>
                  <a:txBody>
                    <a:bodyPr/>
                    <a:lstStyle/>
                    <a:p>
                      <a:pPr algn="ctr"/>
                      <a:r>
                        <a:rPr lang="en-US" sz="1800" dirty="0"/>
                        <a:t>D.1.1</a:t>
                      </a:r>
                      <a:endParaRPr lang="en-ID" sz="1800" dirty="0"/>
                    </a:p>
                  </a:txBody>
                  <a:tcPr anchor="ctr"/>
                </a:tc>
                <a:tc>
                  <a:txBody>
                    <a:bodyPr/>
                    <a:lstStyle/>
                    <a:p>
                      <a:pPr algn="ctr"/>
                      <a:r>
                        <a:rPr lang="en-US" sz="1800" dirty="0"/>
                        <a:t>D.1.2</a:t>
                      </a:r>
                      <a:endParaRPr lang="en-ID"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D.1.3</a:t>
                      </a:r>
                      <a:endParaRPr lang="en-ID" sz="1800" dirty="0"/>
                    </a:p>
                    <a:p>
                      <a:pPr algn="ctr"/>
                      <a:endParaRPr lang="en-ID"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D.1.4</a:t>
                      </a:r>
                      <a:endParaRPr lang="en-ID" sz="1800" dirty="0"/>
                    </a:p>
                    <a:p>
                      <a:pPr algn="ctr"/>
                      <a:endParaRPr lang="en-ID"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D.1.5</a:t>
                      </a:r>
                      <a:endParaRPr lang="en-ID" sz="1800" dirty="0"/>
                    </a:p>
                    <a:p>
                      <a:pPr algn="ctr"/>
                      <a:endParaRPr lang="en-ID" sz="1800" dirty="0"/>
                    </a:p>
                  </a:txBody>
                  <a:tcPr anchor="ctr"/>
                </a:tc>
                <a:extLst>
                  <a:ext uri="{0D108BD9-81ED-4DB2-BD59-A6C34878D82A}">
                    <a16:rowId xmlns:a16="http://schemas.microsoft.com/office/drawing/2014/main" val="517649759"/>
                  </a:ext>
                </a:extLst>
              </a:tr>
              <a:tr h="469183">
                <a:tc>
                  <a:txBody>
                    <a:bodyPr/>
                    <a:lstStyle/>
                    <a:p>
                      <a:pPr algn="ctr"/>
                      <a:r>
                        <a:rPr lang="en-US" sz="1800" dirty="0"/>
                        <a:t>2018</a:t>
                      </a:r>
                      <a:endParaRPr lang="en-ID" sz="1800" dirty="0"/>
                    </a:p>
                  </a:txBody>
                  <a:tcPr/>
                </a:tc>
                <a:tc rowSpan="3" gridSpan="5">
                  <a:txBody>
                    <a:bodyPr/>
                    <a:lstStyle/>
                    <a:p>
                      <a:pPr marL="285750" indent="-285750" algn="ctr">
                        <a:buFontTx/>
                        <a:buChar char="-"/>
                      </a:pPr>
                      <a:r>
                        <a:rPr lang="en-US" sz="1800" dirty="0" err="1"/>
                        <a:t>Terdapat</a:t>
                      </a:r>
                      <a:r>
                        <a:rPr lang="en-US" sz="1800" dirty="0"/>
                        <a:t> </a:t>
                      </a:r>
                      <a:r>
                        <a:rPr lang="en-US" sz="1800" dirty="0" err="1"/>
                        <a:t>daerah</a:t>
                      </a:r>
                      <a:r>
                        <a:rPr lang="en-US" sz="1800" dirty="0"/>
                        <a:t> </a:t>
                      </a:r>
                      <a:r>
                        <a:rPr lang="en-US" sz="1800" dirty="0" err="1"/>
                        <a:t>dengan</a:t>
                      </a:r>
                      <a:r>
                        <a:rPr lang="en-US" sz="1800" dirty="0"/>
                        <a:t> </a:t>
                      </a:r>
                      <a:r>
                        <a:rPr lang="en-US" sz="1800" dirty="0" err="1"/>
                        <a:t>inputan</a:t>
                      </a:r>
                      <a:r>
                        <a:rPr lang="en-US" sz="1800" dirty="0"/>
                        <a:t> </a:t>
                      </a:r>
                      <a:r>
                        <a:rPr lang="en-US" sz="1800" dirty="0" err="1"/>
                        <a:t>tidak</a:t>
                      </a:r>
                      <a:r>
                        <a:rPr lang="en-US" sz="1800" dirty="0"/>
                        <a:t> </a:t>
                      </a:r>
                      <a:r>
                        <a:rPr lang="en-US" sz="1800" dirty="0" err="1"/>
                        <a:t>lengkap</a:t>
                      </a:r>
                      <a:endParaRPr lang="en-US" sz="1800" dirty="0"/>
                    </a:p>
                    <a:p>
                      <a:pPr marL="285750" indent="-285750" algn="ctr">
                        <a:buFontTx/>
                        <a:buChar char="-"/>
                      </a:pPr>
                      <a:r>
                        <a:rPr lang="en-US" sz="1800" dirty="0" err="1"/>
                        <a:t>Inputan</a:t>
                      </a:r>
                      <a:r>
                        <a:rPr lang="en-US" sz="1800" dirty="0"/>
                        <a:t> </a:t>
                      </a:r>
                      <a:r>
                        <a:rPr lang="en-US" sz="1800" dirty="0" err="1"/>
                        <a:t>tidak</a:t>
                      </a:r>
                      <a:r>
                        <a:rPr lang="en-US" sz="1800" dirty="0"/>
                        <a:t> </a:t>
                      </a:r>
                      <a:r>
                        <a:rPr lang="en-US" sz="1800" dirty="0" err="1"/>
                        <a:t>lengkap</a:t>
                      </a:r>
                      <a:r>
                        <a:rPr lang="en-US" sz="1800" dirty="0"/>
                        <a:t> </a:t>
                      </a:r>
                      <a:r>
                        <a:rPr lang="en-US" sz="1800" dirty="0" err="1"/>
                        <a:t>diantaranya</a:t>
                      </a:r>
                      <a:r>
                        <a:rPr lang="en-US" sz="1800" dirty="0"/>
                        <a:t> </a:t>
                      </a:r>
                      <a:r>
                        <a:rPr lang="en-US" sz="1800" dirty="0" err="1"/>
                        <a:t>ialah</a:t>
                      </a:r>
                      <a:r>
                        <a:rPr lang="en-US" sz="1800" dirty="0"/>
                        <a:t> </a:t>
                      </a:r>
                      <a:r>
                        <a:rPr lang="en-US" sz="1800" dirty="0" err="1"/>
                        <a:t>tidak</a:t>
                      </a:r>
                      <a:r>
                        <a:rPr lang="en-US" sz="1800" dirty="0"/>
                        <a:t> </a:t>
                      </a:r>
                      <a:r>
                        <a:rPr lang="en-US" sz="1800" dirty="0" err="1"/>
                        <a:t>menginput</a:t>
                      </a:r>
                      <a:r>
                        <a:rPr lang="en-US" sz="1800" dirty="0"/>
                        <a:t> RKPD, KUA-PPAS, </a:t>
                      </a:r>
                      <a:r>
                        <a:rPr lang="en-US" sz="1800" dirty="0" err="1"/>
                        <a:t>atau</a:t>
                      </a:r>
                      <a:r>
                        <a:rPr lang="en-US" sz="1800" dirty="0"/>
                        <a:t> APBD pada </a:t>
                      </a:r>
                      <a:r>
                        <a:rPr lang="en-US" sz="1800" dirty="0" err="1"/>
                        <a:t>Tahun</a:t>
                      </a:r>
                      <a:r>
                        <a:rPr lang="en-US" sz="1800" dirty="0"/>
                        <a:t> </a:t>
                      </a:r>
                      <a:r>
                        <a:rPr lang="en-US" sz="1800" dirty="0" err="1"/>
                        <a:t>Anggaran</a:t>
                      </a:r>
                      <a:r>
                        <a:rPr lang="en-US" sz="1800" dirty="0"/>
                        <a:t> </a:t>
                      </a:r>
                      <a:r>
                        <a:rPr lang="en-US" sz="1800" dirty="0" err="1"/>
                        <a:t>tertentu</a:t>
                      </a:r>
                      <a:endParaRPr lang="en-US" sz="1800" dirty="0"/>
                    </a:p>
                  </a:txBody>
                  <a:tcPr anchor="ctr"/>
                </a:tc>
                <a:tc rowSpan="3" hMerge="1">
                  <a:txBody>
                    <a:bodyPr/>
                    <a:lstStyle/>
                    <a:p>
                      <a:endParaRPr lang="en-ID" sz="1600" dirty="0"/>
                    </a:p>
                  </a:txBody>
                  <a:tcPr anchor="ctr"/>
                </a:tc>
                <a:tc rowSpan="3" hMerge="1">
                  <a:txBody>
                    <a:bodyPr/>
                    <a:lstStyle/>
                    <a:p>
                      <a:endParaRPr lang="en-ID" dirty="0"/>
                    </a:p>
                  </a:txBody>
                  <a:tcPr/>
                </a:tc>
                <a:tc rowSpan="3" hMerge="1">
                  <a:txBody>
                    <a:bodyPr/>
                    <a:lstStyle/>
                    <a:p>
                      <a:endParaRPr lang="en-ID" sz="1400" dirty="0"/>
                    </a:p>
                  </a:txBody>
                  <a:tcPr anchor="ctr"/>
                </a:tc>
                <a:tc rowSpan="3" hMerge="1">
                  <a:txBody>
                    <a:bodyPr/>
                    <a:lstStyle/>
                    <a:p>
                      <a:endParaRPr lang="en-ID" sz="1400" dirty="0"/>
                    </a:p>
                  </a:txBody>
                  <a:tcPr/>
                </a:tc>
                <a:extLst>
                  <a:ext uri="{0D108BD9-81ED-4DB2-BD59-A6C34878D82A}">
                    <a16:rowId xmlns:a16="http://schemas.microsoft.com/office/drawing/2014/main" val="1741119660"/>
                  </a:ext>
                </a:extLst>
              </a:tr>
              <a:tr h="447869">
                <a:tc>
                  <a:txBody>
                    <a:bodyPr/>
                    <a:lstStyle/>
                    <a:p>
                      <a:pPr algn="ctr"/>
                      <a:r>
                        <a:rPr lang="en-US" sz="1800" dirty="0"/>
                        <a:t>2019</a:t>
                      </a:r>
                      <a:endParaRPr lang="en-ID" sz="1800" dirty="0"/>
                    </a:p>
                  </a:txBody>
                  <a:tcPr/>
                </a:tc>
                <a:tc gridSpan="5" vMerge="1">
                  <a:txBody>
                    <a:bodyPr/>
                    <a:lstStyle/>
                    <a:p>
                      <a:endParaRPr lang="en-ID" dirty="0"/>
                    </a:p>
                  </a:txBody>
                  <a:tcPr/>
                </a:tc>
                <a:tc hMerge="1" vMerge="1">
                  <a:txBody>
                    <a:bodyPr/>
                    <a:lstStyle/>
                    <a:p>
                      <a:endParaRPr lang="en-ID" dirty="0"/>
                    </a:p>
                  </a:txBody>
                  <a:tcPr/>
                </a:tc>
                <a:tc hMerge="1" vMerge="1">
                  <a:txBody>
                    <a:bodyPr/>
                    <a:lstStyle/>
                    <a:p>
                      <a:endParaRPr lang="en-ID" dirty="0"/>
                    </a:p>
                  </a:txBody>
                  <a:tcPr/>
                </a:tc>
                <a:tc hMerge="1" vMerge="1">
                  <a:txBody>
                    <a:bodyPr/>
                    <a:lstStyle/>
                    <a:p>
                      <a:endParaRPr lang="en-ID" sz="1400" dirty="0"/>
                    </a:p>
                  </a:txBody>
                  <a:tcPr/>
                </a:tc>
                <a:tc hMerge="1" vMerge="1">
                  <a:txBody>
                    <a:bodyPr/>
                    <a:lstStyle/>
                    <a:p>
                      <a:endParaRPr lang="en-ID" sz="1400" dirty="0"/>
                    </a:p>
                  </a:txBody>
                  <a:tcPr/>
                </a:tc>
                <a:extLst>
                  <a:ext uri="{0D108BD9-81ED-4DB2-BD59-A6C34878D82A}">
                    <a16:rowId xmlns:a16="http://schemas.microsoft.com/office/drawing/2014/main" val="1001359610"/>
                  </a:ext>
                </a:extLst>
              </a:tr>
              <a:tr h="671502">
                <a:tc>
                  <a:txBody>
                    <a:bodyPr/>
                    <a:lstStyle/>
                    <a:p>
                      <a:pPr algn="ctr"/>
                      <a:r>
                        <a:rPr lang="en-US" sz="1800" dirty="0"/>
                        <a:t>2020</a:t>
                      </a:r>
                      <a:endParaRPr lang="en-ID" sz="1800" dirty="0"/>
                    </a:p>
                  </a:txBody>
                  <a:tcPr/>
                </a:tc>
                <a:tc gridSpan="5" vMerge="1">
                  <a:txBody>
                    <a:bodyPr/>
                    <a:lstStyle/>
                    <a:p>
                      <a:endParaRPr lang="en-ID" sz="1400" dirty="0"/>
                    </a:p>
                  </a:txBody>
                  <a:tcPr/>
                </a:tc>
                <a:tc hMerge="1" vMerge="1">
                  <a:txBody>
                    <a:bodyPr/>
                    <a:lstStyle/>
                    <a:p>
                      <a:endParaRPr lang="en-ID" dirty="0"/>
                    </a:p>
                  </a:txBody>
                  <a:tcPr/>
                </a:tc>
                <a:tc hMerge="1" vMerge="1">
                  <a:txBody>
                    <a:bodyPr/>
                    <a:lstStyle/>
                    <a:p>
                      <a:endParaRPr lang="en-ID" dirty="0"/>
                    </a:p>
                  </a:txBody>
                  <a:tcPr/>
                </a:tc>
                <a:tc hMerge="1" vMerge="1">
                  <a:txBody>
                    <a:bodyPr/>
                    <a:lstStyle/>
                    <a:p>
                      <a:endParaRPr lang="en-ID" sz="1400" dirty="0"/>
                    </a:p>
                  </a:txBody>
                  <a:tcPr/>
                </a:tc>
                <a:tc hMerge="1" vMerge="1">
                  <a:txBody>
                    <a:bodyPr/>
                    <a:lstStyle/>
                    <a:p>
                      <a:endParaRPr lang="en-ID" sz="1400" dirty="0"/>
                    </a:p>
                  </a:txBody>
                  <a:tcPr/>
                </a:tc>
                <a:extLst>
                  <a:ext uri="{0D108BD9-81ED-4DB2-BD59-A6C34878D82A}">
                    <a16:rowId xmlns:a16="http://schemas.microsoft.com/office/drawing/2014/main" val="2286307218"/>
                  </a:ext>
                </a:extLst>
              </a:tr>
            </a:tbl>
          </a:graphicData>
        </a:graphic>
      </p:graphicFrame>
      <p:sp>
        <p:nvSpPr>
          <p:cNvPr id="8" name="TextBox 7">
            <a:extLst>
              <a:ext uri="{FF2B5EF4-FFF2-40B4-BE49-F238E27FC236}">
                <a16:creationId xmlns:a16="http://schemas.microsoft.com/office/drawing/2014/main" id="{941A222F-0A5A-492D-9E81-E7ADB6165B8D}"/>
              </a:ext>
            </a:extLst>
          </p:cNvPr>
          <p:cNvSpPr txBox="1"/>
          <p:nvPr/>
        </p:nvSpPr>
        <p:spPr>
          <a:xfrm>
            <a:off x="388494" y="5505878"/>
            <a:ext cx="5553788" cy="954107"/>
          </a:xfrm>
          <a:prstGeom prst="rect">
            <a:avLst/>
          </a:prstGeom>
          <a:noFill/>
        </p:spPr>
        <p:txBody>
          <a:bodyPr wrap="square" rtlCol="0">
            <a:spAutoFit/>
          </a:bodyPr>
          <a:lstStyle/>
          <a:p>
            <a:r>
              <a:rPr lang="en-US" sz="1400" dirty="0" err="1"/>
              <a:t>Ket</a:t>
            </a:r>
            <a:r>
              <a:rPr lang="en-US" sz="1400" dirty="0"/>
              <a:t>:</a:t>
            </a:r>
          </a:p>
          <a:p>
            <a:r>
              <a:rPr lang="en-US" sz="1400" dirty="0"/>
              <a:t>D.1.1. : </a:t>
            </a:r>
            <a:r>
              <a:rPr lang="en-US" sz="1400" dirty="0" err="1"/>
              <a:t>Kesesuaian</a:t>
            </a:r>
            <a:r>
              <a:rPr lang="en-US" sz="1400" dirty="0"/>
              <a:t> </a:t>
            </a:r>
            <a:r>
              <a:rPr lang="en-US" sz="1400" dirty="0" err="1"/>
              <a:t>nomenklatur</a:t>
            </a:r>
            <a:r>
              <a:rPr lang="en-US" sz="1400" dirty="0"/>
              <a:t> program RPJMD – RKPD</a:t>
            </a:r>
          </a:p>
          <a:p>
            <a:r>
              <a:rPr lang="en-US" sz="1400" dirty="0"/>
              <a:t>D.1.2. : </a:t>
            </a:r>
            <a:r>
              <a:rPr lang="en-US" sz="1400" dirty="0" err="1"/>
              <a:t>Kesesuaian</a:t>
            </a:r>
            <a:r>
              <a:rPr lang="en-US" sz="1400" dirty="0"/>
              <a:t> </a:t>
            </a:r>
            <a:r>
              <a:rPr lang="en-US" sz="1400" dirty="0" err="1"/>
              <a:t>nomenklatur</a:t>
            </a:r>
            <a:r>
              <a:rPr lang="en-US" sz="1400" dirty="0"/>
              <a:t> program RKPD – KUAPPAS</a:t>
            </a:r>
          </a:p>
          <a:p>
            <a:r>
              <a:rPr lang="en-US" sz="1400" dirty="0"/>
              <a:t>D.1.3. : </a:t>
            </a:r>
            <a:r>
              <a:rPr lang="en-US" sz="1400" dirty="0" err="1"/>
              <a:t>Kesesuaian</a:t>
            </a:r>
            <a:r>
              <a:rPr lang="en-US" sz="1400" dirty="0"/>
              <a:t> </a:t>
            </a:r>
            <a:r>
              <a:rPr lang="en-US" sz="1400" dirty="0" err="1"/>
              <a:t>nomenklatur</a:t>
            </a:r>
            <a:r>
              <a:rPr lang="en-US" sz="1400" dirty="0"/>
              <a:t> program KUAPPAS - APBD</a:t>
            </a:r>
            <a:endParaRPr lang="en-ID" sz="1400" dirty="0"/>
          </a:p>
        </p:txBody>
      </p:sp>
      <p:sp>
        <p:nvSpPr>
          <p:cNvPr id="9" name="TextBox 8">
            <a:extLst>
              <a:ext uri="{FF2B5EF4-FFF2-40B4-BE49-F238E27FC236}">
                <a16:creationId xmlns:a16="http://schemas.microsoft.com/office/drawing/2014/main" id="{2F0BFD3E-69BA-461B-A5C5-0A55FC80132D}"/>
              </a:ext>
            </a:extLst>
          </p:cNvPr>
          <p:cNvSpPr txBox="1"/>
          <p:nvPr/>
        </p:nvSpPr>
        <p:spPr>
          <a:xfrm>
            <a:off x="5942282" y="5893432"/>
            <a:ext cx="5553788" cy="523220"/>
          </a:xfrm>
          <a:prstGeom prst="rect">
            <a:avLst/>
          </a:prstGeom>
          <a:noFill/>
        </p:spPr>
        <p:txBody>
          <a:bodyPr wrap="square" rtlCol="0">
            <a:spAutoFit/>
          </a:bodyPr>
          <a:lstStyle/>
          <a:p>
            <a:r>
              <a:rPr lang="en-US" sz="1400" dirty="0"/>
              <a:t>D.1.4. : </a:t>
            </a:r>
            <a:r>
              <a:rPr lang="en-US" sz="1400" dirty="0" err="1"/>
              <a:t>Kesesuaian</a:t>
            </a:r>
            <a:r>
              <a:rPr lang="en-US" sz="1400" dirty="0"/>
              <a:t> </a:t>
            </a:r>
            <a:r>
              <a:rPr lang="en-US" sz="1400" dirty="0" err="1"/>
              <a:t>pagu</a:t>
            </a:r>
            <a:r>
              <a:rPr lang="en-US" sz="1400" dirty="0"/>
              <a:t> program RKPD – KUAPPAS</a:t>
            </a:r>
          </a:p>
          <a:p>
            <a:r>
              <a:rPr lang="en-US" sz="1400" dirty="0"/>
              <a:t>D.1.5. : </a:t>
            </a:r>
            <a:r>
              <a:rPr lang="en-US" sz="1400" dirty="0" err="1"/>
              <a:t>Kesesuaian</a:t>
            </a:r>
            <a:r>
              <a:rPr lang="en-US" sz="1400" dirty="0"/>
              <a:t> </a:t>
            </a:r>
            <a:r>
              <a:rPr lang="en-US" sz="1400" dirty="0" err="1"/>
              <a:t>pagu</a:t>
            </a:r>
            <a:r>
              <a:rPr lang="en-US" sz="1400" dirty="0"/>
              <a:t> program KUAPPAS - APBD</a:t>
            </a:r>
            <a:endParaRPr lang="en-ID" sz="1400" dirty="0"/>
          </a:p>
        </p:txBody>
      </p:sp>
    </p:spTree>
    <p:extLst>
      <p:ext uri="{BB962C8B-B14F-4D97-AF65-F5344CB8AC3E}">
        <p14:creationId xmlns:p14="http://schemas.microsoft.com/office/powerpoint/2010/main" val="353541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1D142-7D96-4C76-A7B6-281D5A828DF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4574FF4-478F-4942-8C2D-54E769ED9271}"/>
              </a:ext>
            </a:extLst>
          </p:cNvPr>
          <p:cNvSpPr>
            <a:spLocks noGrp="1"/>
          </p:cNvSpPr>
          <p:nvPr>
            <p:ph type="title"/>
          </p:nvPr>
        </p:nvSpPr>
        <p:spPr>
          <a:xfrm>
            <a:off x="1469238" y="440039"/>
            <a:ext cx="9598235" cy="1293028"/>
          </a:xfrm>
        </p:spPr>
        <p:txBody>
          <a:bodyPr>
            <a:noAutofit/>
          </a:bodyPr>
          <a:lstStyle/>
          <a:p>
            <a:pPr algn="ctr"/>
            <a:r>
              <a:rPr lang="en-US" sz="3200" b="1" dirty="0" err="1"/>
              <a:t>Evaluasi</a:t>
            </a:r>
            <a:r>
              <a:rPr lang="en-US" sz="3200" b="1" dirty="0"/>
              <a:t> dimensi 2:</a:t>
            </a:r>
            <a:br>
              <a:rPr lang="en-US" sz="3200" b="1" dirty="0"/>
            </a:br>
            <a:r>
              <a:rPr lang="en-US" sz="3200" b="1" dirty="0" err="1"/>
              <a:t>Pengalokasian</a:t>
            </a:r>
            <a:r>
              <a:rPr lang="en-US" sz="3200" b="1" dirty="0"/>
              <a:t> </a:t>
            </a:r>
            <a:r>
              <a:rPr lang="en-US" sz="3200" b="1" dirty="0" err="1"/>
              <a:t>Anggaran</a:t>
            </a:r>
            <a:r>
              <a:rPr lang="en-US" sz="3200" b="1" dirty="0"/>
              <a:t> </a:t>
            </a:r>
            <a:r>
              <a:rPr lang="en-US" sz="3200" b="1" dirty="0" err="1"/>
              <a:t>Belanja</a:t>
            </a:r>
            <a:r>
              <a:rPr lang="en-US" sz="3200" b="1" dirty="0"/>
              <a:t> </a:t>
            </a:r>
            <a:r>
              <a:rPr lang="en-US" sz="3200" b="1" dirty="0" err="1"/>
              <a:t>Dalam</a:t>
            </a:r>
            <a:r>
              <a:rPr lang="en-US" sz="3200" b="1" dirty="0"/>
              <a:t> APBD</a:t>
            </a:r>
            <a:endParaRPr lang="en-ID" sz="3200" b="1" dirty="0"/>
          </a:p>
        </p:txBody>
      </p:sp>
      <p:graphicFrame>
        <p:nvGraphicFramePr>
          <p:cNvPr id="7" name="Table 7">
            <a:extLst>
              <a:ext uri="{FF2B5EF4-FFF2-40B4-BE49-F238E27FC236}">
                <a16:creationId xmlns:a16="http://schemas.microsoft.com/office/drawing/2014/main" id="{22BD8FB8-AA9E-4EC6-9C89-DD7D8ADED2EB}"/>
              </a:ext>
            </a:extLst>
          </p:cNvPr>
          <p:cNvGraphicFramePr>
            <a:graphicFrameLocks noGrp="1"/>
          </p:cNvGraphicFramePr>
          <p:nvPr>
            <p:extLst>
              <p:ext uri="{D42A27DB-BD31-4B8C-83A1-F6EECF244321}">
                <p14:modId xmlns:p14="http://schemas.microsoft.com/office/powerpoint/2010/main" val="3525023514"/>
              </p:ext>
            </p:extLst>
          </p:nvPr>
        </p:nvGraphicFramePr>
        <p:xfrm>
          <a:off x="681400" y="1906132"/>
          <a:ext cx="4335671" cy="3169212"/>
        </p:xfrm>
        <a:graphic>
          <a:graphicData uri="http://schemas.openxmlformats.org/drawingml/2006/table">
            <a:tbl>
              <a:tblPr firstRow="1" bandRow="1">
                <a:tableStyleId>{073A0DAA-6AF3-43AB-8588-CEC1D06C72B9}</a:tableStyleId>
              </a:tblPr>
              <a:tblGrid>
                <a:gridCol w="851398">
                  <a:extLst>
                    <a:ext uri="{9D8B030D-6E8A-4147-A177-3AD203B41FA5}">
                      <a16:colId xmlns:a16="http://schemas.microsoft.com/office/drawing/2014/main" val="2245737252"/>
                    </a:ext>
                  </a:extLst>
                </a:gridCol>
                <a:gridCol w="726561">
                  <a:extLst>
                    <a:ext uri="{9D8B030D-6E8A-4147-A177-3AD203B41FA5}">
                      <a16:colId xmlns:a16="http://schemas.microsoft.com/office/drawing/2014/main" val="2937629511"/>
                    </a:ext>
                  </a:extLst>
                </a:gridCol>
                <a:gridCol w="954145">
                  <a:extLst>
                    <a:ext uri="{9D8B030D-6E8A-4147-A177-3AD203B41FA5}">
                      <a16:colId xmlns:a16="http://schemas.microsoft.com/office/drawing/2014/main" val="552200112"/>
                    </a:ext>
                  </a:extLst>
                </a:gridCol>
                <a:gridCol w="855239">
                  <a:extLst>
                    <a:ext uri="{9D8B030D-6E8A-4147-A177-3AD203B41FA5}">
                      <a16:colId xmlns:a16="http://schemas.microsoft.com/office/drawing/2014/main" val="1941822984"/>
                    </a:ext>
                  </a:extLst>
                </a:gridCol>
                <a:gridCol w="948328">
                  <a:extLst>
                    <a:ext uri="{9D8B030D-6E8A-4147-A177-3AD203B41FA5}">
                      <a16:colId xmlns:a16="http://schemas.microsoft.com/office/drawing/2014/main" val="3723026203"/>
                    </a:ext>
                  </a:extLst>
                </a:gridCol>
              </a:tblGrid>
              <a:tr h="997815">
                <a:tc>
                  <a:txBody>
                    <a:bodyPr/>
                    <a:lstStyle/>
                    <a:p>
                      <a:pPr algn="ctr"/>
                      <a:r>
                        <a:rPr lang="en-US" sz="1800" dirty="0" err="1"/>
                        <a:t>Tahun</a:t>
                      </a:r>
                      <a:endParaRPr lang="en-ID" sz="1800" dirty="0"/>
                    </a:p>
                  </a:txBody>
                  <a:tcPr anchor="ctr"/>
                </a:tc>
                <a:tc>
                  <a:txBody>
                    <a:bodyPr/>
                    <a:lstStyle/>
                    <a:p>
                      <a:pPr algn="ctr"/>
                      <a:r>
                        <a:rPr lang="en-US" sz="1800" dirty="0"/>
                        <a:t>D.2.1</a:t>
                      </a:r>
                      <a:endParaRPr lang="en-ID" sz="1800" dirty="0"/>
                    </a:p>
                  </a:txBody>
                  <a:tcPr anchor="ctr"/>
                </a:tc>
                <a:tc>
                  <a:txBody>
                    <a:bodyPr/>
                    <a:lstStyle/>
                    <a:p>
                      <a:pPr algn="ctr"/>
                      <a:r>
                        <a:rPr lang="en-US" sz="1800" dirty="0"/>
                        <a:t>D.2.2</a:t>
                      </a:r>
                      <a:endParaRPr lang="en-ID"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D.2.3</a:t>
                      </a:r>
                      <a:endParaRPr lang="en-ID" sz="1800" dirty="0"/>
                    </a:p>
                    <a:p>
                      <a:pPr algn="ctr"/>
                      <a:endParaRPr lang="en-ID"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D.2.4</a:t>
                      </a:r>
                      <a:endParaRPr lang="en-ID" sz="1800" dirty="0"/>
                    </a:p>
                    <a:p>
                      <a:pPr algn="ctr"/>
                      <a:endParaRPr lang="en-ID" sz="1800" dirty="0"/>
                    </a:p>
                  </a:txBody>
                  <a:tcPr anchor="ctr"/>
                </a:tc>
                <a:extLst>
                  <a:ext uri="{0D108BD9-81ED-4DB2-BD59-A6C34878D82A}">
                    <a16:rowId xmlns:a16="http://schemas.microsoft.com/office/drawing/2014/main" val="517649759"/>
                  </a:ext>
                </a:extLst>
              </a:tr>
              <a:tr h="723799">
                <a:tc>
                  <a:txBody>
                    <a:bodyPr/>
                    <a:lstStyle/>
                    <a:p>
                      <a:pPr algn="ctr"/>
                      <a:r>
                        <a:rPr lang="en-US" dirty="0"/>
                        <a:t>2018</a:t>
                      </a:r>
                      <a:endParaRPr lang="en-ID" dirty="0"/>
                    </a:p>
                  </a:txBody>
                  <a:tcPr/>
                </a:tc>
                <a:tc rowSpan="3" gridSpan="4">
                  <a:txBody>
                    <a:bodyPr/>
                    <a:lstStyle/>
                    <a:p>
                      <a:pPr marL="285750" indent="-285750" algn="ctr">
                        <a:buFontTx/>
                        <a:buChar char="-"/>
                      </a:pPr>
                      <a:r>
                        <a:rPr lang="en-US" sz="1800" dirty="0"/>
                        <a:t>Input data </a:t>
                      </a:r>
                      <a:r>
                        <a:rPr lang="en-US" sz="1800" dirty="0" err="1"/>
                        <a:t>baik</a:t>
                      </a:r>
                      <a:r>
                        <a:rPr lang="en-US" sz="1800" dirty="0"/>
                        <a:t> oleh </a:t>
                      </a:r>
                      <a:r>
                        <a:rPr lang="en-US" sz="1800" dirty="0" err="1"/>
                        <a:t>Provinsi</a:t>
                      </a:r>
                      <a:r>
                        <a:rPr lang="en-US" sz="1800" dirty="0"/>
                        <a:t> </a:t>
                      </a:r>
                      <a:r>
                        <a:rPr lang="en-US" sz="1800" dirty="0" err="1"/>
                        <a:t>maupun</a:t>
                      </a:r>
                      <a:r>
                        <a:rPr lang="en-US" sz="1800" dirty="0"/>
                        <a:t> </a:t>
                      </a:r>
                      <a:r>
                        <a:rPr lang="en-US" sz="1800" dirty="0" err="1"/>
                        <a:t>Kabupaten</a:t>
                      </a:r>
                      <a:r>
                        <a:rPr lang="en-US" sz="1800" dirty="0"/>
                        <a:t>/Kota </a:t>
                      </a:r>
                      <a:r>
                        <a:rPr lang="en-US" sz="1800" dirty="0" err="1"/>
                        <a:t>telah</a:t>
                      </a:r>
                      <a:r>
                        <a:rPr lang="en-US" sz="1800" dirty="0"/>
                        <a:t> </a:t>
                      </a:r>
                      <a:r>
                        <a:rPr lang="en-US" sz="1800" dirty="0" err="1"/>
                        <a:t>lengkap</a:t>
                      </a:r>
                      <a:endParaRPr lang="en-US" sz="1800" dirty="0"/>
                    </a:p>
                    <a:p>
                      <a:pPr marL="285750" indent="-285750" algn="ctr">
                        <a:buFontTx/>
                        <a:buChar char="-"/>
                      </a:pPr>
                      <a:r>
                        <a:rPr lang="en-US" sz="1800" dirty="0" err="1"/>
                        <a:t>Beberapa</a:t>
                      </a:r>
                      <a:r>
                        <a:rPr lang="en-US" sz="1800" dirty="0"/>
                        <a:t> </a:t>
                      </a:r>
                      <a:r>
                        <a:rPr lang="en-US" sz="1800" dirty="0" err="1"/>
                        <a:t>daerah</a:t>
                      </a:r>
                      <a:r>
                        <a:rPr lang="en-US" sz="1800" dirty="0"/>
                        <a:t> </a:t>
                      </a:r>
                      <a:r>
                        <a:rPr lang="en-US" sz="1800" dirty="0" err="1"/>
                        <a:t>memperoleh</a:t>
                      </a:r>
                      <a:r>
                        <a:rPr lang="en-US" sz="1800" dirty="0"/>
                        <a:t> </a:t>
                      </a:r>
                      <a:r>
                        <a:rPr lang="en-US" sz="1800" dirty="0" err="1"/>
                        <a:t>nilai</a:t>
                      </a:r>
                      <a:r>
                        <a:rPr lang="en-US" sz="1800" dirty="0"/>
                        <a:t> </a:t>
                      </a:r>
                      <a:r>
                        <a:rPr lang="en-US" sz="1800" dirty="0" err="1"/>
                        <a:t>mendekati</a:t>
                      </a:r>
                      <a:r>
                        <a:rPr lang="en-US" sz="1800" dirty="0"/>
                        <a:t> </a:t>
                      </a:r>
                      <a:r>
                        <a:rPr lang="en-US" sz="1800" dirty="0" err="1"/>
                        <a:t>sempurna</a:t>
                      </a:r>
                      <a:endParaRPr lang="en-US" sz="1800" dirty="0"/>
                    </a:p>
                    <a:p>
                      <a:pPr marL="285750" indent="-285750" algn="ctr">
                        <a:buFontTx/>
                        <a:buChar char="-"/>
                      </a:pPr>
                      <a:endParaRPr lang="en-US" sz="1800" dirty="0"/>
                    </a:p>
                  </a:txBody>
                  <a:tcPr anchor="ctr"/>
                </a:tc>
                <a:tc rowSpan="3" hMerge="1">
                  <a:txBody>
                    <a:bodyPr/>
                    <a:lstStyle/>
                    <a:p>
                      <a:pPr algn="ctr"/>
                      <a:endParaRPr lang="en-ID"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hMerge="1">
                  <a:txBody>
                    <a:bodyPr/>
                    <a:lstStyle/>
                    <a:p>
                      <a:pPr algn="ctr"/>
                      <a:r>
                        <a:rPr lang="en-US" sz="1400" dirty="0"/>
                        <a:t>Input data </a:t>
                      </a:r>
                      <a:r>
                        <a:rPr lang="en-US" sz="1400" dirty="0" err="1"/>
                        <a:t>sudah</a:t>
                      </a:r>
                      <a:r>
                        <a:rPr lang="en-US" sz="1400" dirty="0"/>
                        <a:t> </a:t>
                      </a:r>
                      <a:r>
                        <a:rPr lang="en-US" sz="1400" dirty="0" err="1"/>
                        <a:t>sesuai</a:t>
                      </a:r>
                      <a:endParaRPr lang="en-ID" sz="14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rowSpan="3" hMerge="1">
                  <a:txBody>
                    <a:bodyPr/>
                    <a:lstStyle/>
                    <a:p>
                      <a:pPr algn="l"/>
                      <a:endParaRPr lang="en-ID" sz="1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119660"/>
                  </a:ext>
                </a:extLst>
              </a:tr>
              <a:tr h="723799">
                <a:tc>
                  <a:txBody>
                    <a:bodyPr/>
                    <a:lstStyle/>
                    <a:p>
                      <a:pPr algn="ctr"/>
                      <a:r>
                        <a:rPr lang="en-US" dirty="0"/>
                        <a:t>2019</a:t>
                      </a:r>
                      <a:endParaRPr lang="en-ID" dirty="0"/>
                    </a:p>
                  </a:txBody>
                  <a:tcPr/>
                </a:tc>
                <a:tc gridSpan="4"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Input data </a:t>
                      </a:r>
                      <a:r>
                        <a:rPr lang="en-US" sz="1400" dirty="0" err="1"/>
                        <a:t>sudah</a:t>
                      </a:r>
                      <a:r>
                        <a:rPr lang="en-US" sz="1400" dirty="0"/>
                        <a:t> </a:t>
                      </a:r>
                      <a:r>
                        <a:rPr lang="en-US" sz="1400" dirty="0" err="1"/>
                        <a:t>sesuai</a:t>
                      </a:r>
                      <a:endParaRPr lang="en-ID"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l"/>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l"/>
                      <a:endParaRPr lang="en-ID"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pPr algn="l"/>
                      <a:endParaRPr lang="en-ID"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821972"/>
                  </a:ext>
                </a:extLst>
              </a:tr>
              <a:tr h="723799">
                <a:tc>
                  <a:txBody>
                    <a:bodyPr/>
                    <a:lstStyle/>
                    <a:p>
                      <a:pPr algn="ctr"/>
                      <a:r>
                        <a:rPr lang="en-US" dirty="0"/>
                        <a:t>2020</a:t>
                      </a:r>
                      <a:endParaRPr lang="en-ID" dirty="0"/>
                    </a:p>
                  </a:txBody>
                  <a:tcPr/>
                </a:tc>
                <a:tc gridSpan="4" vMerge="1">
                  <a:txBody>
                    <a:bodyPr/>
                    <a:lstStyle/>
                    <a:p>
                      <a:pPr algn="ctr"/>
                      <a:r>
                        <a:rPr lang="en-US" sz="1400" dirty="0" err="1"/>
                        <a:t>Terdapat</a:t>
                      </a:r>
                      <a:r>
                        <a:rPr lang="en-US" sz="1400" dirty="0"/>
                        <a:t> </a:t>
                      </a:r>
                      <a:r>
                        <a:rPr lang="en-US" sz="1400" dirty="0" err="1"/>
                        <a:t>perbedaan</a:t>
                      </a:r>
                      <a:r>
                        <a:rPr lang="en-US" sz="1400" dirty="0"/>
                        <a:t> data Total </a:t>
                      </a:r>
                      <a:r>
                        <a:rPr lang="en-US" sz="1400" dirty="0" err="1"/>
                        <a:t>Belanja</a:t>
                      </a:r>
                      <a:r>
                        <a:rPr lang="en-US" sz="1400" dirty="0"/>
                        <a:t> Daerah </a:t>
                      </a:r>
                      <a:r>
                        <a:rPr lang="en-US" sz="1400" dirty="0" err="1"/>
                        <a:t>antara</a:t>
                      </a:r>
                      <a:r>
                        <a:rPr lang="en-US" sz="1400" dirty="0"/>
                        <a:t> yang </a:t>
                      </a:r>
                      <a:r>
                        <a:rPr lang="en-US" sz="1400" dirty="0" err="1"/>
                        <a:t>diinputkan</a:t>
                      </a:r>
                      <a:r>
                        <a:rPr lang="en-US" sz="1400" dirty="0"/>
                        <a:t> pada D.2.1 dan D.2.2</a:t>
                      </a:r>
                      <a:endParaRPr lang="en-ID" sz="1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vMerge="1">
                  <a:txBody>
                    <a:bodyPr/>
                    <a:lstStyle/>
                    <a:p>
                      <a:pPr algn="ctr"/>
                      <a:endParaRPr lang="en-ID"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vMerge="1">
                  <a:txBody>
                    <a:bodyPr/>
                    <a:lstStyle/>
                    <a:p>
                      <a:pPr algn="ctr"/>
                      <a:r>
                        <a:rPr lang="en-US" sz="1400" dirty="0"/>
                        <a:t>Input data </a:t>
                      </a:r>
                      <a:r>
                        <a:rPr lang="en-US" sz="1400" dirty="0" err="1"/>
                        <a:t>sudah</a:t>
                      </a:r>
                      <a:r>
                        <a:rPr lang="en-US" sz="1400" dirty="0"/>
                        <a:t> </a:t>
                      </a:r>
                      <a:r>
                        <a:rPr lang="en-US" sz="1400" dirty="0" err="1"/>
                        <a:t>sesuai</a:t>
                      </a:r>
                      <a:endParaRPr lang="en-ID"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vMerge="1">
                  <a:txBody>
                    <a:bodyPr/>
                    <a:lstStyle/>
                    <a:p>
                      <a:pPr algn="l"/>
                      <a:endParaRPr lang="en-ID"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73473810"/>
                  </a:ext>
                </a:extLst>
              </a:tr>
            </a:tbl>
          </a:graphicData>
        </a:graphic>
      </p:graphicFrame>
      <p:sp>
        <p:nvSpPr>
          <p:cNvPr id="4" name="TextBox 3">
            <a:extLst>
              <a:ext uri="{FF2B5EF4-FFF2-40B4-BE49-F238E27FC236}">
                <a16:creationId xmlns:a16="http://schemas.microsoft.com/office/drawing/2014/main" id="{25682F07-D4C9-4F21-969F-9194404B1D00}"/>
              </a:ext>
            </a:extLst>
          </p:cNvPr>
          <p:cNvSpPr txBox="1"/>
          <p:nvPr/>
        </p:nvSpPr>
        <p:spPr>
          <a:xfrm>
            <a:off x="681400" y="5205047"/>
            <a:ext cx="5923644" cy="1169551"/>
          </a:xfrm>
          <a:prstGeom prst="rect">
            <a:avLst/>
          </a:prstGeom>
          <a:noFill/>
        </p:spPr>
        <p:txBody>
          <a:bodyPr wrap="square" rtlCol="0">
            <a:spAutoFit/>
          </a:bodyPr>
          <a:lstStyle/>
          <a:p>
            <a:r>
              <a:rPr lang="en-US" sz="1400" dirty="0" err="1"/>
              <a:t>Ket</a:t>
            </a:r>
            <a:r>
              <a:rPr lang="en-US" sz="1400" dirty="0"/>
              <a:t>:</a:t>
            </a:r>
          </a:p>
          <a:p>
            <a:r>
              <a:rPr lang="en-US" sz="1400" dirty="0"/>
              <a:t>D.2.1. : </a:t>
            </a:r>
            <a:r>
              <a:rPr lang="en-US" sz="1400" dirty="0" err="1"/>
              <a:t>Alokasi</a:t>
            </a:r>
            <a:r>
              <a:rPr lang="en-US" sz="1400" dirty="0"/>
              <a:t> </a:t>
            </a:r>
            <a:r>
              <a:rPr lang="en-US" sz="1400" dirty="0" err="1"/>
              <a:t>fungsi</a:t>
            </a:r>
            <a:r>
              <a:rPr lang="en-US" sz="1400" dirty="0"/>
              <a:t> </a:t>
            </a:r>
            <a:r>
              <a:rPr lang="en-US" sz="1400" dirty="0" err="1"/>
              <a:t>anggaran</a:t>
            </a:r>
            <a:r>
              <a:rPr lang="en-US" sz="1400" dirty="0"/>
              <a:t> </a:t>
            </a:r>
            <a:r>
              <a:rPr lang="en-US" sz="1400" dirty="0" err="1"/>
              <a:t>belanja</a:t>
            </a:r>
            <a:r>
              <a:rPr lang="en-US" sz="1400" dirty="0"/>
              <a:t> Pendidikan minimal 20%</a:t>
            </a:r>
          </a:p>
          <a:p>
            <a:r>
              <a:rPr lang="en-US" sz="1400" dirty="0"/>
              <a:t>D.2.2. : </a:t>
            </a:r>
            <a:r>
              <a:rPr lang="en-US" sz="1400" dirty="0" err="1"/>
              <a:t>Alokasi</a:t>
            </a:r>
            <a:r>
              <a:rPr lang="en-US" sz="1400" dirty="0"/>
              <a:t> </a:t>
            </a:r>
            <a:r>
              <a:rPr lang="en-US" sz="1400" dirty="0" err="1"/>
              <a:t>fungsi</a:t>
            </a:r>
            <a:r>
              <a:rPr lang="en-US" sz="1400" dirty="0"/>
              <a:t> </a:t>
            </a:r>
            <a:r>
              <a:rPr lang="en-US" sz="1400" dirty="0" err="1"/>
              <a:t>anggaran</a:t>
            </a:r>
            <a:r>
              <a:rPr lang="en-US" sz="1400" dirty="0"/>
              <a:t> </a:t>
            </a:r>
            <a:r>
              <a:rPr lang="en-US" sz="1400" dirty="0" err="1"/>
              <a:t>belanja</a:t>
            </a:r>
            <a:r>
              <a:rPr lang="en-US" sz="1400" dirty="0"/>
              <a:t> Kesehatan minimal 10%</a:t>
            </a:r>
          </a:p>
          <a:p>
            <a:r>
              <a:rPr lang="en-US" sz="1400" dirty="0"/>
              <a:t>D.2.3. : </a:t>
            </a:r>
            <a:r>
              <a:rPr lang="en-US" sz="1400" dirty="0" err="1"/>
              <a:t>Alokasi</a:t>
            </a:r>
            <a:r>
              <a:rPr lang="en-US" sz="1400" dirty="0"/>
              <a:t> </a:t>
            </a:r>
            <a:r>
              <a:rPr lang="en-US" sz="1400" dirty="0" err="1"/>
              <a:t>fungsi</a:t>
            </a:r>
            <a:r>
              <a:rPr lang="en-US" sz="1400" dirty="0"/>
              <a:t> </a:t>
            </a:r>
            <a:r>
              <a:rPr lang="en-US" sz="1400" dirty="0" err="1"/>
              <a:t>anggaran</a:t>
            </a:r>
            <a:r>
              <a:rPr lang="en-US" sz="1400" dirty="0"/>
              <a:t> </a:t>
            </a:r>
            <a:r>
              <a:rPr lang="en-US" sz="1400" dirty="0" err="1"/>
              <a:t>belanja</a:t>
            </a:r>
            <a:r>
              <a:rPr lang="en-US" sz="1400" dirty="0"/>
              <a:t> </a:t>
            </a:r>
            <a:r>
              <a:rPr lang="en-US" sz="1400" dirty="0" err="1"/>
              <a:t>Infrastruktur</a:t>
            </a:r>
            <a:r>
              <a:rPr lang="en-US" sz="1400" dirty="0"/>
              <a:t> minimal 25%</a:t>
            </a:r>
          </a:p>
          <a:p>
            <a:r>
              <a:rPr lang="en-US" sz="1400" dirty="0"/>
              <a:t>D.2.4. : </a:t>
            </a:r>
            <a:r>
              <a:rPr lang="en-US" sz="1400" dirty="0" err="1"/>
              <a:t>Alokasi</a:t>
            </a:r>
            <a:r>
              <a:rPr lang="en-US" sz="1400" dirty="0"/>
              <a:t> </a:t>
            </a:r>
            <a:r>
              <a:rPr lang="en-US" sz="1400" dirty="0" err="1"/>
              <a:t>anggaran</a:t>
            </a:r>
            <a:r>
              <a:rPr lang="en-US" sz="1400" dirty="0"/>
              <a:t> </a:t>
            </a:r>
            <a:r>
              <a:rPr lang="en-US" sz="1400" dirty="0" err="1"/>
              <a:t>belanja</a:t>
            </a:r>
            <a:r>
              <a:rPr lang="en-US" sz="1400" dirty="0"/>
              <a:t> </a:t>
            </a:r>
            <a:r>
              <a:rPr lang="en-US" sz="1400" dirty="0" err="1"/>
              <a:t>untuk</a:t>
            </a:r>
            <a:r>
              <a:rPr lang="en-US" sz="1400" dirty="0"/>
              <a:t> </a:t>
            </a:r>
            <a:r>
              <a:rPr lang="en-US" sz="1400" dirty="0" err="1"/>
              <a:t>memenuhi</a:t>
            </a:r>
            <a:r>
              <a:rPr lang="en-US" sz="1400" dirty="0"/>
              <a:t> SPM</a:t>
            </a:r>
            <a:endParaRPr lang="en-ID" sz="1400" dirty="0"/>
          </a:p>
        </p:txBody>
      </p:sp>
      <p:pic>
        <p:nvPicPr>
          <p:cNvPr id="6" name="Picture 5">
            <a:extLst>
              <a:ext uri="{FF2B5EF4-FFF2-40B4-BE49-F238E27FC236}">
                <a16:creationId xmlns:a16="http://schemas.microsoft.com/office/drawing/2014/main" id="{C7E38C58-ACD6-81E5-3727-F030C269D36A}"/>
              </a:ext>
            </a:extLst>
          </p:cNvPr>
          <p:cNvPicPr>
            <a:picLocks noChangeAspect="1"/>
          </p:cNvPicPr>
          <p:nvPr/>
        </p:nvPicPr>
        <p:blipFill>
          <a:blip r:embed="rId3"/>
          <a:stretch>
            <a:fillRect/>
          </a:stretch>
        </p:blipFill>
        <p:spPr>
          <a:xfrm>
            <a:off x="5429813" y="2426857"/>
            <a:ext cx="6234802" cy="2698077"/>
          </a:xfrm>
          <a:prstGeom prst="rect">
            <a:avLst/>
          </a:prstGeom>
        </p:spPr>
      </p:pic>
      <p:sp>
        <p:nvSpPr>
          <p:cNvPr id="13" name="TextBox 12">
            <a:extLst>
              <a:ext uri="{FF2B5EF4-FFF2-40B4-BE49-F238E27FC236}">
                <a16:creationId xmlns:a16="http://schemas.microsoft.com/office/drawing/2014/main" id="{5A36AAD7-E25A-39BC-C847-94D7D921CFFF}"/>
              </a:ext>
            </a:extLst>
          </p:cNvPr>
          <p:cNvSpPr txBox="1"/>
          <p:nvPr/>
        </p:nvSpPr>
        <p:spPr>
          <a:xfrm>
            <a:off x="5293261" y="1935813"/>
            <a:ext cx="5923644" cy="523220"/>
          </a:xfrm>
          <a:prstGeom prst="rect">
            <a:avLst/>
          </a:prstGeom>
          <a:noFill/>
        </p:spPr>
        <p:txBody>
          <a:bodyPr wrap="square" rtlCol="0">
            <a:spAutoFit/>
          </a:bodyPr>
          <a:lstStyle/>
          <a:p>
            <a:r>
              <a:rPr lang="en-US" sz="2800" dirty="0">
                <a:solidFill>
                  <a:srgbClr val="FF0000"/>
                </a:solidFill>
              </a:rPr>
              <a:t>SAMPEL</a:t>
            </a:r>
            <a:endParaRPr lang="en-ID" sz="2800" dirty="0">
              <a:solidFill>
                <a:srgbClr val="FF0000"/>
              </a:solidFill>
            </a:endParaRPr>
          </a:p>
        </p:txBody>
      </p:sp>
    </p:spTree>
    <p:extLst>
      <p:ext uri="{BB962C8B-B14F-4D97-AF65-F5344CB8AC3E}">
        <p14:creationId xmlns:p14="http://schemas.microsoft.com/office/powerpoint/2010/main" val="272770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C996C6-3031-4AE0-9420-F279B6C65E1D}"/>
              </a:ext>
            </a:extLst>
          </p:cNvPr>
          <p:cNvPicPr>
            <a:picLocks noChangeAspect="1"/>
          </p:cNvPicPr>
          <p:nvPr/>
        </p:nvPicPr>
        <p:blipFill>
          <a:blip r:embed="rId2"/>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E4574FF4-478F-4942-8C2D-54E769ED9271}"/>
              </a:ext>
            </a:extLst>
          </p:cNvPr>
          <p:cNvSpPr>
            <a:spLocks noGrp="1"/>
          </p:cNvSpPr>
          <p:nvPr>
            <p:ph type="title"/>
          </p:nvPr>
        </p:nvSpPr>
        <p:spPr>
          <a:xfrm>
            <a:off x="1005916" y="229430"/>
            <a:ext cx="4695216" cy="1293028"/>
          </a:xfrm>
        </p:spPr>
        <p:txBody>
          <a:bodyPr>
            <a:noAutofit/>
          </a:bodyPr>
          <a:lstStyle/>
          <a:p>
            <a:r>
              <a:rPr lang="en-US" sz="3200" b="1" dirty="0" err="1"/>
              <a:t>Evaluasi</a:t>
            </a:r>
            <a:r>
              <a:rPr lang="en-US" sz="3200" b="1" dirty="0"/>
              <a:t> </a:t>
            </a:r>
            <a:r>
              <a:rPr lang="en-US" sz="3200" b="1" dirty="0" err="1"/>
              <a:t>dimensi</a:t>
            </a:r>
            <a:r>
              <a:rPr lang="en-US" sz="3200" b="1" dirty="0"/>
              <a:t> 3:</a:t>
            </a:r>
            <a:br>
              <a:rPr lang="en-US" sz="3200" b="1" dirty="0"/>
            </a:br>
            <a:r>
              <a:rPr lang="en-US" sz="3200" b="1" dirty="0" err="1"/>
              <a:t>Transparansi</a:t>
            </a:r>
            <a:r>
              <a:rPr lang="en-US" sz="3200" b="1" dirty="0"/>
              <a:t> </a:t>
            </a:r>
            <a:r>
              <a:rPr lang="en-US" sz="3200" b="1" dirty="0" err="1"/>
              <a:t>Pengelolaan</a:t>
            </a:r>
            <a:r>
              <a:rPr lang="en-US" sz="3200" b="1" dirty="0"/>
              <a:t> </a:t>
            </a:r>
            <a:r>
              <a:rPr lang="en-US" sz="3200" b="1" dirty="0" err="1"/>
              <a:t>Keuangan</a:t>
            </a:r>
            <a:r>
              <a:rPr lang="en-US" sz="3200" b="1" dirty="0"/>
              <a:t> Daerah</a:t>
            </a:r>
            <a:endParaRPr lang="en-ID" sz="3200" b="1" dirty="0"/>
          </a:p>
        </p:txBody>
      </p:sp>
      <p:graphicFrame>
        <p:nvGraphicFramePr>
          <p:cNvPr id="7" name="Table 7">
            <a:extLst>
              <a:ext uri="{FF2B5EF4-FFF2-40B4-BE49-F238E27FC236}">
                <a16:creationId xmlns:a16="http://schemas.microsoft.com/office/drawing/2014/main" id="{22BD8FB8-AA9E-4EC6-9C89-DD7D8ADED2EB}"/>
              </a:ext>
            </a:extLst>
          </p:cNvPr>
          <p:cNvGraphicFramePr>
            <a:graphicFrameLocks noGrp="1"/>
          </p:cNvGraphicFramePr>
          <p:nvPr>
            <p:extLst>
              <p:ext uri="{D42A27DB-BD31-4B8C-83A1-F6EECF244321}">
                <p14:modId xmlns:p14="http://schemas.microsoft.com/office/powerpoint/2010/main" val="3103254951"/>
              </p:ext>
            </p:extLst>
          </p:nvPr>
        </p:nvGraphicFramePr>
        <p:xfrm>
          <a:off x="862539" y="1972607"/>
          <a:ext cx="5233461" cy="2912784"/>
        </p:xfrm>
        <a:graphic>
          <a:graphicData uri="http://schemas.openxmlformats.org/drawingml/2006/table">
            <a:tbl>
              <a:tblPr firstRow="1" bandRow="1">
                <a:tableStyleId>{073A0DAA-6AF3-43AB-8588-CEC1D06C72B9}</a:tableStyleId>
              </a:tblPr>
              <a:tblGrid>
                <a:gridCol w="933835">
                  <a:extLst>
                    <a:ext uri="{9D8B030D-6E8A-4147-A177-3AD203B41FA5}">
                      <a16:colId xmlns:a16="http://schemas.microsoft.com/office/drawing/2014/main" val="2245737252"/>
                    </a:ext>
                  </a:extLst>
                </a:gridCol>
                <a:gridCol w="2149813">
                  <a:extLst>
                    <a:ext uri="{9D8B030D-6E8A-4147-A177-3AD203B41FA5}">
                      <a16:colId xmlns:a16="http://schemas.microsoft.com/office/drawing/2014/main" val="2937629511"/>
                    </a:ext>
                  </a:extLst>
                </a:gridCol>
                <a:gridCol w="2149813">
                  <a:extLst>
                    <a:ext uri="{9D8B030D-6E8A-4147-A177-3AD203B41FA5}">
                      <a16:colId xmlns:a16="http://schemas.microsoft.com/office/drawing/2014/main" val="2389677283"/>
                    </a:ext>
                  </a:extLst>
                </a:gridCol>
              </a:tblGrid>
              <a:tr h="910487">
                <a:tc>
                  <a:txBody>
                    <a:bodyPr/>
                    <a:lstStyle/>
                    <a:p>
                      <a:pPr algn="ctr"/>
                      <a:r>
                        <a:rPr lang="en-US" sz="1800" dirty="0" err="1"/>
                        <a:t>Tahun</a:t>
                      </a:r>
                      <a:endParaRPr lang="en-ID" sz="1800" dirty="0"/>
                    </a:p>
                  </a:txBody>
                  <a:tcPr anchor="ctr"/>
                </a:tc>
                <a:tc>
                  <a:txBody>
                    <a:bodyPr/>
                    <a:lstStyle/>
                    <a:p>
                      <a:pPr algn="ctr"/>
                      <a:r>
                        <a:rPr lang="en-US" sz="1800" dirty="0"/>
                        <a:t>D.3.1 </a:t>
                      </a:r>
                      <a:endParaRPr lang="en-ID" sz="1800" dirty="0"/>
                    </a:p>
                  </a:txBody>
                  <a:tcPr anchor="ctr"/>
                </a:tc>
                <a:tc>
                  <a:txBody>
                    <a:bodyPr/>
                    <a:lstStyle/>
                    <a:p>
                      <a:pPr algn="ctr"/>
                      <a:r>
                        <a:rPr lang="en-US" sz="1800" dirty="0"/>
                        <a:t>D.3.2.</a:t>
                      </a:r>
                      <a:endParaRPr lang="en-ID" sz="1800" dirty="0"/>
                    </a:p>
                  </a:txBody>
                  <a:tcPr anchor="ctr"/>
                </a:tc>
                <a:extLst>
                  <a:ext uri="{0D108BD9-81ED-4DB2-BD59-A6C34878D82A}">
                    <a16:rowId xmlns:a16="http://schemas.microsoft.com/office/drawing/2014/main" val="517649759"/>
                  </a:ext>
                </a:extLst>
              </a:tr>
              <a:tr h="660452">
                <a:tc>
                  <a:txBody>
                    <a:bodyPr/>
                    <a:lstStyle/>
                    <a:p>
                      <a:pPr algn="ctr"/>
                      <a:r>
                        <a:rPr lang="en-US" dirty="0"/>
                        <a:t>2018</a:t>
                      </a:r>
                      <a:endParaRPr lang="en-ID" dirty="0"/>
                    </a:p>
                  </a:txBody>
                  <a:tcPr/>
                </a:tc>
                <a:tc rowSpan="3">
                  <a:txBody>
                    <a:bodyPr/>
                    <a:lstStyle/>
                    <a:p>
                      <a:pPr algn="ctr"/>
                      <a:r>
                        <a:rPr lang="en-US" sz="1800" dirty="0"/>
                        <a:t>- Masih </a:t>
                      </a:r>
                      <a:r>
                        <a:rPr lang="en-US" sz="1800" dirty="0" err="1"/>
                        <a:t>banyak</a:t>
                      </a:r>
                      <a:r>
                        <a:rPr lang="en-US" sz="1800" dirty="0"/>
                        <a:t> </a:t>
                      </a:r>
                      <a:r>
                        <a:rPr lang="en-US" sz="1800" dirty="0" err="1"/>
                        <a:t>daerah</a:t>
                      </a:r>
                      <a:r>
                        <a:rPr lang="en-US" sz="1800" dirty="0"/>
                        <a:t> yang </a:t>
                      </a:r>
                      <a:r>
                        <a:rPr lang="en-US" sz="1800" dirty="0" err="1"/>
                        <a:t>rentang</a:t>
                      </a:r>
                      <a:r>
                        <a:rPr lang="en-US" sz="1800" dirty="0"/>
                        <a:t> </a:t>
                      </a:r>
                      <a:r>
                        <a:rPr lang="en-US" sz="1800" dirty="0" err="1"/>
                        <a:t>waktu</a:t>
                      </a:r>
                      <a:r>
                        <a:rPr lang="en-US" sz="1800" dirty="0"/>
                        <a:t> </a:t>
                      </a:r>
                      <a:r>
                        <a:rPr lang="en-US" sz="1800" dirty="0" err="1"/>
                        <a:t>penetapan</a:t>
                      </a:r>
                      <a:r>
                        <a:rPr lang="en-US" sz="1800" dirty="0"/>
                        <a:t> dan </a:t>
                      </a:r>
                      <a:r>
                        <a:rPr lang="en-US" sz="1800" dirty="0" err="1"/>
                        <a:t>unggah</a:t>
                      </a:r>
                      <a:r>
                        <a:rPr lang="en-US" sz="1800" dirty="0"/>
                        <a:t> </a:t>
                      </a:r>
                      <a:r>
                        <a:rPr lang="en-US" sz="1800" dirty="0" err="1"/>
                        <a:t>dokumen</a:t>
                      </a:r>
                      <a:r>
                        <a:rPr lang="en-US" sz="1800" dirty="0"/>
                        <a:t> &gt; 30 </a:t>
                      </a:r>
                      <a:r>
                        <a:rPr lang="en-US" sz="1800" dirty="0" err="1"/>
                        <a:t>hari</a:t>
                      </a:r>
                      <a:endParaRPr lang="en-ID" sz="1800" dirty="0"/>
                    </a:p>
                  </a:txBody>
                  <a:tcPr anchor="ctr"/>
                </a:tc>
                <a:tc rowSpan="3">
                  <a:txBody>
                    <a:bodyPr/>
                    <a:lstStyle/>
                    <a:p>
                      <a:pPr marL="285750" indent="-285750" algn="ctr">
                        <a:buFontTx/>
                        <a:buChar char="-"/>
                      </a:pPr>
                      <a:r>
                        <a:rPr lang="en-US" sz="1800" dirty="0" err="1"/>
                        <a:t>Dokumen</a:t>
                      </a:r>
                      <a:r>
                        <a:rPr lang="en-US" sz="1800" dirty="0"/>
                        <a:t> </a:t>
                      </a:r>
                      <a:r>
                        <a:rPr lang="en-US" sz="1800" dirty="0" err="1"/>
                        <a:t>sudah</a:t>
                      </a:r>
                      <a:r>
                        <a:rPr lang="en-US" sz="1800" dirty="0"/>
                        <a:t> </a:t>
                      </a:r>
                      <a:r>
                        <a:rPr lang="en-US" sz="1800" dirty="0" err="1"/>
                        <a:t>sesuai</a:t>
                      </a:r>
                      <a:r>
                        <a:rPr lang="en-US" sz="1800" dirty="0"/>
                        <a:t> </a:t>
                      </a:r>
                      <a:r>
                        <a:rPr lang="en-US" sz="1800" dirty="0" err="1"/>
                        <a:t>dengan</a:t>
                      </a:r>
                      <a:r>
                        <a:rPr lang="en-US" sz="1800" dirty="0"/>
                        <a:t> </a:t>
                      </a:r>
                      <a:r>
                        <a:rPr lang="en-US" sz="1800" dirty="0" err="1"/>
                        <a:t>ketentuan</a:t>
                      </a:r>
                      <a:endParaRPr lang="en-US" sz="1800" dirty="0"/>
                    </a:p>
                    <a:p>
                      <a:pPr marL="285750" indent="-285750" algn="ctr">
                        <a:buFontTx/>
                        <a:buChar char="-"/>
                      </a:pPr>
                      <a:r>
                        <a:rPr lang="en-US" sz="1800" dirty="0" err="1"/>
                        <a:t>Inputan</a:t>
                      </a:r>
                      <a:r>
                        <a:rPr lang="en-US" sz="1800" dirty="0"/>
                        <a:t> </a:t>
                      </a:r>
                      <a:r>
                        <a:rPr lang="en-US" sz="1800" dirty="0" err="1"/>
                        <a:t>belum</a:t>
                      </a:r>
                      <a:r>
                        <a:rPr lang="en-US" sz="1800" dirty="0"/>
                        <a:t> </a:t>
                      </a:r>
                      <a:r>
                        <a:rPr lang="en-US" sz="1800" dirty="0" err="1"/>
                        <a:t>lengkap</a:t>
                      </a:r>
                      <a:r>
                        <a:rPr lang="en-US" sz="1800" dirty="0"/>
                        <a:t> </a:t>
                      </a:r>
                      <a:r>
                        <a:rPr lang="en-US" sz="1800" dirty="0" err="1"/>
                        <a:t>untuk</a:t>
                      </a:r>
                      <a:r>
                        <a:rPr lang="en-US" sz="1800" dirty="0"/>
                        <a:t> </a:t>
                      </a:r>
                      <a:r>
                        <a:rPr lang="en-US" sz="1800" dirty="0" err="1"/>
                        <a:t>beberapa</a:t>
                      </a:r>
                      <a:r>
                        <a:rPr lang="en-US" sz="1800" dirty="0"/>
                        <a:t> </a:t>
                      </a:r>
                      <a:r>
                        <a:rPr lang="en-US" sz="1800" dirty="0" err="1"/>
                        <a:t>daerah</a:t>
                      </a:r>
                      <a:endParaRPr lang="en-ID" sz="1800" dirty="0"/>
                    </a:p>
                  </a:txBody>
                  <a:tcPr anchor="ctr"/>
                </a:tc>
                <a:extLst>
                  <a:ext uri="{0D108BD9-81ED-4DB2-BD59-A6C34878D82A}">
                    <a16:rowId xmlns:a16="http://schemas.microsoft.com/office/drawing/2014/main" val="1741119660"/>
                  </a:ext>
                </a:extLst>
              </a:tr>
              <a:tr h="660452">
                <a:tc>
                  <a:txBody>
                    <a:bodyPr/>
                    <a:lstStyle/>
                    <a:p>
                      <a:pPr algn="ctr"/>
                      <a:r>
                        <a:rPr lang="en-US" dirty="0"/>
                        <a:t>2019</a:t>
                      </a:r>
                      <a:endParaRPr lang="en-ID" dirty="0"/>
                    </a:p>
                  </a:txBody>
                  <a:tcPr/>
                </a:tc>
                <a:tc vMerge="1">
                  <a:txBody>
                    <a:bodyPr/>
                    <a:lstStyle/>
                    <a:p>
                      <a:pPr algn="ctr"/>
                      <a:endParaRPr lang="en-ID" sz="1200" dirty="0"/>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vMerge="1">
                  <a:txBody>
                    <a:bodyPr/>
                    <a:lstStyle/>
                    <a:p>
                      <a:endParaRPr lang="en-ID"/>
                    </a:p>
                  </a:txBody>
                  <a:tcPr/>
                </a:tc>
                <a:extLst>
                  <a:ext uri="{0D108BD9-81ED-4DB2-BD59-A6C34878D82A}">
                    <a16:rowId xmlns:a16="http://schemas.microsoft.com/office/drawing/2014/main" val="2156821972"/>
                  </a:ext>
                </a:extLst>
              </a:tr>
              <a:tr h="681393">
                <a:tc>
                  <a:txBody>
                    <a:bodyPr/>
                    <a:lstStyle/>
                    <a:p>
                      <a:pPr algn="ctr"/>
                      <a:r>
                        <a:rPr lang="en-US" dirty="0"/>
                        <a:t>2020</a:t>
                      </a:r>
                      <a:endParaRPr lang="en-ID" dirty="0"/>
                    </a:p>
                  </a:txBody>
                  <a:tcPr/>
                </a:tc>
                <a:tc vMerge="1">
                  <a:txBody>
                    <a:bodyPr/>
                    <a:lstStyle/>
                    <a:p>
                      <a:pPr algn="ctr"/>
                      <a:endParaRPr lang="en-ID" sz="1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n-ID"/>
                    </a:p>
                  </a:txBody>
                  <a:tcPr/>
                </a:tc>
                <a:extLst>
                  <a:ext uri="{0D108BD9-81ED-4DB2-BD59-A6C34878D82A}">
                    <a16:rowId xmlns:a16="http://schemas.microsoft.com/office/drawing/2014/main" val="4173473810"/>
                  </a:ext>
                </a:extLst>
              </a:tr>
            </a:tbl>
          </a:graphicData>
        </a:graphic>
      </p:graphicFrame>
      <p:sp>
        <p:nvSpPr>
          <p:cNvPr id="9" name="TextBox 8">
            <a:extLst>
              <a:ext uri="{FF2B5EF4-FFF2-40B4-BE49-F238E27FC236}">
                <a16:creationId xmlns:a16="http://schemas.microsoft.com/office/drawing/2014/main" id="{1BD93BA7-2790-461D-9E2E-0168752C50E6}"/>
              </a:ext>
            </a:extLst>
          </p:cNvPr>
          <p:cNvSpPr txBox="1"/>
          <p:nvPr/>
        </p:nvSpPr>
        <p:spPr>
          <a:xfrm>
            <a:off x="848490" y="5057704"/>
            <a:ext cx="3691432" cy="738664"/>
          </a:xfrm>
          <a:prstGeom prst="rect">
            <a:avLst/>
          </a:prstGeom>
          <a:noFill/>
        </p:spPr>
        <p:txBody>
          <a:bodyPr wrap="square" rtlCol="0">
            <a:spAutoFit/>
          </a:bodyPr>
          <a:lstStyle/>
          <a:p>
            <a:r>
              <a:rPr lang="en-US" sz="1400" dirty="0" err="1"/>
              <a:t>Ket</a:t>
            </a:r>
            <a:r>
              <a:rPr lang="en-US" sz="1400" dirty="0"/>
              <a:t>:</a:t>
            </a:r>
          </a:p>
          <a:p>
            <a:r>
              <a:rPr lang="en-US" sz="1400" dirty="0"/>
              <a:t>D.3.1. : </a:t>
            </a:r>
            <a:r>
              <a:rPr lang="en-US" sz="1400" dirty="0" err="1"/>
              <a:t>Ketepatan</a:t>
            </a:r>
            <a:r>
              <a:rPr lang="en-US" sz="1400" dirty="0"/>
              <a:t> Waktu</a:t>
            </a:r>
          </a:p>
          <a:p>
            <a:r>
              <a:rPr lang="en-US" sz="1400" dirty="0"/>
              <a:t>D.3.2. : </a:t>
            </a:r>
            <a:r>
              <a:rPr lang="en-US" sz="1400" dirty="0" err="1"/>
              <a:t>Keteraksesan</a:t>
            </a:r>
            <a:endParaRPr lang="en-US" sz="1400" dirty="0"/>
          </a:p>
        </p:txBody>
      </p:sp>
      <p:pic>
        <p:nvPicPr>
          <p:cNvPr id="20" name="Picture 19">
            <a:extLst>
              <a:ext uri="{FF2B5EF4-FFF2-40B4-BE49-F238E27FC236}">
                <a16:creationId xmlns:a16="http://schemas.microsoft.com/office/drawing/2014/main" id="{90A46AA4-14B0-3B4C-4874-43FA010612A9}"/>
              </a:ext>
            </a:extLst>
          </p:cNvPr>
          <p:cNvPicPr>
            <a:picLocks noChangeAspect="1"/>
          </p:cNvPicPr>
          <p:nvPr/>
        </p:nvPicPr>
        <p:blipFill>
          <a:blip r:embed="rId3"/>
          <a:stretch>
            <a:fillRect/>
          </a:stretch>
        </p:blipFill>
        <p:spPr>
          <a:xfrm>
            <a:off x="6549622" y="652211"/>
            <a:ext cx="4793888" cy="5553576"/>
          </a:xfrm>
          <a:prstGeom prst="rect">
            <a:avLst/>
          </a:prstGeom>
        </p:spPr>
      </p:pic>
      <p:sp>
        <p:nvSpPr>
          <p:cNvPr id="8" name="Oval 7">
            <a:extLst>
              <a:ext uri="{FF2B5EF4-FFF2-40B4-BE49-F238E27FC236}">
                <a16:creationId xmlns:a16="http://schemas.microsoft.com/office/drawing/2014/main" id="{05106473-953F-4656-9F11-3D636F9D42A1}"/>
              </a:ext>
            </a:extLst>
          </p:cNvPr>
          <p:cNvSpPr/>
          <p:nvPr/>
        </p:nvSpPr>
        <p:spPr>
          <a:xfrm>
            <a:off x="8896620" y="2885378"/>
            <a:ext cx="876596" cy="5436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44215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242231-E76A-49F5-B2EC-4E27EE7A8DA9}"/>
              </a:ext>
            </a:extLst>
          </p:cNvPr>
          <p:cNvPicPr>
            <a:picLocks noChangeAspect="1"/>
          </p:cNvPicPr>
          <p:nvPr/>
        </p:nvPicPr>
        <p:blipFill>
          <a:blip r:embed="rId2"/>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E4574FF4-478F-4942-8C2D-54E769ED9271}"/>
              </a:ext>
            </a:extLst>
          </p:cNvPr>
          <p:cNvSpPr>
            <a:spLocks noGrp="1"/>
          </p:cNvSpPr>
          <p:nvPr>
            <p:ph type="title"/>
          </p:nvPr>
        </p:nvSpPr>
        <p:spPr>
          <a:xfrm>
            <a:off x="991573" y="55739"/>
            <a:ext cx="10820400" cy="1293028"/>
          </a:xfrm>
        </p:spPr>
        <p:txBody>
          <a:bodyPr>
            <a:noAutofit/>
          </a:bodyPr>
          <a:lstStyle/>
          <a:p>
            <a:r>
              <a:rPr lang="en-US" sz="3200" b="1" dirty="0" err="1"/>
              <a:t>Evaluasi</a:t>
            </a:r>
            <a:r>
              <a:rPr lang="en-US" sz="3200" b="1" dirty="0"/>
              <a:t> dimensi 4:</a:t>
            </a:r>
            <a:br>
              <a:rPr lang="en-US" sz="3200" b="1" dirty="0"/>
            </a:br>
            <a:r>
              <a:rPr lang="en-US" sz="3200" b="1" dirty="0" err="1"/>
              <a:t>Penyerapan</a:t>
            </a:r>
            <a:r>
              <a:rPr lang="en-US" sz="3200" b="1" dirty="0"/>
              <a:t> </a:t>
            </a:r>
            <a:r>
              <a:rPr lang="en-US" sz="3200" b="1" dirty="0" err="1"/>
              <a:t>Anggaran</a:t>
            </a:r>
            <a:endParaRPr lang="en-ID" sz="3200" b="1" dirty="0"/>
          </a:p>
        </p:txBody>
      </p:sp>
      <p:pic>
        <p:nvPicPr>
          <p:cNvPr id="5" name="Picture 4">
            <a:extLst>
              <a:ext uri="{FF2B5EF4-FFF2-40B4-BE49-F238E27FC236}">
                <a16:creationId xmlns:a16="http://schemas.microsoft.com/office/drawing/2014/main" id="{F2BC5217-01EB-3B37-7CC7-21202CE06E2B}"/>
              </a:ext>
            </a:extLst>
          </p:cNvPr>
          <p:cNvPicPr>
            <a:picLocks noChangeAspect="1"/>
          </p:cNvPicPr>
          <p:nvPr/>
        </p:nvPicPr>
        <p:blipFill rotWithShape="1">
          <a:blip r:embed="rId3"/>
          <a:srcRect r="15009"/>
          <a:stretch/>
        </p:blipFill>
        <p:spPr>
          <a:xfrm>
            <a:off x="4588043" y="1139081"/>
            <a:ext cx="7603957" cy="4579836"/>
          </a:xfrm>
          <a:prstGeom prst="rect">
            <a:avLst/>
          </a:prstGeom>
        </p:spPr>
      </p:pic>
      <p:sp>
        <p:nvSpPr>
          <p:cNvPr id="4" name="TextBox 3">
            <a:extLst>
              <a:ext uri="{FF2B5EF4-FFF2-40B4-BE49-F238E27FC236}">
                <a16:creationId xmlns:a16="http://schemas.microsoft.com/office/drawing/2014/main" id="{263DE474-D78C-4006-A947-9C2DFE1CFB9D}"/>
              </a:ext>
            </a:extLst>
          </p:cNvPr>
          <p:cNvSpPr txBox="1"/>
          <p:nvPr/>
        </p:nvSpPr>
        <p:spPr>
          <a:xfrm>
            <a:off x="208083" y="5006209"/>
            <a:ext cx="4379960" cy="1384995"/>
          </a:xfrm>
          <a:prstGeom prst="rect">
            <a:avLst/>
          </a:prstGeom>
          <a:noFill/>
        </p:spPr>
        <p:txBody>
          <a:bodyPr wrap="square" rtlCol="0">
            <a:spAutoFit/>
          </a:bodyPr>
          <a:lstStyle/>
          <a:p>
            <a:r>
              <a:rPr lang="en-US" sz="1400" dirty="0" err="1"/>
              <a:t>Ket</a:t>
            </a:r>
            <a:r>
              <a:rPr lang="en-US" sz="1400" dirty="0"/>
              <a:t>:</a:t>
            </a:r>
          </a:p>
          <a:p>
            <a:r>
              <a:rPr lang="en-US" sz="1400" dirty="0"/>
              <a:t>D.4.1. : </a:t>
            </a:r>
            <a:r>
              <a:rPr lang="en-US" sz="1400" dirty="0" err="1"/>
              <a:t>Anggaran</a:t>
            </a:r>
            <a:r>
              <a:rPr lang="en-US" sz="1400" dirty="0"/>
              <a:t> </a:t>
            </a:r>
            <a:r>
              <a:rPr lang="en-US" sz="1400" dirty="0" err="1"/>
              <a:t>belanja</a:t>
            </a:r>
            <a:r>
              <a:rPr lang="en-US" sz="1400" dirty="0"/>
              <a:t> </a:t>
            </a:r>
            <a:r>
              <a:rPr lang="en-US" sz="1400" dirty="0" err="1"/>
              <a:t>operasional</a:t>
            </a:r>
            <a:r>
              <a:rPr lang="en-US" sz="1400" dirty="0"/>
              <a:t> minimal 80%</a:t>
            </a:r>
          </a:p>
          <a:p>
            <a:r>
              <a:rPr lang="en-US" sz="1400" dirty="0"/>
              <a:t>D.4.2. : </a:t>
            </a:r>
            <a:r>
              <a:rPr lang="en-US" sz="1400" dirty="0" err="1"/>
              <a:t>Anggaran</a:t>
            </a:r>
            <a:r>
              <a:rPr lang="en-US" sz="1400" dirty="0"/>
              <a:t> </a:t>
            </a:r>
            <a:r>
              <a:rPr lang="en-US" sz="1400" dirty="0" err="1"/>
              <a:t>belanja</a:t>
            </a:r>
            <a:r>
              <a:rPr lang="en-US" sz="1400" dirty="0"/>
              <a:t> modal minimal 80%</a:t>
            </a:r>
          </a:p>
          <a:p>
            <a:r>
              <a:rPr lang="en-US" sz="1400" dirty="0"/>
              <a:t>D.4.3. : </a:t>
            </a:r>
            <a:r>
              <a:rPr lang="en-US" sz="1400" dirty="0" err="1"/>
              <a:t>Anggaran</a:t>
            </a:r>
            <a:r>
              <a:rPr lang="en-US" sz="1400" dirty="0"/>
              <a:t> </a:t>
            </a:r>
            <a:r>
              <a:rPr lang="en-US" sz="1400" dirty="0" err="1"/>
              <a:t>belanja</a:t>
            </a:r>
            <a:r>
              <a:rPr lang="en-US" sz="1400" dirty="0"/>
              <a:t> </a:t>
            </a:r>
            <a:r>
              <a:rPr lang="en-US" sz="1400" dirty="0" err="1"/>
              <a:t>tidak</a:t>
            </a:r>
            <a:r>
              <a:rPr lang="en-US" sz="1400" dirty="0"/>
              <a:t> </a:t>
            </a:r>
            <a:r>
              <a:rPr lang="en-US" sz="1400" dirty="0" err="1"/>
              <a:t>terduga</a:t>
            </a:r>
            <a:r>
              <a:rPr lang="en-US" sz="1400" dirty="0"/>
              <a:t> minimal 80%</a:t>
            </a:r>
          </a:p>
          <a:p>
            <a:r>
              <a:rPr lang="en-US" sz="1400" dirty="0"/>
              <a:t>D.4.4. : </a:t>
            </a:r>
            <a:r>
              <a:rPr lang="en-US" sz="1400" dirty="0" err="1"/>
              <a:t>Anggaran</a:t>
            </a:r>
            <a:r>
              <a:rPr lang="en-US" sz="1400" dirty="0"/>
              <a:t> </a:t>
            </a:r>
            <a:r>
              <a:rPr lang="en-US" sz="1400" dirty="0" err="1"/>
              <a:t>belanja</a:t>
            </a:r>
            <a:r>
              <a:rPr lang="en-US" sz="1400" dirty="0"/>
              <a:t> transfer 80%</a:t>
            </a:r>
          </a:p>
          <a:p>
            <a:r>
              <a:rPr lang="en-US" sz="1400" dirty="0" err="1"/>
              <a:t>Berdasar</a:t>
            </a:r>
            <a:r>
              <a:rPr lang="en-US" sz="1400" dirty="0"/>
              <a:t> PP 12 </a:t>
            </a:r>
            <a:r>
              <a:rPr lang="en-US" sz="1400" dirty="0" err="1"/>
              <a:t>Tahun</a:t>
            </a:r>
            <a:r>
              <a:rPr lang="en-US" sz="1400" dirty="0"/>
              <a:t> 2019</a:t>
            </a:r>
          </a:p>
        </p:txBody>
      </p:sp>
      <p:graphicFrame>
        <p:nvGraphicFramePr>
          <p:cNvPr id="7" name="Table 7">
            <a:extLst>
              <a:ext uri="{FF2B5EF4-FFF2-40B4-BE49-F238E27FC236}">
                <a16:creationId xmlns:a16="http://schemas.microsoft.com/office/drawing/2014/main" id="{22BD8FB8-AA9E-4EC6-9C89-DD7D8ADED2EB}"/>
              </a:ext>
            </a:extLst>
          </p:cNvPr>
          <p:cNvGraphicFramePr>
            <a:graphicFrameLocks noGrp="1"/>
          </p:cNvGraphicFramePr>
          <p:nvPr>
            <p:extLst>
              <p:ext uri="{D42A27DB-BD31-4B8C-83A1-F6EECF244321}">
                <p14:modId xmlns:p14="http://schemas.microsoft.com/office/powerpoint/2010/main" val="4065315012"/>
              </p:ext>
            </p:extLst>
          </p:nvPr>
        </p:nvGraphicFramePr>
        <p:xfrm>
          <a:off x="208083" y="1888021"/>
          <a:ext cx="4379960" cy="2829744"/>
        </p:xfrm>
        <a:graphic>
          <a:graphicData uri="http://schemas.openxmlformats.org/drawingml/2006/table">
            <a:tbl>
              <a:tblPr firstRow="1" bandRow="1">
                <a:tableStyleId>{073A0DAA-6AF3-43AB-8588-CEC1D06C72B9}</a:tableStyleId>
              </a:tblPr>
              <a:tblGrid>
                <a:gridCol w="914864">
                  <a:extLst>
                    <a:ext uri="{9D8B030D-6E8A-4147-A177-3AD203B41FA5}">
                      <a16:colId xmlns:a16="http://schemas.microsoft.com/office/drawing/2014/main" val="2245737252"/>
                    </a:ext>
                  </a:extLst>
                </a:gridCol>
                <a:gridCol w="786064">
                  <a:extLst>
                    <a:ext uri="{9D8B030D-6E8A-4147-A177-3AD203B41FA5}">
                      <a16:colId xmlns:a16="http://schemas.microsoft.com/office/drawing/2014/main" val="2937629511"/>
                    </a:ext>
                  </a:extLst>
                </a:gridCol>
                <a:gridCol w="927048">
                  <a:extLst>
                    <a:ext uri="{9D8B030D-6E8A-4147-A177-3AD203B41FA5}">
                      <a16:colId xmlns:a16="http://schemas.microsoft.com/office/drawing/2014/main" val="552200112"/>
                    </a:ext>
                  </a:extLst>
                </a:gridCol>
                <a:gridCol w="875992">
                  <a:extLst>
                    <a:ext uri="{9D8B030D-6E8A-4147-A177-3AD203B41FA5}">
                      <a16:colId xmlns:a16="http://schemas.microsoft.com/office/drawing/2014/main" val="1941822984"/>
                    </a:ext>
                  </a:extLst>
                </a:gridCol>
                <a:gridCol w="875992">
                  <a:extLst>
                    <a:ext uri="{9D8B030D-6E8A-4147-A177-3AD203B41FA5}">
                      <a16:colId xmlns:a16="http://schemas.microsoft.com/office/drawing/2014/main" val="3723026203"/>
                    </a:ext>
                  </a:extLst>
                </a:gridCol>
              </a:tblGrid>
              <a:tr h="869390">
                <a:tc>
                  <a:txBody>
                    <a:bodyPr/>
                    <a:lstStyle/>
                    <a:p>
                      <a:pPr algn="ctr"/>
                      <a:r>
                        <a:rPr lang="en-US" sz="1800" dirty="0" err="1"/>
                        <a:t>Tahun</a:t>
                      </a:r>
                      <a:endParaRPr lang="en-ID" sz="1800" dirty="0"/>
                    </a:p>
                  </a:txBody>
                  <a:tcPr anchor="ctr"/>
                </a:tc>
                <a:tc>
                  <a:txBody>
                    <a:bodyPr/>
                    <a:lstStyle/>
                    <a:p>
                      <a:pPr algn="ctr"/>
                      <a:r>
                        <a:rPr lang="en-US" sz="1800" dirty="0"/>
                        <a:t>D.4.1</a:t>
                      </a:r>
                      <a:endParaRPr lang="en-ID" sz="1800" dirty="0"/>
                    </a:p>
                  </a:txBody>
                  <a:tcPr anchor="ctr"/>
                </a:tc>
                <a:tc>
                  <a:txBody>
                    <a:bodyPr/>
                    <a:lstStyle/>
                    <a:p>
                      <a:pPr algn="ctr"/>
                      <a:r>
                        <a:rPr lang="en-US" sz="1800" dirty="0"/>
                        <a:t>D.4.2</a:t>
                      </a:r>
                      <a:endParaRPr lang="en-ID"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D.4.3</a:t>
                      </a:r>
                      <a:endParaRPr lang="en-ID" sz="1800" dirty="0"/>
                    </a:p>
                    <a:p>
                      <a:pPr algn="ctr"/>
                      <a:endParaRPr lang="en-ID"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D.4.4</a:t>
                      </a:r>
                      <a:endParaRPr lang="en-ID" sz="1800" dirty="0"/>
                    </a:p>
                    <a:p>
                      <a:pPr algn="ctr"/>
                      <a:endParaRPr lang="en-ID" sz="1800" dirty="0"/>
                    </a:p>
                  </a:txBody>
                  <a:tcPr anchor="ctr"/>
                </a:tc>
                <a:extLst>
                  <a:ext uri="{0D108BD9-81ED-4DB2-BD59-A6C34878D82A}">
                    <a16:rowId xmlns:a16="http://schemas.microsoft.com/office/drawing/2014/main" val="517649759"/>
                  </a:ext>
                </a:extLst>
              </a:tr>
              <a:tr h="638448">
                <a:tc>
                  <a:txBody>
                    <a:bodyPr/>
                    <a:lstStyle/>
                    <a:p>
                      <a:pPr algn="ctr"/>
                      <a:r>
                        <a:rPr lang="en-US" dirty="0"/>
                        <a:t>2018</a:t>
                      </a:r>
                      <a:endParaRPr lang="en-ID" dirty="0"/>
                    </a:p>
                  </a:txBody>
                  <a:tcPr/>
                </a:tc>
                <a:tc rowSpan="3" gridSpan="4">
                  <a:txBody>
                    <a:bodyPr/>
                    <a:lstStyle/>
                    <a:p>
                      <a:pPr marL="285750" indent="-285750" algn="ctr">
                        <a:buFontTx/>
                        <a:buChar char="-"/>
                      </a:pPr>
                      <a:r>
                        <a:rPr lang="en-US" sz="2000" dirty="0"/>
                        <a:t>Input data </a:t>
                      </a:r>
                      <a:r>
                        <a:rPr lang="en-US" sz="2000" dirty="0" err="1"/>
                        <a:t>sesuai</a:t>
                      </a:r>
                      <a:r>
                        <a:rPr lang="en-US" sz="2000" dirty="0"/>
                        <a:t>, </a:t>
                      </a:r>
                      <a:r>
                        <a:rPr lang="en-US" sz="2000" dirty="0" err="1"/>
                        <a:t>banyak</a:t>
                      </a:r>
                      <a:r>
                        <a:rPr lang="en-US" sz="2000" dirty="0"/>
                        <a:t> </a:t>
                      </a:r>
                      <a:r>
                        <a:rPr lang="en-US" sz="2000" dirty="0" err="1"/>
                        <a:t>daerah</a:t>
                      </a:r>
                      <a:r>
                        <a:rPr lang="en-US" sz="2000" dirty="0"/>
                        <a:t> </a:t>
                      </a:r>
                      <a:r>
                        <a:rPr lang="en-US" sz="2000" dirty="0" err="1"/>
                        <a:t>mencapai</a:t>
                      </a:r>
                      <a:r>
                        <a:rPr lang="en-US" sz="2000" dirty="0"/>
                        <a:t> </a:t>
                      </a:r>
                      <a:r>
                        <a:rPr lang="en-US" sz="2000" dirty="0" err="1"/>
                        <a:t>nilai</a:t>
                      </a:r>
                      <a:r>
                        <a:rPr lang="en-US" sz="2000" dirty="0"/>
                        <a:t> </a:t>
                      </a:r>
                      <a:r>
                        <a:rPr lang="en-US" sz="2000" dirty="0" err="1"/>
                        <a:t>sempurna</a:t>
                      </a:r>
                      <a:endParaRPr lang="en-ID" sz="2000" dirty="0"/>
                    </a:p>
                  </a:txBody>
                  <a:tcPr anchor="ctr"/>
                </a:tc>
                <a:tc rowSpan="3" hMerge="1">
                  <a:txBody>
                    <a:bodyPr/>
                    <a:lstStyle/>
                    <a:p>
                      <a:endParaRPr lang="en-ID"/>
                    </a:p>
                  </a:txBody>
                  <a:tcPr/>
                </a:tc>
                <a:tc rowSpan="3" hMerge="1">
                  <a:txBody>
                    <a:bodyPr/>
                    <a:lstStyle/>
                    <a:p>
                      <a:endParaRPr lang="en-ID"/>
                    </a:p>
                  </a:txBody>
                  <a:tcPr/>
                </a:tc>
                <a:tc rowSpan="3" hMerge="1">
                  <a:txBody>
                    <a:bodyPr/>
                    <a:lstStyle/>
                    <a:p>
                      <a:endParaRPr lang="en-ID"/>
                    </a:p>
                  </a:txBody>
                  <a:tcPr/>
                </a:tc>
                <a:extLst>
                  <a:ext uri="{0D108BD9-81ED-4DB2-BD59-A6C34878D82A}">
                    <a16:rowId xmlns:a16="http://schemas.microsoft.com/office/drawing/2014/main" val="1741119660"/>
                  </a:ext>
                </a:extLst>
              </a:tr>
              <a:tr h="638448">
                <a:tc>
                  <a:txBody>
                    <a:bodyPr/>
                    <a:lstStyle/>
                    <a:p>
                      <a:pPr algn="ctr"/>
                      <a:r>
                        <a:rPr lang="en-US" dirty="0"/>
                        <a:t>2019</a:t>
                      </a:r>
                      <a:endParaRPr lang="en-ID" dirty="0"/>
                    </a:p>
                  </a:txBody>
                  <a:tcPr/>
                </a:tc>
                <a:tc gridSpan="4" vMerge="1">
                  <a:txBody>
                    <a:bodyPr/>
                    <a:lstStyle/>
                    <a:p>
                      <a:endParaRPr lang="en-ID" dirty="0"/>
                    </a:p>
                  </a:txBody>
                  <a:tcPr/>
                </a:tc>
                <a:tc hMerge="1" vMerge="1">
                  <a:txBody>
                    <a:bodyPr/>
                    <a:lstStyle/>
                    <a:p>
                      <a:endParaRPr lang="en-ID" dirty="0"/>
                    </a:p>
                  </a:txBody>
                  <a:tcPr/>
                </a:tc>
                <a:tc hMerge="1" vMerge="1">
                  <a:txBody>
                    <a:bodyPr/>
                    <a:lstStyle/>
                    <a:p>
                      <a:endParaRPr lang="en-ID" dirty="0"/>
                    </a:p>
                  </a:txBody>
                  <a:tcPr/>
                </a:tc>
                <a:tc hMerge="1" vMerge="1">
                  <a:txBody>
                    <a:bodyPr/>
                    <a:lstStyle/>
                    <a:p>
                      <a:endParaRPr lang="en-ID"/>
                    </a:p>
                  </a:txBody>
                  <a:tcPr/>
                </a:tc>
                <a:extLst>
                  <a:ext uri="{0D108BD9-81ED-4DB2-BD59-A6C34878D82A}">
                    <a16:rowId xmlns:a16="http://schemas.microsoft.com/office/drawing/2014/main" val="1001359610"/>
                  </a:ext>
                </a:extLst>
              </a:tr>
              <a:tr h="638448">
                <a:tc>
                  <a:txBody>
                    <a:bodyPr/>
                    <a:lstStyle/>
                    <a:p>
                      <a:pPr algn="ctr"/>
                      <a:r>
                        <a:rPr lang="en-US" dirty="0"/>
                        <a:t>2020</a:t>
                      </a:r>
                      <a:endParaRPr lang="en-ID" dirty="0"/>
                    </a:p>
                  </a:txBody>
                  <a:tcPr/>
                </a:tc>
                <a:tc gridSpan="4" vMerge="1">
                  <a:txBody>
                    <a:bodyPr/>
                    <a:lstStyle/>
                    <a:p>
                      <a:endParaRPr lang="en-ID"/>
                    </a:p>
                  </a:txBody>
                  <a:tcPr/>
                </a:tc>
                <a:tc hMerge="1" vMerge="1">
                  <a:txBody>
                    <a:bodyPr/>
                    <a:lstStyle/>
                    <a:p>
                      <a:endParaRPr lang="en-ID"/>
                    </a:p>
                  </a:txBody>
                  <a:tcPr/>
                </a:tc>
                <a:tc hMerge="1" vMerge="1">
                  <a:txBody>
                    <a:bodyPr/>
                    <a:lstStyle/>
                    <a:p>
                      <a:endParaRPr lang="en-ID"/>
                    </a:p>
                  </a:txBody>
                  <a:tcPr/>
                </a:tc>
                <a:tc hMerge="1" vMerge="1">
                  <a:txBody>
                    <a:bodyPr/>
                    <a:lstStyle/>
                    <a:p>
                      <a:endParaRPr lang="en-ID" dirty="0"/>
                    </a:p>
                  </a:txBody>
                  <a:tcPr/>
                </a:tc>
                <a:extLst>
                  <a:ext uri="{0D108BD9-81ED-4DB2-BD59-A6C34878D82A}">
                    <a16:rowId xmlns:a16="http://schemas.microsoft.com/office/drawing/2014/main" val="2286307218"/>
                  </a:ext>
                </a:extLst>
              </a:tr>
            </a:tbl>
          </a:graphicData>
        </a:graphic>
      </p:graphicFrame>
    </p:spTree>
    <p:extLst>
      <p:ext uri="{BB962C8B-B14F-4D97-AF65-F5344CB8AC3E}">
        <p14:creationId xmlns:p14="http://schemas.microsoft.com/office/powerpoint/2010/main" val="99609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4FDDBDA-6FDB-4915-AFEF-4FC09096C080}"/>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18" name="Rectangle 17">
            <a:extLst>
              <a:ext uri="{FF2B5EF4-FFF2-40B4-BE49-F238E27FC236}">
                <a16:creationId xmlns:a16="http://schemas.microsoft.com/office/drawing/2014/main" id="{3E6A77A5-55ED-47B1-B869-ABF6A01E1413}"/>
              </a:ext>
            </a:extLst>
          </p:cNvPr>
          <p:cNvSpPr/>
          <p:nvPr/>
        </p:nvSpPr>
        <p:spPr>
          <a:xfrm>
            <a:off x="-3273" y="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aphicFrame>
        <p:nvGraphicFramePr>
          <p:cNvPr id="3" name="Diagram 2">
            <a:extLst>
              <a:ext uri="{FF2B5EF4-FFF2-40B4-BE49-F238E27FC236}">
                <a16:creationId xmlns:a16="http://schemas.microsoft.com/office/drawing/2014/main" id="{1D010A02-1C95-4228-B5C3-346AFC9B3C8B}"/>
              </a:ext>
            </a:extLst>
          </p:cNvPr>
          <p:cNvGraphicFramePr/>
          <p:nvPr>
            <p:extLst>
              <p:ext uri="{D42A27DB-BD31-4B8C-83A1-F6EECF244321}">
                <p14:modId xmlns:p14="http://schemas.microsoft.com/office/powerpoint/2010/main" val="3476663873"/>
              </p:ext>
            </p:extLst>
          </p:nvPr>
        </p:nvGraphicFramePr>
        <p:xfrm>
          <a:off x="1812685" y="952000"/>
          <a:ext cx="989753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ourt">
            <a:extLst>
              <a:ext uri="{FF2B5EF4-FFF2-40B4-BE49-F238E27FC236}">
                <a16:creationId xmlns:a16="http://schemas.microsoft.com/office/drawing/2014/main" id="{1E836B43-C62C-4AEF-9E45-EDFB9A919A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67085" y="1285310"/>
            <a:ext cx="914400" cy="914400"/>
          </a:xfrm>
          <a:prstGeom prst="rect">
            <a:avLst/>
          </a:prstGeom>
        </p:spPr>
      </p:pic>
      <p:pic>
        <p:nvPicPr>
          <p:cNvPr id="7" name="Graphic 6" descr="Earth globe Asia and Australia">
            <a:extLst>
              <a:ext uri="{FF2B5EF4-FFF2-40B4-BE49-F238E27FC236}">
                <a16:creationId xmlns:a16="http://schemas.microsoft.com/office/drawing/2014/main" id="{62D295EA-637C-42F9-9786-8C72B39AD6E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51581" y="2590612"/>
            <a:ext cx="914400" cy="914400"/>
          </a:xfrm>
          <a:prstGeom prst="rect">
            <a:avLst/>
          </a:prstGeom>
        </p:spPr>
      </p:pic>
      <p:pic>
        <p:nvPicPr>
          <p:cNvPr id="9" name="Graphic 8" descr="Coins">
            <a:extLst>
              <a:ext uri="{FF2B5EF4-FFF2-40B4-BE49-F238E27FC236}">
                <a16:creationId xmlns:a16="http://schemas.microsoft.com/office/drawing/2014/main" id="{52656C60-675B-463B-B5F3-9A694237833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51581" y="3827988"/>
            <a:ext cx="914400" cy="914400"/>
          </a:xfrm>
          <a:prstGeom prst="rect">
            <a:avLst/>
          </a:prstGeom>
        </p:spPr>
      </p:pic>
      <p:pic>
        <p:nvPicPr>
          <p:cNvPr id="6" name="Graphic 5" descr="Bar chart">
            <a:extLst>
              <a:ext uri="{FF2B5EF4-FFF2-40B4-BE49-F238E27FC236}">
                <a16:creationId xmlns:a16="http://schemas.microsoft.com/office/drawing/2014/main" id="{672B2F7B-5A01-4054-8F27-C72E997E863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38763" y="5143624"/>
            <a:ext cx="769467" cy="769467"/>
          </a:xfrm>
          <a:prstGeom prst="rect">
            <a:avLst/>
          </a:prstGeom>
        </p:spPr>
      </p:pic>
      <p:sp>
        <p:nvSpPr>
          <p:cNvPr id="10" name="Rectangle: Rounded Corners 9">
            <a:extLst>
              <a:ext uri="{FF2B5EF4-FFF2-40B4-BE49-F238E27FC236}">
                <a16:creationId xmlns:a16="http://schemas.microsoft.com/office/drawing/2014/main" id="{105D2F2F-F31F-4ECB-A53B-DA7F2B6C45FB}"/>
              </a:ext>
            </a:extLst>
          </p:cNvPr>
          <p:cNvSpPr/>
          <p:nvPr/>
        </p:nvSpPr>
        <p:spPr>
          <a:xfrm>
            <a:off x="1812685" y="570136"/>
            <a:ext cx="9789380" cy="6799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50000"/>
                  </a:schemeClr>
                </a:solidFill>
              </a:rPr>
              <a:t>DASAR HUKUM</a:t>
            </a:r>
          </a:p>
        </p:txBody>
      </p:sp>
      <p:grpSp>
        <p:nvGrpSpPr>
          <p:cNvPr id="8"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16"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14053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54028E-5AC5-4FC4-82AB-D8A34C5FCF25}"/>
              </a:ext>
            </a:extLst>
          </p:cNvPr>
          <p:cNvPicPr>
            <a:picLocks noChangeAspect="1"/>
          </p:cNvPicPr>
          <p:nvPr/>
        </p:nvPicPr>
        <p:blipFill>
          <a:blip r:embed="rId2"/>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E4574FF4-478F-4942-8C2D-54E769ED9271}"/>
              </a:ext>
            </a:extLst>
          </p:cNvPr>
          <p:cNvSpPr>
            <a:spLocks noGrp="1"/>
          </p:cNvSpPr>
          <p:nvPr>
            <p:ph type="title"/>
          </p:nvPr>
        </p:nvSpPr>
        <p:spPr>
          <a:xfrm>
            <a:off x="1046370" y="21566"/>
            <a:ext cx="10820400" cy="1293028"/>
          </a:xfrm>
        </p:spPr>
        <p:txBody>
          <a:bodyPr>
            <a:noAutofit/>
          </a:bodyPr>
          <a:lstStyle/>
          <a:p>
            <a:r>
              <a:rPr lang="en-US" sz="3200" b="1" dirty="0" err="1"/>
              <a:t>Evaluasi</a:t>
            </a:r>
            <a:r>
              <a:rPr lang="en-US" sz="3200" b="1" dirty="0"/>
              <a:t> dimensi 5:</a:t>
            </a:r>
            <a:br>
              <a:rPr lang="en-US" sz="3200" b="1" dirty="0"/>
            </a:br>
            <a:r>
              <a:rPr lang="en-US" sz="3200" b="1" dirty="0" err="1"/>
              <a:t>Kondisi</a:t>
            </a:r>
            <a:r>
              <a:rPr lang="en-US" sz="3200" b="1" dirty="0"/>
              <a:t> </a:t>
            </a:r>
            <a:r>
              <a:rPr lang="en-US" sz="3200" b="1" dirty="0" err="1"/>
              <a:t>Keuangan</a:t>
            </a:r>
            <a:r>
              <a:rPr lang="en-US" sz="3200" b="1" dirty="0"/>
              <a:t> Daerah</a:t>
            </a:r>
            <a:endParaRPr lang="en-ID" sz="3200" b="1" dirty="0"/>
          </a:p>
        </p:txBody>
      </p:sp>
      <p:graphicFrame>
        <p:nvGraphicFramePr>
          <p:cNvPr id="7" name="Table 7">
            <a:extLst>
              <a:ext uri="{FF2B5EF4-FFF2-40B4-BE49-F238E27FC236}">
                <a16:creationId xmlns:a16="http://schemas.microsoft.com/office/drawing/2014/main" id="{22BD8FB8-AA9E-4EC6-9C89-DD7D8ADED2EB}"/>
              </a:ext>
            </a:extLst>
          </p:cNvPr>
          <p:cNvGraphicFramePr>
            <a:graphicFrameLocks noGrp="1"/>
          </p:cNvGraphicFramePr>
          <p:nvPr>
            <p:extLst>
              <p:ext uri="{D42A27DB-BD31-4B8C-83A1-F6EECF244321}">
                <p14:modId xmlns:p14="http://schemas.microsoft.com/office/powerpoint/2010/main" val="514448949"/>
              </p:ext>
            </p:extLst>
          </p:nvPr>
        </p:nvGraphicFramePr>
        <p:xfrm>
          <a:off x="83183" y="1214584"/>
          <a:ext cx="4794307" cy="3399617"/>
        </p:xfrm>
        <a:graphic>
          <a:graphicData uri="http://schemas.openxmlformats.org/drawingml/2006/table">
            <a:tbl>
              <a:tblPr firstRow="1" bandRow="1">
                <a:tableStyleId>{073A0DAA-6AF3-43AB-8588-CEC1D06C72B9}</a:tableStyleId>
              </a:tblPr>
              <a:tblGrid>
                <a:gridCol w="1302130">
                  <a:extLst>
                    <a:ext uri="{9D8B030D-6E8A-4147-A177-3AD203B41FA5}">
                      <a16:colId xmlns:a16="http://schemas.microsoft.com/office/drawing/2014/main" val="2245737252"/>
                    </a:ext>
                  </a:extLst>
                </a:gridCol>
                <a:gridCol w="3492177">
                  <a:extLst>
                    <a:ext uri="{9D8B030D-6E8A-4147-A177-3AD203B41FA5}">
                      <a16:colId xmlns:a16="http://schemas.microsoft.com/office/drawing/2014/main" val="2937629511"/>
                    </a:ext>
                  </a:extLst>
                </a:gridCol>
              </a:tblGrid>
              <a:tr h="573776">
                <a:tc>
                  <a:txBody>
                    <a:bodyPr/>
                    <a:lstStyle/>
                    <a:p>
                      <a:pPr algn="ctr"/>
                      <a:r>
                        <a:rPr lang="en-US" sz="2400" dirty="0" err="1"/>
                        <a:t>Tahun</a:t>
                      </a:r>
                      <a:endParaRPr lang="en-ID" sz="2400" dirty="0"/>
                    </a:p>
                  </a:txBody>
                  <a:tcPr anchor="ctr"/>
                </a:tc>
                <a:tc>
                  <a:txBody>
                    <a:bodyPr/>
                    <a:lstStyle/>
                    <a:p>
                      <a:pPr algn="ctr"/>
                      <a:r>
                        <a:rPr lang="en-US" sz="2400" dirty="0"/>
                        <a:t>Dimensi 5</a:t>
                      </a:r>
                      <a:endParaRPr lang="en-ID" sz="2400" dirty="0"/>
                    </a:p>
                  </a:txBody>
                  <a:tcPr anchor="ctr"/>
                </a:tc>
                <a:extLst>
                  <a:ext uri="{0D108BD9-81ED-4DB2-BD59-A6C34878D82A}">
                    <a16:rowId xmlns:a16="http://schemas.microsoft.com/office/drawing/2014/main" val="517649759"/>
                  </a:ext>
                </a:extLst>
              </a:tr>
              <a:tr h="941947">
                <a:tc>
                  <a:txBody>
                    <a:bodyPr/>
                    <a:lstStyle/>
                    <a:p>
                      <a:pPr algn="ctr"/>
                      <a:r>
                        <a:rPr lang="en-US" sz="2400" dirty="0"/>
                        <a:t>2018</a:t>
                      </a:r>
                      <a:endParaRPr lang="en-ID" sz="2400" dirty="0"/>
                    </a:p>
                  </a:txBody>
                  <a:tcPr/>
                </a:tc>
                <a:tc rowSpan="3">
                  <a:txBody>
                    <a:bodyPr/>
                    <a:lstStyle/>
                    <a:p>
                      <a:pPr marL="342900" marR="0" lvl="0" indent="-342900" algn="ctr" defTabSz="914400" rtl="0" eaLnBrk="1" fontAlgn="auto" latinLnBrk="0" hangingPunct="1">
                        <a:lnSpc>
                          <a:spcPct val="100000"/>
                        </a:lnSpc>
                        <a:spcBef>
                          <a:spcPts val="0"/>
                        </a:spcBef>
                        <a:spcAft>
                          <a:spcPts val="0"/>
                        </a:spcAft>
                        <a:buClrTx/>
                        <a:buSzTx/>
                        <a:buFontTx/>
                        <a:buChar char="-"/>
                        <a:tabLst/>
                        <a:defRPr/>
                      </a:pPr>
                      <a:r>
                        <a:rPr lang="en-US" sz="2400" dirty="0"/>
                        <a:t>Nilai </a:t>
                      </a:r>
                      <a:r>
                        <a:rPr lang="en-US" sz="2400" dirty="0" err="1"/>
                        <a:t>belum</a:t>
                      </a:r>
                      <a:r>
                        <a:rPr lang="en-US" sz="2400" dirty="0"/>
                        <a:t> </a:t>
                      </a:r>
                      <a:r>
                        <a:rPr lang="en-US" sz="2400" dirty="0" err="1"/>
                        <a:t>sempurna</a:t>
                      </a:r>
                      <a:endParaRPr lang="en-US" sz="2400" dirty="0"/>
                    </a:p>
                    <a:p>
                      <a:pPr marL="342900" marR="0" lvl="0" indent="-342900" algn="ctr" defTabSz="914400" rtl="0" eaLnBrk="1" fontAlgn="auto" latinLnBrk="0" hangingPunct="1">
                        <a:lnSpc>
                          <a:spcPct val="100000"/>
                        </a:lnSpc>
                        <a:spcBef>
                          <a:spcPts val="0"/>
                        </a:spcBef>
                        <a:spcAft>
                          <a:spcPts val="0"/>
                        </a:spcAft>
                        <a:buClrTx/>
                        <a:buSzTx/>
                        <a:buFontTx/>
                        <a:buChar char="-"/>
                        <a:tabLst/>
                        <a:defRPr/>
                      </a:pPr>
                      <a:r>
                        <a:rPr lang="en-US" sz="2400" dirty="0" err="1"/>
                        <a:t>Penginputan</a:t>
                      </a:r>
                      <a:r>
                        <a:rPr lang="en-US" sz="2400" dirty="0"/>
                        <a:t> </a:t>
                      </a:r>
                      <a:r>
                        <a:rPr lang="en-US" sz="2400" dirty="0" err="1"/>
                        <a:t>sudah</a:t>
                      </a:r>
                      <a:r>
                        <a:rPr lang="en-US" sz="2400" dirty="0"/>
                        <a:t> </a:t>
                      </a:r>
                      <a:r>
                        <a:rPr lang="en-US" sz="2400" dirty="0" err="1"/>
                        <a:t>sesuai</a:t>
                      </a:r>
                      <a:r>
                        <a:rPr lang="en-US" sz="2400" dirty="0"/>
                        <a:t> </a:t>
                      </a:r>
                      <a:r>
                        <a:rPr lang="en-US" sz="2400" dirty="0" err="1"/>
                        <a:t>dengan</a:t>
                      </a:r>
                      <a:r>
                        <a:rPr lang="en-US" sz="2400" dirty="0"/>
                        <a:t> </a:t>
                      </a:r>
                      <a:r>
                        <a:rPr lang="en-US" sz="2400" dirty="0" err="1"/>
                        <a:t>ketentuan</a:t>
                      </a:r>
                      <a:endParaRPr lang="en-US" sz="2400" dirty="0"/>
                    </a:p>
                  </a:txBody>
                  <a:tcPr anchor="ctr"/>
                </a:tc>
                <a:extLst>
                  <a:ext uri="{0D108BD9-81ED-4DB2-BD59-A6C34878D82A}">
                    <a16:rowId xmlns:a16="http://schemas.microsoft.com/office/drawing/2014/main" val="1741119660"/>
                  </a:ext>
                </a:extLst>
              </a:tr>
              <a:tr h="941947">
                <a:tc>
                  <a:txBody>
                    <a:bodyPr/>
                    <a:lstStyle/>
                    <a:p>
                      <a:pPr algn="ctr"/>
                      <a:r>
                        <a:rPr lang="en-US" sz="2400" dirty="0"/>
                        <a:t>2019</a:t>
                      </a:r>
                      <a:endParaRPr lang="en-ID" sz="2400"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t>Tidak</a:t>
                      </a:r>
                      <a:r>
                        <a:rPr lang="en-US" sz="2400" dirty="0"/>
                        <a:t> </a:t>
                      </a:r>
                      <a:r>
                        <a:rPr lang="en-US" sz="2400" dirty="0" err="1"/>
                        <a:t>melakukan</a:t>
                      </a:r>
                      <a:r>
                        <a:rPr lang="en-US" sz="2400" dirty="0"/>
                        <a:t> </a:t>
                      </a:r>
                      <a:r>
                        <a:rPr lang="en-US" sz="2400" dirty="0" err="1"/>
                        <a:t>penginputan</a:t>
                      </a:r>
                      <a:r>
                        <a:rPr lang="en-US" sz="2400" dirty="0"/>
                        <a:t> data</a:t>
                      </a:r>
                      <a:endParaRPr lang="en-ID" sz="2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59610"/>
                  </a:ext>
                </a:extLst>
              </a:tr>
              <a:tr h="941947">
                <a:tc>
                  <a:txBody>
                    <a:bodyPr/>
                    <a:lstStyle/>
                    <a:p>
                      <a:pPr algn="ctr"/>
                      <a:r>
                        <a:rPr lang="en-US" sz="2400" dirty="0"/>
                        <a:t>2020</a:t>
                      </a:r>
                      <a:endParaRPr lang="en-ID" sz="2400" dirty="0"/>
                    </a:p>
                  </a:txBody>
                  <a:tcPr/>
                </a:tc>
                <a:tc vMerge="1">
                  <a:txBody>
                    <a:bodyPr/>
                    <a:lstStyle/>
                    <a:p>
                      <a:pPr marL="285750" indent="-285750" algn="ctr">
                        <a:buFontTx/>
                        <a:buChar char="-"/>
                      </a:pPr>
                      <a:r>
                        <a:rPr lang="en-US" sz="2400" dirty="0"/>
                        <a:t>Nilai </a:t>
                      </a:r>
                      <a:r>
                        <a:rPr lang="en-US" sz="2400" dirty="0" err="1"/>
                        <a:t>tidak</a:t>
                      </a:r>
                      <a:r>
                        <a:rPr lang="en-US" sz="2400" dirty="0"/>
                        <a:t> </a:t>
                      </a:r>
                      <a:r>
                        <a:rPr lang="en-US" sz="2400" dirty="0" err="1"/>
                        <a:t>sempurna</a:t>
                      </a:r>
                      <a:endParaRPr lang="en-US" sz="2400" dirty="0"/>
                    </a:p>
                    <a:p>
                      <a:pPr marL="285750" indent="-285750" algn="ctr">
                        <a:buFontTx/>
                        <a:buChar char="-"/>
                      </a:pPr>
                      <a:r>
                        <a:rPr lang="en-US" sz="2400" dirty="0"/>
                        <a:t>Input data </a:t>
                      </a:r>
                      <a:r>
                        <a:rPr lang="en-US" sz="2400" dirty="0" err="1"/>
                        <a:t>sudah</a:t>
                      </a:r>
                      <a:r>
                        <a:rPr lang="en-US" sz="2400" dirty="0"/>
                        <a:t> </a:t>
                      </a:r>
                      <a:r>
                        <a:rPr lang="en-US" sz="2400" dirty="0" err="1"/>
                        <a:t>sesuai</a:t>
                      </a:r>
                      <a:endParaRPr lang="en-ID" sz="2400"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6307218"/>
                  </a:ext>
                </a:extLst>
              </a:tr>
            </a:tbl>
          </a:graphicData>
        </a:graphic>
      </p:graphicFrame>
      <p:sp>
        <p:nvSpPr>
          <p:cNvPr id="12" name="Title 1">
            <a:extLst>
              <a:ext uri="{FF2B5EF4-FFF2-40B4-BE49-F238E27FC236}">
                <a16:creationId xmlns:a16="http://schemas.microsoft.com/office/drawing/2014/main" id="{6CCF2FC0-6C2A-4FD0-86CE-6B9A51B137A4}"/>
              </a:ext>
            </a:extLst>
          </p:cNvPr>
          <p:cNvSpPr txBox="1">
            <a:spLocks/>
          </p:cNvSpPr>
          <p:nvPr/>
        </p:nvSpPr>
        <p:spPr>
          <a:xfrm>
            <a:off x="-11733" y="4467549"/>
            <a:ext cx="5233344" cy="129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00" b="1" dirty="0"/>
              <a:t>*) </a:t>
            </a:r>
            <a:r>
              <a:rPr lang="en-US" sz="2300" b="1" dirty="0" err="1"/>
              <a:t>Dimensi</a:t>
            </a:r>
            <a:r>
              <a:rPr lang="en-US" sz="2300" b="1" dirty="0"/>
              <a:t> 5 </a:t>
            </a:r>
            <a:r>
              <a:rPr lang="en-US" sz="2300" b="1" dirty="0" err="1"/>
              <a:t>wajib</a:t>
            </a:r>
            <a:r>
              <a:rPr lang="en-US" sz="2300" b="1" dirty="0"/>
              <a:t> </a:t>
            </a:r>
            <a:r>
              <a:rPr lang="en-US" sz="2300" b="1" dirty="0" err="1"/>
              <a:t>diinput</a:t>
            </a:r>
            <a:r>
              <a:rPr lang="en-US" sz="2300" b="1" dirty="0"/>
              <a:t> </a:t>
            </a:r>
            <a:r>
              <a:rPr lang="en-US" sz="2300" b="1" dirty="0" err="1"/>
              <a:t>semua</a:t>
            </a:r>
            <a:r>
              <a:rPr lang="en-US" sz="2300" b="1" dirty="0"/>
              <a:t> </a:t>
            </a:r>
            <a:r>
              <a:rPr lang="en-US" sz="2300" b="1" dirty="0" err="1"/>
              <a:t>indikator</a:t>
            </a:r>
            <a:r>
              <a:rPr lang="en-US" sz="2300" b="1" dirty="0"/>
              <a:t>, </a:t>
            </a:r>
            <a:r>
              <a:rPr lang="en-US" sz="2300" b="1" dirty="0" err="1"/>
              <a:t>apabila</a:t>
            </a:r>
            <a:r>
              <a:rPr lang="en-US" sz="2300" b="1" dirty="0"/>
              <a:t> </a:t>
            </a:r>
            <a:r>
              <a:rPr lang="en-US" sz="2300" b="1" dirty="0" err="1"/>
              <a:t>tidak</a:t>
            </a:r>
            <a:r>
              <a:rPr lang="en-US" sz="2300" b="1" dirty="0"/>
              <a:t> </a:t>
            </a:r>
            <a:r>
              <a:rPr lang="en-US" sz="2300" b="1" dirty="0" err="1"/>
              <a:t>menginput</a:t>
            </a:r>
            <a:r>
              <a:rPr lang="en-US" sz="2300" b="1" dirty="0"/>
              <a:t> </a:t>
            </a:r>
            <a:r>
              <a:rPr lang="en-US" sz="2300" b="1" dirty="0" err="1"/>
              <a:t>atau</a:t>
            </a:r>
            <a:r>
              <a:rPr lang="en-US" sz="2300" b="1" dirty="0"/>
              <a:t> data </a:t>
            </a:r>
            <a:r>
              <a:rPr lang="en-US" sz="2300" b="1" dirty="0" err="1"/>
              <a:t>tidak</a:t>
            </a:r>
            <a:r>
              <a:rPr lang="en-US" sz="2300" b="1" dirty="0"/>
              <a:t> </a:t>
            </a:r>
            <a:r>
              <a:rPr lang="en-US" sz="2300" b="1" dirty="0" err="1"/>
              <a:t>lengkap</a:t>
            </a:r>
            <a:r>
              <a:rPr lang="en-US" sz="2300" b="1" dirty="0"/>
              <a:t> </a:t>
            </a:r>
            <a:r>
              <a:rPr lang="en-US" sz="2300" b="1" dirty="0" err="1"/>
              <a:t>maka</a:t>
            </a:r>
            <a:r>
              <a:rPr lang="en-US" sz="2300" b="1" dirty="0"/>
              <a:t> </a:t>
            </a:r>
            <a:r>
              <a:rPr lang="en-US" sz="2300" b="1" dirty="0" err="1"/>
              <a:t>terkena</a:t>
            </a:r>
            <a:r>
              <a:rPr lang="en-US" sz="2300" b="1" dirty="0"/>
              <a:t> </a:t>
            </a:r>
            <a:r>
              <a:rPr lang="en-US" sz="2300" b="1" dirty="0" err="1"/>
              <a:t>eliminasi</a:t>
            </a:r>
            <a:r>
              <a:rPr lang="en-US" sz="2300" b="1" dirty="0"/>
              <a:t> </a:t>
            </a:r>
            <a:endParaRPr lang="en-ID" sz="2300" b="1" dirty="0"/>
          </a:p>
        </p:txBody>
      </p:sp>
      <p:pic>
        <p:nvPicPr>
          <p:cNvPr id="4" name="Picture 3">
            <a:extLst>
              <a:ext uri="{FF2B5EF4-FFF2-40B4-BE49-F238E27FC236}">
                <a16:creationId xmlns:a16="http://schemas.microsoft.com/office/drawing/2014/main" id="{66C4C21D-A262-66D6-8053-69BA48627D1A}"/>
              </a:ext>
            </a:extLst>
          </p:cNvPr>
          <p:cNvPicPr>
            <a:picLocks noChangeAspect="1"/>
          </p:cNvPicPr>
          <p:nvPr/>
        </p:nvPicPr>
        <p:blipFill>
          <a:blip r:embed="rId3"/>
          <a:stretch>
            <a:fillRect/>
          </a:stretch>
        </p:blipFill>
        <p:spPr>
          <a:xfrm>
            <a:off x="5258261" y="466383"/>
            <a:ext cx="6930422" cy="5747533"/>
          </a:xfrm>
          <a:prstGeom prst="rect">
            <a:avLst/>
          </a:prstGeom>
        </p:spPr>
      </p:pic>
      <mc:AlternateContent xmlns:mc="http://schemas.openxmlformats.org/markup-compatibility/2006" xmlns:a14="http://schemas.microsoft.com/office/drawing/2010/main">
        <mc:Choice Requires="a14">
          <p:sp>
            <p:nvSpPr>
              <p:cNvPr id="11" name="Rounded Rectangle 7">
                <a:extLst>
                  <a:ext uri="{FF2B5EF4-FFF2-40B4-BE49-F238E27FC236}">
                    <a16:creationId xmlns:a16="http://schemas.microsoft.com/office/drawing/2014/main" id="{5466AA91-0217-4E75-8339-C8F934037E08}"/>
                  </a:ext>
                </a:extLst>
              </p:cNvPr>
              <p:cNvSpPr/>
              <p:nvPr/>
            </p:nvSpPr>
            <p:spPr>
              <a:xfrm>
                <a:off x="83183" y="5707209"/>
                <a:ext cx="5700704" cy="6979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Indeks </a:t>
                </a:r>
                <a:r>
                  <a:rPr lang="en-US" sz="1600" b="1" dirty="0" err="1">
                    <a:solidFill>
                      <a:schemeClr val="tx1"/>
                    </a:solidFill>
                  </a:rPr>
                  <a:t>Indikator</a:t>
                </a:r>
                <a:r>
                  <a:rPr lang="en-US" sz="1600" dirty="0">
                    <a:solidFill>
                      <a:schemeClr val="tx1"/>
                    </a:solidFill>
                  </a:rPr>
                  <a:t>  </a:t>
                </a:r>
                <a14:m>
                  <m:oMath xmlns:m="http://schemas.openxmlformats.org/officeDocument/2006/math">
                    <m:r>
                      <a:rPr lang="en-US" sz="160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m:rPr>
                            <m:nor/>
                          </m:rPr>
                          <a:rPr lang="en-US" sz="1600" b="1">
                            <a:solidFill>
                              <a:schemeClr val="tx1"/>
                            </a:solidFill>
                          </a:rPr>
                          <m:t>Nilai</m:t>
                        </m:r>
                        <m:r>
                          <m:rPr>
                            <m:nor/>
                          </m:rPr>
                          <a:rPr lang="en-US" sz="1600" b="1">
                            <a:solidFill>
                              <a:schemeClr val="tx1"/>
                            </a:solidFill>
                          </a:rPr>
                          <m:t> </m:t>
                        </m:r>
                        <m:r>
                          <m:rPr>
                            <m:nor/>
                          </m:rPr>
                          <a:rPr lang="en-US" sz="1600" b="1">
                            <a:solidFill>
                              <a:schemeClr val="tx1"/>
                            </a:solidFill>
                          </a:rPr>
                          <m:t>aktual</m:t>
                        </m:r>
                        <m:r>
                          <m:rPr>
                            <m:nor/>
                          </m:rPr>
                          <a:rPr lang="en-US" sz="1600" b="1">
                            <a:solidFill>
                              <a:schemeClr val="tx1"/>
                            </a:solidFill>
                          </a:rPr>
                          <m:t> – </m:t>
                        </m:r>
                        <m:r>
                          <m:rPr>
                            <m:nor/>
                          </m:rPr>
                          <a:rPr lang="en-US" sz="1600" b="1">
                            <a:solidFill>
                              <a:schemeClr val="tx1"/>
                            </a:solidFill>
                          </a:rPr>
                          <m:t>nilai</m:t>
                        </m:r>
                        <m:r>
                          <m:rPr>
                            <m:nor/>
                          </m:rPr>
                          <a:rPr lang="en-US" sz="1600" b="1">
                            <a:solidFill>
                              <a:schemeClr val="tx1"/>
                            </a:solidFill>
                          </a:rPr>
                          <m:t> </m:t>
                        </m:r>
                        <m:r>
                          <m:rPr>
                            <m:nor/>
                          </m:rPr>
                          <a:rPr lang="en-US" sz="1600" b="1">
                            <a:solidFill>
                              <a:schemeClr val="tx1"/>
                            </a:solidFill>
                          </a:rPr>
                          <m:t>minimum</m:t>
                        </m:r>
                        <m:r>
                          <m:rPr>
                            <m:nor/>
                          </m:rPr>
                          <a:rPr lang="en-US" sz="1600" b="1">
                            <a:solidFill>
                              <a:schemeClr val="tx1"/>
                            </a:solidFill>
                          </a:rPr>
                          <m:t> </m:t>
                        </m:r>
                        <m:r>
                          <m:rPr>
                            <m:nor/>
                          </m:rPr>
                          <a:rPr lang="en-US" sz="1600">
                            <a:solidFill>
                              <a:schemeClr val="tx1"/>
                            </a:solidFill>
                          </a:rPr>
                          <m:t> </m:t>
                        </m:r>
                      </m:num>
                      <m:den>
                        <m:r>
                          <m:rPr>
                            <m:nor/>
                          </m:rPr>
                          <a:rPr lang="en-US" sz="1600" b="1">
                            <a:solidFill>
                              <a:schemeClr val="tx1"/>
                            </a:solidFill>
                          </a:rPr>
                          <m:t>Nilai</m:t>
                        </m:r>
                        <m:r>
                          <m:rPr>
                            <m:nor/>
                          </m:rPr>
                          <a:rPr lang="en-US" sz="1600" b="1">
                            <a:solidFill>
                              <a:schemeClr val="tx1"/>
                            </a:solidFill>
                          </a:rPr>
                          <m:t> </m:t>
                        </m:r>
                        <m:r>
                          <m:rPr>
                            <m:nor/>
                          </m:rPr>
                          <a:rPr lang="en-US" sz="1600" b="1" i="0" smtClean="0">
                            <a:solidFill>
                              <a:schemeClr val="tx1"/>
                            </a:solidFill>
                          </a:rPr>
                          <m:t>m</m:t>
                        </m:r>
                        <m:r>
                          <m:rPr>
                            <m:nor/>
                          </m:rPr>
                          <a:rPr lang="en-US" sz="1600" b="1">
                            <a:solidFill>
                              <a:schemeClr val="tx1"/>
                            </a:solidFill>
                          </a:rPr>
                          <m:t>aksimum</m:t>
                        </m:r>
                        <m:r>
                          <m:rPr>
                            <m:nor/>
                          </m:rPr>
                          <a:rPr lang="en-US" sz="1600" b="1">
                            <a:solidFill>
                              <a:schemeClr val="tx1"/>
                            </a:solidFill>
                          </a:rPr>
                          <m:t> – </m:t>
                        </m:r>
                        <m:r>
                          <m:rPr>
                            <m:nor/>
                          </m:rPr>
                          <a:rPr lang="en-US" sz="1600" b="1">
                            <a:solidFill>
                              <a:schemeClr val="tx1"/>
                            </a:solidFill>
                          </a:rPr>
                          <m:t>nilai</m:t>
                        </m:r>
                        <m:r>
                          <m:rPr>
                            <m:nor/>
                          </m:rPr>
                          <a:rPr lang="en-US" sz="1600" b="1">
                            <a:solidFill>
                              <a:schemeClr val="tx1"/>
                            </a:solidFill>
                          </a:rPr>
                          <m:t> </m:t>
                        </m:r>
                        <m:r>
                          <m:rPr>
                            <m:nor/>
                          </m:rPr>
                          <a:rPr lang="en-US" sz="1600" b="1">
                            <a:solidFill>
                              <a:schemeClr val="tx1"/>
                            </a:solidFill>
                          </a:rPr>
                          <m:t>minimum</m:t>
                        </m:r>
                        <m:r>
                          <m:rPr>
                            <m:nor/>
                          </m:rPr>
                          <a:rPr lang="en-US" sz="1600" b="1">
                            <a:solidFill>
                              <a:schemeClr val="tx1"/>
                            </a:solidFill>
                          </a:rPr>
                          <m:t> </m:t>
                        </m:r>
                        <m:r>
                          <m:rPr>
                            <m:nor/>
                          </m:rPr>
                          <a:rPr lang="en-US" sz="1600">
                            <a:solidFill>
                              <a:schemeClr val="tx1"/>
                            </a:solidFill>
                          </a:rPr>
                          <m:t> </m:t>
                        </m:r>
                      </m:den>
                    </m:f>
                  </m:oMath>
                </a14:m>
                <a:endParaRPr lang="en-US" sz="1600" dirty="0">
                  <a:ln>
                    <a:solidFill>
                      <a:srgbClr val="FF0000"/>
                    </a:solidFill>
                  </a:ln>
                  <a:solidFill>
                    <a:srgbClr val="FFFF00"/>
                  </a:solidFill>
                </a:endParaRPr>
              </a:p>
            </p:txBody>
          </p:sp>
        </mc:Choice>
        <mc:Fallback xmlns="">
          <p:sp>
            <p:nvSpPr>
              <p:cNvPr id="11" name="Rounded Rectangle 7">
                <a:extLst>
                  <a:ext uri="{FF2B5EF4-FFF2-40B4-BE49-F238E27FC236}">
                    <a16:creationId xmlns:a16="http://schemas.microsoft.com/office/drawing/2014/main" id="{5466AA91-0217-4E75-8339-C8F934037E08}"/>
                  </a:ext>
                </a:extLst>
              </p:cNvPr>
              <p:cNvSpPr>
                <a:spLocks noRot="1" noChangeAspect="1" noMove="1" noResize="1" noEditPoints="1" noAdjustHandles="1" noChangeArrowheads="1" noChangeShapeType="1" noTextEdit="1"/>
              </p:cNvSpPr>
              <p:nvPr/>
            </p:nvSpPr>
            <p:spPr>
              <a:xfrm>
                <a:off x="83183" y="5707209"/>
                <a:ext cx="5700704" cy="697964"/>
              </a:xfrm>
              <a:prstGeom prst="roundRect">
                <a:avLst/>
              </a:prstGeom>
              <a:blipFill>
                <a:blip r:embed="rId4"/>
                <a:stretch>
                  <a:fillRect/>
                </a:stretch>
              </a:blipFill>
              <a:ln>
                <a:noFill/>
              </a:ln>
            </p:spPr>
            <p:txBody>
              <a:bodyPr/>
              <a:lstStyle/>
              <a:p>
                <a:r>
                  <a:rPr lang="en-ID">
                    <a:noFill/>
                  </a:rPr>
                  <a:t> </a:t>
                </a:r>
              </a:p>
            </p:txBody>
          </p:sp>
        </mc:Fallback>
      </mc:AlternateContent>
    </p:spTree>
    <p:extLst>
      <p:ext uri="{BB962C8B-B14F-4D97-AF65-F5344CB8AC3E}">
        <p14:creationId xmlns:p14="http://schemas.microsoft.com/office/powerpoint/2010/main" val="1107526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925D71-BE6F-4B0D-A4C7-D604E81A58EF}"/>
              </a:ext>
            </a:extLst>
          </p:cNvPr>
          <p:cNvPicPr>
            <a:picLocks noChangeAspect="1"/>
          </p:cNvPicPr>
          <p:nvPr/>
        </p:nvPicPr>
        <p:blipFill>
          <a:blip r:embed="rId2"/>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E4574FF4-478F-4942-8C2D-54E769ED9271}"/>
              </a:ext>
            </a:extLst>
          </p:cNvPr>
          <p:cNvSpPr>
            <a:spLocks noGrp="1"/>
          </p:cNvSpPr>
          <p:nvPr>
            <p:ph type="title"/>
          </p:nvPr>
        </p:nvSpPr>
        <p:spPr>
          <a:xfrm>
            <a:off x="964163" y="170832"/>
            <a:ext cx="5131837" cy="1293028"/>
          </a:xfrm>
        </p:spPr>
        <p:txBody>
          <a:bodyPr>
            <a:noAutofit/>
          </a:bodyPr>
          <a:lstStyle/>
          <a:p>
            <a:r>
              <a:rPr lang="en-US" sz="3200" b="1" dirty="0" err="1"/>
              <a:t>Evaluasi</a:t>
            </a:r>
            <a:r>
              <a:rPr lang="en-US" sz="3200" b="1" dirty="0"/>
              <a:t> dimensi 6:</a:t>
            </a:r>
            <a:br>
              <a:rPr lang="en-US" sz="3200" b="1" dirty="0"/>
            </a:br>
            <a:r>
              <a:rPr lang="en-US" sz="3200" b="1" dirty="0"/>
              <a:t>O</a:t>
            </a:r>
            <a:r>
              <a:rPr lang="en-US" sz="3200" b="1"/>
              <a:t>pini</a:t>
            </a:r>
            <a:r>
              <a:rPr lang="en-US" sz="3200" b="1" dirty="0"/>
              <a:t> BPK </a:t>
            </a:r>
            <a:r>
              <a:rPr lang="en-US" sz="3200" b="1" dirty="0" err="1"/>
              <a:t>atas</a:t>
            </a:r>
            <a:r>
              <a:rPr lang="en-US" sz="3200" b="1" dirty="0"/>
              <a:t> IPKD</a:t>
            </a:r>
            <a:endParaRPr lang="en-ID" sz="3200" b="1" dirty="0"/>
          </a:p>
        </p:txBody>
      </p:sp>
      <p:graphicFrame>
        <p:nvGraphicFramePr>
          <p:cNvPr id="7" name="Table 7">
            <a:extLst>
              <a:ext uri="{FF2B5EF4-FFF2-40B4-BE49-F238E27FC236}">
                <a16:creationId xmlns:a16="http://schemas.microsoft.com/office/drawing/2014/main" id="{22BD8FB8-AA9E-4EC6-9C89-DD7D8ADED2EB}"/>
              </a:ext>
            </a:extLst>
          </p:cNvPr>
          <p:cNvGraphicFramePr>
            <a:graphicFrameLocks noGrp="1"/>
          </p:cNvGraphicFramePr>
          <p:nvPr>
            <p:extLst>
              <p:ext uri="{D42A27DB-BD31-4B8C-83A1-F6EECF244321}">
                <p14:modId xmlns:p14="http://schemas.microsoft.com/office/powerpoint/2010/main" val="2860291168"/>
              </p:ext>
            </p:extLst>
          </p:nvPr>
        </p:nvGraphicFramePr>
        <p:xfrm>
          <a:off x="212032" y="1550881"/>
          <a:ext cx="3821488" cy="3495458"/>
        </p:xfrm>
        <a:graphic>
          <a:graphicData uri="http://schemas.openxmlformats.org/drawingml/2006/table">
            <a:tbl>
              <a:tblPr firstRow="1" bandRow="1">
                <a:tableStyleId>{073A0DAA-6AF3-43AB-8588-CEC1D06C72B9}</a:tableStyleId>
              </a:tblPr>
              <a:tblGrid>
                <a:gridCol w="1395266">
                  <a:extLst>
                    <a:ext uri="{9D8B030D-6E8A-4147-A177-3AD203B41FA5}">
                      <a16:colId xmlns:a16="http://schemas.microsoft.com/office/drawing/2014/main" val="2245737252"/>
                    </a:ext>
                  </a:extLst>
                </a:gridCol>
                <a:gridCol w="2426222">
                  <a:extLst>
                    <a:ext uri="{9D8B030D-6E8A-4147-A177-3AD203B41FA5}">
                      <a16:colId xmlns:a16="http://schemas.microsoft.com/office/drawing/2014/main" val="2937629511"/>
                    </a:ext>
                  </a:extLst>
                </a:gridCol>
              </a:tblGrid>
              <a:tr h="589952">
                <a:tc>
                  <a:txBody>
                    <a:bodyPr/>
                    <a:lstStyle/>
                    <a:p>
                      <a:pPr algn="ctr"/>
                      <a:r>
                        <a:rPr lang="en-US" sz="2800" dirty="0" err="1"/>
                        <a:t>Tahun</a:t>
                      </a:r>
                      <a:endParaRPr lang="en-ID" sz="2800" dirty="0"/>
                    </a:p>
                  </a:txBody>
                  <a:tcPr anchor="ctr"/>
                </a:tc>
                <a:tc>
                  <a:txBody>
                    <a:bodyPr/>
                    <a:lstStyle/>
                    <a:p>
                      <a:pPr algn="ctr"/>
                      <a:r>
                        <a:rPr lang="en-US" sz="2800" dirty="0"/>
                        <a:t>D.6</a:t>
                      </a:r>
                      <a:endParaRPr lang="en-ID" sz="2800" dirty="0"/>
                    </a:p>
                  </a:txBody>
                  <a:tcPr anchor="ctr"/>
                </a:tc>
                <a:extLst>
                  <a:ext uri="{0D108BD9-81ED-4DB2-BD59-A6C34878D82A}">
                    <a16:rowId xmlns:a16="http://schemas.microsoft.com/office/drawing/2014/main" val="517649759"/>
                  </a:ext>
                </a:extLst>
              </a:tr>
              <a:tr h="968502">
                <a:tc>
                  <a:txBody>
                    <a:bodyPr/>
                    <a:lstStyle/>
                    <a:p>
                      <a:pPr algn="ctr"/>
                      <a:r>
                        <a:rPr lang="en-US" sz="2000" dirty="0"/>
                        <a:t>2018</a:t>
                      </a:r>
                      <a:endParaRPr lang="en-ID" sz="2000" dirty="0"/>
                    </a:p>
                  </a:txBody>
                  <a:tcPr/>
                </a:tc>
                <a:tc rowSpan="3">
                  <a:txBody>
                    <a:bodyPr/>
                    <a:lstStyle/>
                    <a:p>
                      <a:pPr marL="285750" indent="-285750">
                        <a:buFontTx/>
                        <a:buChar char="-"/>
                      </a:pPr>
                      <a:r>
                        <a:rPr lang="en-US" sz="2000" dirty="0" err="1"/>
                        <a:t>Beberapa</a:t>
                      </a:r>
                      <a:r>
                        <a:rPr lang="en-US" sz="2000" dirty="0"/>
                        <a:t> </a:t>
                      </a:r>
                      <a:r>
                        <a:rPr lang="en-US" sz="2000" dirty="0" err="1"/>
                        <a:t>daerah</a:t>
                      </a:r>
                      <a:r>
                        <a:rPr lang="en-US" sz="2000" dirty="0"/>
                        <a:t> </a:t>
                      </a:r>
                      <a:r>
                        <a:rPr lang="en-US" sz="2000" dirty="0" err="1"/>
                        <a:t>tidak</a:t>
                      </a:r>
                      <a:r>
                        <a:rPr lang="en-US" sz="2000" dirty="0"/>
                        <a:t> </a:t>
                      </a:r>
                      <a:r>
                        <a:rPr lang="en-US" sz="2000" dirty="0" err="1"/>
                        <a:t>menginput</a:t>
                      </a:r>
                      <a:r>
                        <a:rPr lang="en-US" sz="2000" dirty="0"/>
                        <a:t> data 3 </a:t>
                      </a:r>
                      <a:r>
                        <a:rPr lang="en-US" sz="2000" dirty="0" err="1"/>
                        <a:t>tahun</a:t>
                      </a:r>
                      <a:r>
                        <a:rPr lang="en-US" sz="2000" dirty="0"/>
                        <a:t> </a:t>
                      </a:r>
                      <a:r>
                        <a:rPr lang="en-US" sz="2000" dirty="0" err="1"/>
                        <a:t>berturut-turut</a:t>
                      </a:r>
                      <a:r>
                        <a:rPr lang="en-US" sz="2000" dirty="0"/>
                        <a:t> </a:t>
                      </a:r>
                      <a:r>
                        <a:rPr lang="en-US" sz="2000" dirty="0" err="1"/>
                        <a:t>sehingga</a:t>
                      </a:r>
                      <a:r>
                        <a:rPr lang="en-US" sz="2000" dirty="0"/>
                        <a:t> </a:t>
                      </a:r>
                      <a:r>
                        <a:rPr lang="en-US" sz="2000" dirty="0" err="1"/>
                        <a:t>nilai</a:t>
                      </a:r>
                      <a:r>
                        <a:rPr lang="en-US" sz="2000" dirty="0"/>
                        <a:t> </a:t>
                      </a:r>
                      <a:r>
                        <a:rPr lang="en-US" sz="2000" dirty="0" err="1"/>
                        <a:t>tidak</a:t>
                      </a:r>
                      <a:r>
                        <a:rPr lang="en-US" sz="2000" dirty="0"/>
                        <a:t> </a:t>
                      </a:r>
                      <a:r>
                        <a:rPr lang="en-US" sz="2000" dirty="0" err="1"/>
                        <a:t>maksimal</a:t>
                      </a:r>
                      <a:r>
                        <a:rPr lang="en-US" sz="2000" dirty="0"/>
                        <a:t> </a:t>
                      </a:r>
                      <a:endParaRPr lang="en-ID" sz="2000" dirty="0"/>
                    </a:p>
                  </a:txBody>
                  <a:tcPr anchor="ctr"/>
                </a:tc>
                <a:extLst>
                  <a:ext uri="{0D108BD9-81ED-4DB2-BD59-A6C34878D82A}">
                    <a16:rowId xmlns:a16="http://schemas.microsoft.com/office/drawing/2014/main" val="1741119660"/>
                  </a:ext>
                </a:extLst>
              </a:tr>
              <a:tr h="968502">
                <a:tc>
                  <a:txBody>
                    <a:bodyPr/>
                    <a:lstStyle/>
                    <a:p>
                      <a:pPr algn="ctr"/>
                      <a:r>
                        <a:rPr lang="en-US" sz="2000" dirty="0"/>
                        <a:t>2019</a:t>
                      </a:r>
                      <a:endParaRPr lang="en-ID" sz="2000" dirty="0"/>
                    </a:p>
                  </a:txBody>
                  <a:tcPr/>
                </a:tc>
                <a:tc vMerge="1">
                  <a:txBody>
                    <a:bodyPr/>
                    <a:lstStyle/>
                    <a:p>
                      <a:endParaRPr lang="en-ID" dirty="0"/>
                    </a:p>
                  </a:txBody>
                  <a:tcPr/>
                </a:tc>
                <a:extLst>
                  <a:ext uri="{0D108BD9-81ED-4DB2-BD59-A6C34878D82A}">
                    <a16:rowId xmlns:a16="http://schemas.microsoft.com/office/drawing/2014/main" val="1001359610"/>
                  </a:ext>
                </a:extLst>
              </a:tr>
              <a:tr h="968502">
                <a:tc>
                  <a:txBody>
                    <a:bodyPr/>
                    <a:lstStyle/>
                    <a:p>
                      <a:pPr algn="ctr"/>
                      <a:r>
                        <a:rPr lang="en-US" sz="2000" dirty="0"/>
                        <a:t>2020</a:t>
                      </a:r>
                      <a:endParaRPr lang="en-ID" sz="2000" dirty="0"/>
                    </a:p>
                  </a:txBody>
                  <a:tcPr/>
                </a:tc>
                <a:tc vMerge="1">
                  <a:txBody>
                    <a:bodyPr/>
                    <a:lstStyle/>
                    <a:p>
                      <a:endParaRPr lang="en-ID" dirty="0"/>
                    </a:p>
                  </a:txBody>
                  <a:tcPr/>
                </a:tc>
                <a:extLst>
                  <a:ext uri="{0D108BD9-81ED-4DB2-BD59-A6C34878D82A}">
                    <a16:rowId xmlns:a16="http://schemas.microsoft.com/office/drawing/2014/main" val="2286307218"/>
                  </a:ext>
                </a:extLst>
              </a:tr>
            </a:tbl>
          </a:graphicData>
        </a:graphic>
      </p:graphicFrame>
      <p:sp>
        <p:nvSpPr>
          <p:cNvPr id="9" name="Title 1">
            <a:extLst>
              <a:ext uri="{FF2B5EF4-FFF2-40B4-BE49-F238E27FC236}">
                <a16:creationId xmlns:a16="http://schemas.microsoft.com/office/drawing/2014/main" id="{BE815E7E-F249-46B5-BFC3-C4010834C350}"/>
              </a:ext>
            </a:extLst>
          </p:cNvPr>
          <p:cNvSpPr txBox="1">
            <a:spLocks/>
          </p:cNvSpPr>
          <p:nvPr/>
        </p:nvSpPr>
        <p:spPr>
          <a:xfrm>
            <a:off x="212032" y="5454315"/>
            <a:ext cx="3821488" cy="885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t>*) Data yang </a:t>
            </a:r>
            <a:r>
              <a:rPr lang="en-US" sz="2500" dirty="0" err="1"/>
              <a:t>diinput</a:t>
            </a:r>
            <a:r>
              <a:rPr lang="en-US" sz="2500" dirty="0"/>
              <a:t> </a:t>
            </a:r>
            <a:r>
              <a:rPr lang="en-US" sz="2500" dirty="0" err="1"/>
              <a:t>adalah</a:t>
            </a:r>
            <a:r>
              <a:rPr lang="en-US" sz="2500" dirty="0"/>
              <a:t> </a:t>
            </a:r>
            <a:r>
              <a:rPr lang="en-US" sz="2500" dirty="0" err="1"/>
              <a:t>dengan</a:t>
            </a:r>
            <a:r>
              <a:rPr lang="en-US" sz="2500" dirty="0"/>
              <a:t> status WTP </a:t>
            </a:r>
            <a:endParaRPr lang="en-ID" sz="2500" dirty="0"/>
          </a:p>
        </p:txBody>
      </p:sp>
      <p:pic>
        <p:nvPicPr>
          <p:cNvPr id="8" name="Picture 7">
            <a:extLst>
              <a:ext uri="{FF2B5EF4-FFF2-40B4-BE49-F238E27FC236}">
                <a16:creationId xmlns:a16="http://schemas.microsoft.com/office/drawing/2014/main" id="{14DA73CE-8934-4D56-BF25-E4FEDC1CA40E}"/>
              </a:ext>
            </a:extLst>
          </p:cNvPr>
          <p:cNvPicPr>
            <a:picLocks noChangeAspect="1"/>
          </p:cNvPicPr>
          <p:nvPr/>
        </p:nvPicPr>
        <p:blipFill rotWithShape="1">
          <a:blip r:embed="rId3"/>
          <a:srcRect t="6411" r="1602" b="29658"/>
          <a:stretch/>
        </p:blipFill>
        <p:spPr>
          <a:xfrm>
            <a:off x="4433938" y="564194"/>
            <a:ext cx="7650850" cy="2679963"/>
          </a:xfrm>
          <a:prstGeom prst="rect">
            <a:avLst/>
          </a:prstGeom>
        </p:spPr>
      </p:pic>
      <p:sp>
        <p:nvSpPr>
          <p:cNvPr id="11" name="Oval 10">
            <a:extLst>
              <a:ext uri="{FF2B5EF4-FFF2-40B4-BE49-F238E27FC236}">
                <a16:creationId xmlns:a16="http://schemas.microsoft.com/office/drawing/2014/main" id="{FBB26F19-D23B-4D48-B84E-DEE8B38D2C41}"/>
              </a:ext>
            </a:extLst>
          </p:cNvPr>
          <p:cNvSpPr/>
          <p:nvPr/>
        </p:nvSpPr>
        <p:spPr>
          <a:xfrm>
            <a:off x="5435293" y="1208916"/>
            <a:ext cx="1061125" cy="3487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2" name="Straight Arrow Connector 11">
            <a:extLst>
              <a:ext uri="{FF2B5EF4-FFF2-40B4-BE49-F238E27FC236}">
                <a16:creationId xmlns:a16="http://schemas.microsoft.com/office/drawing/2014/main" id="{370B4E88-A671-4D3B-AB8B-84F372FE4D25}"/>
              </a:ext>
            </a:extLst>
          </p:cNvPr>
          <p:cNvCxnSpPr/>
          <p:nvPr/>
        </p:nvCxnSpPr>
        <p:spPr>
          <a:xfrm>
            <a:off x="6580729" y="1431041"/>
            <a:ext cx="1673110" cy="519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12F4FE5-56E2-4CB4-8988-6C33F0C1C0ED}"/>
              </a:ext>
            </a:extLst>
          </p:cNvPr>
          <p:cNvSpPr/>
          <p:nvPr/>
        </p:nvSpPr>
        <p:spPr>
          <a:xfrm>
            <a:off x="7930947" y="1691017"/>
            <a:ext cx="1673110" cy="982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a:extLst>
              <a:ext uri="{FF2B5EF4-FFF2-40B4-BE49-F238E27FC236}">
                <a16:creationId xmlns:a16="http://schemas.microsoft.com/office/drawing/2014/main" id="{DC24DA63-929B-437E-B0F8-AE1E557C22A6}"/>
              </a:ext>
            </a:extLst>
          </p:cNvPr>
          <p:cNvSpPr txBox="1"/>
          <p:nvPr/>
        </p:nvSpPr>
        <p:spPr>
          <a:xfrm>
            <a:off x="7417284" y="936455"/>
            <a:ext cx="4294097" cy="646331"/>
          </a:xfrm>
          <a:prstGeom prst="rect">
            <a:avLst/>
          </a:prstGeom>
          <a:noFill/>
        </p:spPr>
        <p:txBody>
          <a:bodyPr wrap="square" rtlCol="0">
            <a:spAutoFit/>
          </a:bodyPr>
          <a:lstStyle/>
          <a:p>
            <a:r>
              <a:rPr lang="en-US" sz="1200" b="1" dirty="0"/>
              <a:t>Data WTP TA 2016 dan 2017 </a:t>
            </a:r>
            <a:r>
              <a:rPr lang="en-US" sz="1200" b="1" dirty="0" err="1"/>
              <a:t>tidak</a:t>
            </a:r>
            <a:r>
              <a:rPr lang="en-US" sz="1200" b="1" dirty="0"/>
              <a:t> </a:t>
            </a:r>
            <a:r>
              <a:rPr lang="en-US" sz="1200" b="1" dirty="0" err="1"/>
              <a:t>diinput</a:t>
            </a:r>
            <a:r>
              <a:rPr lang="en-US" sz="1200" b="1" dirty="0"/>
              <a:t>, </a:t>
            </a:r>
            <a:r>
              <a:rPr lang="en-US" sz="1200" b="1" dirty="0" err="1"/>
              <a:t>atau</a:t>
            </a:r>
            <a:r>
              <a:rPr lang="en-US" sz="1200" b="1" dirty="0"/>
              <a:t> </a:t>
            </a:r>
            <a:r>
              <a:rPr lang="en-US" sz="1200" b="1" dirty="0" err="1"/>
              <a:t>memang</a:t>
            </a:r>
            <a:r>
              <a:rPr lang="en-US" sz="1200" b="1" dirty="0"/>
              <a:t> </a:t>
            </a:r>
            <a:r>
              <a:rPr lang="en-US" sz="1200" b="1" dirty="0" err="1"/>
              <a:t>tidak</a:t>
            </a:r>
            <a:r>
              <a:rPr lang="en-US" sz="1200" b="1" dirty="0"/>
              <a:t> </a:t>
            </a:r>
            <a:r>
              <a:rPr lang="en-US" sz="1200" b="1" dirty="0" err="1"/>
              <a:t>berpredikat</a:t>
            </a:r>
            <a:r>
              <a:rPr lang="en-US" sz="1200" b="1" dirty="0"/>
              <a:t> WTP, </a:t>
            </a:r>
            <a:r>
              <a:rPr lang="en-US" sz="1200" b="1" dirty="0" err="1"/>
              <a:t>sehingga</a:t>
            </a:r>
            <a:r>
              <a:rPr lang="en-US" sz="1200" b="1" dirty="0"/>
              <a:t> pada </a:t>
            </a:r>
            <a:r>
              <a:rPr lang="en-US" sz="1200" b="1" dirty="0" err="1"/>
              <a:t>pengukuran</a:t>
            </a:r>
            <a:r>
              <a:rPr lang="en-US" sz="1200" b="1" dirty="0"/>
              <a:t> dimensi-6 TA 2018, </a:t>
            </a:r>
            <a:r>
              <a:rPr lang="en-US" sz="1200" b="1" dirty="0" err="1"/>
              <a:t>hanya</a:t>
            </a:r>
            <a:r>
              <a:rPr lang="en-US" sz="1200" b="1" dirty="0"/>
              <a:t> </a:t>
            </a:r>
            <a:r>
              <a:rPr lang="en-US" sz="1200" b="1" dirty="0" err="1"/>
              <a:t>mendapat</a:t>
            </a:r>
            <a:r>
              <a:rPr lang="en-US" sz="1200" b="1" dirty="0"/>
              <a:t> </a:t>
            </a:r>
            <a:r>
              <a:rPr lang="en-US" sz="1200" b="1" dirty="0" err="1"/>
              <a:t>skor</a:t>
            </a:r>
            <a:r>
              <a:rPr lang="en-US" sz="1200" b="1" dirty="0"/>
              <a:t> 5</a:t>
            </a:r>
            <a:endParaRPr lang="en-ID" sz="1200" b="1" dirty="0"/>
          </a:p>
        </p:txBody>
      </p:sp>
      <p:pic>
        <p:nvPicPr>
          <p:cNvPr id="4" name="Picture 3">
            <a:extLst>
              <a:ext uri="{FF2B5EF4-FFF2-40B4-BE49-F238E27FC236}">
                <a16:creationId xmlns:a16="http://schemas.microsoft.com/office/drawing/2014/main" id="{020CC7D0-E3F2-8C5D-8E41-9E41DF527A9F}"/>
              </a:ext>
            </a:extLst>
          </p:cNvPr>
          <p:cNvPicPr>
            <a:picLocks noChangeAspect="1"/>
          </p:cNvPicPr>
          <p:nvPr/>
        </p:nvPicPr>
        <p:blipFill>
          <a:blip r:embed="rId4"/>
          <a:stretch>
            <a:fillRect/>
          </a:stretch>
        </p:blipFill>
        <p:spPr>
          <a:xfrm>
            <a:off x="4433938" y="3509146"/>
            <a:ext cx="7602410" cy="2139938"/>
          </a:xfrm>
          <a:prstGeom prst="rect">
            <a:avLst/>
          </a:prstGeom>
        </p:spPr>
      </p:pic>
    </p:spTree>
    <p:extLst>
      <p:ext uri="{BB962C8B-B14F-4D97-AF65-F5344CB8AC3E}">
        <p14:creationId xmlns:p14="http://schemas.microsoft.com/office/powerpoint/2010/main" val="268364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DCC9D5B-070B-418C-BABA-49FF356B009C}"/>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11" name="Rectangle 10">
            <a:extLst>
              <a:ext uri="{FF2B5EF4-FFF2-40B4-BE49-F238E27FC236}">
                <a16:creationId xmlns:a16="http://schemas.microsoft.com/office/drawing/2014/main" id="{302E718A-5AA9-4BE5-9364-458F7484B8B7}"/>
              </a:ext>
            </a:extLst>
          </p:cNvPr>
          <p:cNvSpPr/>
          <p:nvPr/>
        </p:nvSpPr>
        <p:spPr>
          <a:xfrm>
            <a:off x="-3273" y="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2" name="Oval 11">
            <a:extLst>
              <a:ext uri="{FF2B5EF4-FFF2-40B4-BE49-F238E27FC236}">
                <a16:creationId xmlns:a16="http://schemas.microsoft.com/office/drawing/2014/main" id="{E790B6E0-4B2D-4C7D-B9C4-6A22C971FD11}"/>
              </a:ext>
            </a:extLst>
          </p:cNvPr>
          <p:cNvSpPr/>
          <p:nvPr/>
        </p:nvSpPr>
        <p:spPr>
          <a:xfrm>
            <a:off x="2747053" y="4039132"/>
            <a:ext cx="6069823" cy="637718"/>
          </a:xfrm>
          <a:prstGeom prst="ellipse">
            <a:avLst/>
          </a:prstGeom>
          <a:gradFill flip="none" rotWithShape="1">
            <a:gsLst>
              <a:gs pos="100000">
                <a:srgbClr val="F0EEEF">
                  <a:alpha val="0"/>
                </a:srgbClr>
              </a:gs>
              <a:gs pos="80000">
                <a:srgbClr val="F0EEEF">
                  <a:alpha val="35000"/>
                </a:srgbClr>
              </a:gs>
              <a:gs pos="5000">
                <a:schemeClr val="bg1">
                  <a:lumMod val="65000"/>
                  <a:alpha val="42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6">
            <a:extLst>
              <a:ext uri="{FF2B5EF4-FFF2-40B4-BE49-F238E27FC236}">
                <a16:creationId xmlns:a16="http://schemas.microsoft.com/office/drawing/2014/main" id="{0661A029-6FFA-4397-97F9-42B1CB203F8A}"/>
              </a:ext>
            </a:extLst>
          </p:cNvPr>
          <p:cNvSpPr txBox="1">
            <a:spLocks/>
          </p:cNvSpPr>
          <p:nvPr/>
        </p:nvSpPr>
        <p:spPr>
          <a:xfrm>
            <a:off x="693420" y="3356992"/>
            <a:ext cx="10805160" cy="93610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6000"/>
              <a:t>SEKIAN DAN TERIMA KASIH</a:t>
            </a:r>
            <a:endParaRPr lang="en-ID" sz="6000" dirty="0"/>
          </a:p>
        </p:txBody>
      </p:sp>
      <p:pic>
        <p:nvPicPr>
          <p:cNvPr id="17" name="Picture 16">
            <a:extLst>
              <a:ext uri="{FF2B5EF4-FFF2-40B4-BE49-F238E27FC236}">
                <a16:creationId xmlns:a16="http://schemas.microsoft.com/office/drawing/2014/main" id="{770E1D28-50FC-4853-9435-ED38153697FB}"/>
              </a:ext>
            </a:extLst>
          </p:cNvPr>
          <p:cNvPicPr>
            <a:picLocks noChangeAspect="1"/>
          </p:cNvPicPr>
          <p:nvPr/>
        </p:nvPicPr>
        <p:blipFill>
          <a:blip r:embed="rId3"/>
          <a:stretch>
            <a:fillRect/>
          </a:stretch>
        </p:blipFill>
        <p:spPr>
          <a:xfrm>
            <a:off x="5591944" y="2077882"/>
            <a:ext cx="837947" cy="1080120"/>
          </a:xfrm>
          <a:prstGeom prst="rect">
            <a:avLst/>
          </a:prstGeom>
        </p:spPr>
      </p:pic>
    </p:spTree>
    <p:extLst>
      <p:ext uri="{BB962C8B-B14F-4D97-AF65-F5344CB8AC3E}">
        <p14:creationId xmlns:p14="http://schemas.microsoft.com/office/powerpoint/2010/main" val="169746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33E5AF-F22C-4D7A-BD0B-4BC84435C7F9}"/>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15" name="Rectangle 14">
            <a:extLst>
              <a:ext uri="{FF2B5EF4-FFF2-40B4-BE49-F238E27FC236}">
                <a16:creationId xmlns:a16="http://schemas.microsoft.com/office/drawing/2014/main" id="{2E6794DF-697D-487C-A9D0-06746D766B02}"/>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 name="TextBox 3"/>
          <p:cNvSpPr txBox="1"/>
          <p:nvPr/>
        </p:nvSpPr>
        <p:spPr>
          <a:xfrm>
            <a:off x="8739389" y="6486716"/>
            <a:ext cx="3069153" cy="276999"/>
          </a:xfrm>
          <a:prstGeom prst="rect">
            <a:avLst/>
          </a:prstGeom>
          <a:noFill/>
        </p:spPr>
        <p:txBody>
          <a:bodyPr wrap="square" rtlCol="0">
            <a:spAutoFit/>
          </a:bodyPr>
          <a:lstStyle/>
          <a:p>
            <a:r>
              <a:rPr lang="en-US" sz="1200" b="1" dirty="0" err="1">
                <a:solidFill>
                  <a:schemeClr val="bg1"/>
                </a:solidFill>
              </a:rPr>
              <a:t>Pasal</a:t>
            </a:r>
            <a:r>
              <a:rPr lang="en-US" sz="1200" b="1" dirty="0">
                <a:solidFill>
                  <a:schemeClr val="bg1"/>
                </a:solidFill>
              </a:rPr>
              <a:t> 1 </a:t>
            </a:r>
            <a:r>
              <a:rPr lang="en-US" sz="1200" b="1" dirty="0" err="1">
                <a:solidFill>
                  <a:schemeClr val="bg1"/>
                </a:solidFill>
              </a:rPr>
              <a:t>Permendagri</a:t>
            </a:r>
            <a:r>
              <a:rPr lang="en-US" sz="1200" b="1" dirty="0">
                <a:solidFill>
                  <a:schemeClr val="bg1"/>
                </a:solidFill>
              </a:rPr>
              <a:t> 19 </a:t>
            </a:r>
            <a:r>
              <a:rPr lang="en-US" sz="1200" b="1" dirty="0" err="1">
                <a:solidFill>
                  <a:schemeClr val="bg1"/>
                </a:solidFill>
              </a:rPr>
              <a:t>Tahun</a:t>
            </a:r>
            <a:r>
              <a:rPr lang="en-US" sz="1200" b="1" dirty="0">
                <a:solidFill>
                  <a:schemeClr val="bg1"/>
                </a:solidFill>
              </a:rPr>
              <a:t> 2020</a:t>
            </a:r>
          </a:p>
        </p:txBody>
      </p:sp>
      <p:sp>
        <p:nvSpPr>
          <p:cNvPr id="5" name="TextBox 4"/>
          <p:cNvSpPr txBox="1"/>
          <p:nvPr/>
        </p:nvSpPr>
        <p:spPr>
          <a:xfrm>
            <a:off x="9029131" y="404331"/>
            <a:ext cx="2324669" cy="461665"/>
          </a:xfrm>
          <a:prstGeom prst="rect">
            <a:avLst/>
          </a:prstGeom>
          <a:noFill/>
        </p:spPr>
        <p:txBody>
          <a:bodyPr wrap="square" rtlCol="0">
            <a:spAutoFit/>
          </a:bodyPr>
          <a:lstStyle/>
          <a:p>
            <a:pPr algn="r"/>
            <a:r>
              <a:rPr lang="en-US" sz="2400" b="1" dirty="0" err="1">
                <a:latin typeface="Arial Rounded MT Bold" panose="020F0704030504030204" pitchFamily="34" charset="0"/>
              </a:rPr>
              <a:t>Lanjutan</a:t>
            </a:r>
            <a:r>
              <a:rPr lang="en-US" sz="2400" b="1" dirty="0">
                <a:latin typeface="Arial Rounded MT Bold" panose="020F0704030504030204" pitchFamily="34" charset="0"/>
              </a:rPr>
              <a:t>…</a:t>
            </a:r>
          </a:p>
        </p:txBody>
      </p:sp>
      <p:graphicFrame>
        <p:nvGraphicFramePr>
          <p:cNvPr id="7" name="Content Placeholder 6">
            <a:extLst>
              <a:ext uri="{FF2B5EF4-FFF2-40B4-BE49-F238E27FC236}">
                <a16:creationId xmlns:a16="http://schemas.microsoft.com/office/drawing/2014/main" id="{BE6D7BA2-F3EB-400E-9B3D-1FC9E964FC21}"/>
              </a:ext>
            </a:extLst>
          </p:cNvPr>
          <p:cNvGraphicFramePr>
            <a:graphicFrameLocks noGrp="1"/>
          </p:cNvGraphicFramePr>
          <p:nvPr>
            <p:ph idx="1"/>
            <p:extLst>
              <p:ext uri="{D42A27DB-BD31-4B8C-83A1-F6EECF244321}">
                <p14:modId xmlns:p14="http://schemas.microsoft.com/office/powerpoint/2010/main" val="4031346663"/>
              </p:ext>
            </p:extLst>
          </p:nvPr>
        </p:nvGraphicFramePr>
        <p:xfrm>
          <a:off x="607556" y="1034104"/>
          <a:ext cx="10970342" cy="5353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8" name="Group 7">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2" name="Rectangle 11">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3" name="Rectangle 12">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9" name="Picture 8"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8"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1"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4"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3103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9" name="TextBox 8"/>
          <p:cNvSpPr txBox="1"/>
          <p:nvPr/>
        </p:nvSpPr>
        <p:spPr>
          <a:xfrm>
            <a:off x="8795657" y="6520741"/>
            <a:ext cx="2923595" cy="276999"/>
          </a:xfrm>
          <a:prstGeom prst="rect">
            <a:avLst/>
          </a:prstGeom>
          <a:noFill/>
        </p:spPr>
        <p:txBody>
          <a:bodyPr wrap="square" rtlCol="0">
            <a:spAutoFit/>
          </a:bodyPr>
          <a:lstStyle/>
          <a:p>
            <a:r>
              <a:rPr lang="en-US" sz="1200" b="1" dirty="0" err="1">
                <a:solidFill>
                  <a:schemeClr val="bg1"/>
                </a:solidFill>
              </a:rPr>
              <a:t>Pasal</a:t>
            </a:r>
            <a:r>
              <a:rPr lang="en-US" sz="1200" b="1" dirty="0">
                <a:solidFill>
                  <a:schemeClr val="bg1"/>
                </a:solidFill>
              </a:rPr>
              <a:t> 2 </a:t>
            </a:r>
            <a:r>
              <a:rPr lang="en-US" sz="1200" b="1" dirty="0" err="1">
                <a:solidFill>
                  <a:schemeClr val="bg1"/>
                </a:solidFill>
              </a:rPr>
              <a:t>Permendagri</a:t>
            </a:r>
            <a:r>
              <a:rPr lang="en-US" sz="1200" b="1" dirty="0">
                <a:solidFill>
                  <a:schemeClr val="bg1"/>
                </a:solidFill>
              </a:rPr>
              <a:t> 19 </a:t>
            </a:r>
            <a:r>
              <a:rPr lang="en-US" sz="1200" b="1" dirty="0" err="1">
                <a:solidFill>
                  <a:schemeClr val="bg1"/>
                </a:solidFill>
              </a:rPr>
              <a:t>Tahun</a:t>
            </a:r>
            <a:r>
              <a:rPr lang="en-US" sz="1200" b="1" dirty="0">
                <a:solidFill>
                  <a:schemeClr val="bg1"/>
                </a:solidFill>
              </a:rPr>
              <a:t> 2020</a:t>
            </a:r>
          </a:p>
        </p:txBody>
      </p:sp>
      <p:pic>
        <p:nvPicPr>
          <p:cNvPr id="8" name="Picture 7">
            <a:extLst>
              <a:ext uri="{FF2B5EF4-FFF2-40B4-BE49-F238E27FC236}">
                <a16:creationId xmlns:a16="http://schemas.microsoft.com/office/drawing/2014/main" id="{E29AB2FD-C106-4A6E-8CE6-D157519EE66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15" b="79293" l="47451" r="94118">
                        <a14:foregroundMark x1="71765" y1="79293" x2="71765" y2="79293"/>
                        <a14:foregroundMark x1="56863" y1="46970" x2="56863" y2="46970"/>
                        <a14:foregroundMark x1="72549" y1="46970" x2="72549" y2="46970"/>
                        <a14:foregroundMark x1="73725" y1="42424" x2="73725" y2="42424"/>
                        <a14:foregroundMark x1="78431" y1="40404" x2="78431" y2="40404"/>
                        <a14:foregroundMark x1="78431" y1="46970" x2="78431" y2="46970"/>
                        <a14:foregroundMark x1="81569" y1="22727" x2="81569" y2="22727"/>
                        <a14:foregroundMark x1="71373" y1="21717" x2="71373" y2="21717"/>
                        <a14:foregroundMark x1="47451" y1="35354" x2="47451" y2="35354"/>
                        <a14:foregroundMark x1="72549" y1="44949" x2="72549" y2="44949"/>
                        <a14:foregroundMark x1="75686" y1="8586" x2="75686" y2="8586"/>
                        <a14:foregroundMark x1="76078" y1="8586" x2="76078" y2="8586"/>
                        <a14:foregroundMark x1="72549" y1="8081" x2="69020" y2="11111"/>
                        <a14:foregroundMark x1="80392" y1="5556" x2="80392" y2="5556"/>
                        <a14:foregroundMark x1="77255" y1="1515" x2="77255" y2="1515"/>
                      </a14:backgroundRemoval>
                    </a14:imgEffect>
                  </a14:imgLayer>
                </a14:imgProps>
              </a:ext>
              <a:ext uri="{28A0092B-C50C-407E-A947-70E740481C1C}">
                <a14:useLocalDpi xmlns:a14="http://schemas.microsoft.com/office/drawing/2010/main" val="0"/>
              </a:ext>
            </a:extLst>
          </a:blip>
          <a:srcRect l="45051" b="15344"/>
          <a:stretch/>
        </p:blipFill>
        <p:spPr>
          <a:xfrm>
            <a:off x="127819" y="2660821"/>
            <a:ext cx="1334639" cy="1596578"/>
          </a:xfrm>
          <a:prstGeom prst="rect">
            <a:avLst/>
          </a:prstGeom>
        </p:spPr>
      </p:pic>
      <p:sp>
        <p:nvSpPr>
          <p:cNvPr id="10" name="Oval Callout 4">
            <a:extLst>
              <a:ext uri="{FF2B5EF4-FFF2-40B4-BE49-F238E27FC236}">
                <a16:creationId xmlns:a16="http://schemas.microsoft.com/office/drawing/2014/main" id="{E05BC6B7-7A8D-4AA1-8729-D90AC1478915}"/>
              </a:ext>
            </a:extLst>
          </p:cNvPr>
          <p:cNvSpPr/>
          <p:nvPr/>
        </p:nvSpPr>
        <p:spPr>
          <a:xfrm>
            <a:off x="480545" y="383110"/>
            <a:ext cx="3613389" cy="1725770"/>
          </a:xfrm>
          <a:prstGeom prst="wedgeEllipseCallout">
            <a:avLst>
              <a:gd name="adj1" fmla="val -31981"/>
              <a:gd name="adj2" fmla="val 69617"/>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a:latin typeface="Arial Narrow" panose="020B0606020202030204" pitchFamily="34" charset="0"/>
              </a:rPr>
              <a:t>Apa</a:t>
            </a:r>
            <a:r>
              <a:rPr lang="en-US" b="1" dirty="0">
                <a:latin typeface="Arial Narrow" panose="020B0606020202030204" pitchFamily="34" charset="0"/>
              </a:rPr>
              <a:t> </a:t>
            </a:r>
            <a:r>
              <a:rPr lang="en-US" b="1" dirty="0" err="1">
                <a:latin typeface="Arial Narrow" panose="020B0606020202030204" pitchFamily="34" charset="0"/>
              </a:rPr>
              <a:t>tujuan</a:t>
            </a:r>
            <a:r>
              <a:rPr lang="en-US" b="1" dirty="0">
                <a:latin typeface="Arial Narrow" panose="020B0606020202030204" pitchFamily="34" charset="0"/>
              </a:rPr>
              <a:t> </a:t>
            </a:r>
            <a:r>
              <a:rPr lang="en-US" b="1" dirty="0" err="1">
                <a:latin typeface="Arial Narrow" panose="020B0606020202030204" pitchFamily="34" charset="0"/>
              </a:rPr>
              <a:t>ditetapkan</a:t>
            </a:r>
            <a:r>
              <a:rPr lang="en-US" b="1" dirty="0">
                <a:latin typeface="Arial Narrow" panose="020B0606020202030204" pitchFamily="34" charset="0"/>
              </a:rPr>
              <a:t> </a:t>
            </a:r>
            <a:r>
              <a:rPr lang="en-US" b="1" dirty="0" err="1">
                <a:latin typeface="Arial Narrow" panose="020B0606020202030204" pitchFamily="34" charset="0"/>
              </a:rPr>
              <a:t>Permendagri</a:t>
            </a:r>
            <a:br>
              <a:rPr lang="en-US" b="1" dirty="0">
                <a:latin typeface="Arial Narrow" panose="020B0606020202030204" pitchFamily="34" charset="0"/>
              </a:rPr>
            </a:br>
            <a:r>
              <a:rPr lang="en-US" b="1" dirty="0">
                <a:latin typeface="Arial Narrow" panose="020B0606020202030204" pitchFamily="34" charset="0"/>
              </a:rPr>
              <a:t>NOMOR 19 TAHUN 2020?</a:t>
            </a:r>
          </a:p>
        </p:txBody>
      </p:sp>
      <p:sp>
        <p:nvSpPr>
          <p:cNvPr id="4" name="Rectangle: Rounded Corners 3">
            <a:extLst>
              <a:ext uri="{FF2B5EF4-FFF2-40B4-BE49-F238E27FC236}">
                <a16:creationId xmlns:a16="http://schemas.microsoft.com/office/drawing/2014/main" id="{A12AFAE9-A87D-4FF1-91FA-442E21CBAA17}"/>
              </a:ext>
            </a:extLst>
          </p:cNvPr>
          <p:cNvSpPr/>
          <p:nvPr/>
        </p:nvSpPr>
        <p:spPr>
          <a:xfrm>
            <a:off x="4354285" y="1195690"/>
            <a:ext cx="5458309" cy="6799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50000"/>
                  </a:schemeClr>
                </a:solidFill>
              </a:rPr>
              <a:t>TUJUAN</a:t>
            </a:r>
          </a:p>
        </p:txBody>
      </p:sp>
      <p:sp>
        <p:nvSpPr>
          <p:cNvPr id="5" name="Rectangle: Rounded Corners 4">
            <a:extLst>
              <a:ext uri="{FF2B5EF4-FFF2-40B4-BE49-F238E27FC236}">
                <a16:creationId xmlns:a16="http://schemas.microsoft.com/office/drawing/2014/main" id="{DA4144FE-87D6-48FB-B155-DA905E32EEC1}"/>
              </a:ext>
            </a:extLst>
          </p:cNvPr>
          <p:cNvSpPr/>
          <p:nvPr/>
        </p:nvSpPr>
        <p:spPr>
          <a:xfrm>
            <a:off x="1828800" y="1956619"/>
            <a:ext cx="10235381" cy="446384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lgn="just">
              <a:buFont typeface="Wingdings" panose="05000000000000000000" pitchFamily="2" charset="2"/>
              <a:buChar char="Ø"/>
            </a:pPr>
            <a:r>
              <a:rPr lang="en-US" sz="2400" b="1" dirty="0" err="1"/>
              <a:t>Mengukur</a:t>
            </a:r>
            <a:r>
              <a:rPr lang="en-US" sz="2400" b="1" dirty="0"/>
              <a:t> </a:t>
            </a:r>
            <a:r>
              <a:rPr lang="en-US" sz="2400" b="1" dirty="0" err="1"/>
              <a:t>kinerja</a:t>
            </a:r>
            <a:r>
              <a:rPr lang="en-US" sz="2400" b="1" dirty="0"/>
              <a:t> tata </a:t>
            </a:r>
            <a:r>
              <a:rPr lang="en-US" sz="2400" b="1" dirty="0" err="1"/>
              <a:t>kelola</a:t>
            </a:r>
            <a:r>
              <a:rPr lang="en-US" sz="2400" b="1" dirty="0"/>
              <a:t> </a:t>
            </a:r>
            <a:r>
              <a:rPr lang="en-US" sz="2400" b="1" dirty="0" err="1"/>
              <a:t>keuangan</a:t>
            </a:r>
            <a:r>
              <a:rPr lang="en-US" sz="2400" b="1" dirty="0"/>
              <a:t> </a:t>
            </a:r>
            <a:r>
              <a:rPr lang="en-US" sz="2400" b="1" dirty="0" err="1"/>
              <a:t>daerah</a:t>
            </a:r>
            <a:r>
              <a:rPr lang="en-US" sz="2400" b="1" dirty="0"/>
              <a:t> yang </a:t>
            </a:r>
            <a:r>
              <a:rPr lang="en-US" sz="2400" b="1" dirty="0" err="1"/>
              <a:t>efektif</a:t>
            </a:r>
            <a:r>
              <a:rPr lang="en-US" sz="2400" b="1" dirty="0"/>
              <a:t>, </a:t>
            </a:r>
            <a:r>
              <a:rPr lang="en-US" sz="2400" b="1" dirty="0" err="1"/>
              <a:t>efisien</a:t>
            </a:r>
            <a:r>
              <a:rPr lang="en-US" sz="2400" b="1" dirty="0"/>
              <a:t>, </a:t>
            </a:r>
            <a:r>
              <a:rPr lang="en-US" sz="2400" b="1" dirty="0" err="1"/>
              <a:t>transparan</a:t>
            </a:r>
            <a:r>
              <a:rPr lang="en-US" sz="2400" b="1" dirty="0"/>
              <a:t> dan </a:t>
            </a:r>
            <a:r>
              <a:rPr lang="en-US" sz="2400" b="1" dirty="0" err="1"/>
              <a:t>akuntabel</a:t>
            </a:r>
            <a:r>
              <a:rPr lang="en-US" sz="2400" b="1" dirty="0"/>
              <a:t> </a:t>
            </a:r>
            <a:r>
              <a:rPr lang="en-US" sz="2400" b="1" dirty="0" err="1"/>
              <a:t>dalam</a:t>
            </a:r>
            <a:r>
              <a:rPr lang="en-US" sz="2400" b="1" dirty="0"/>
              <a:t> </a:t>
            </a:r>
            <a:r>
              <a:rPr lang="en-US" sz="2400" b="1" dirty="0" err="1"/>
              <a:t>periode</a:t>
            </a:r>
            <a:r>
              <a:rPr lang="en-US" sz="2400" b="1" dirty="0"/>
              <a:t> </a:t>
            </a:r>
            <a:r>
              <a:rPr lang="en-US" sz="2400" b="1" dirty="0" err="1"/>
              <a:t>tertentu</a:t>
            </a:r>
            <a:r>
              <a:rPr lang="en-US" sz="2400" b="1" dirty="0"/>
              <a:t>; </a:t>
            </a:r>
          </a:p>
          <a:p>
            <a:pPr marL="285750" lvl="0" indent="-285750" algn="just">
              <a:buFont typeface="Wingdings" panose="05000000000000000000" pitchFamily="2" charset="2"/>
              <a:buChar char="Ø"/>
            </a:pPr>
            <a:r>
              <a:rPr lang="en-US" sz="2400" b="1" dirty="0" err="1"/>
              <a:t>Memacu</a:t>
            </a:r>
            <a:r>
              <a:rPr lang="en-US" sz="2400" b="1" dirty="0"/>
              <a:t> dan </a:t>
            </a:r>
            <a:r>
              <a:rPr lang="en-US" sz="2400" b="1" dirty="0" err="1"/>
              <a:t>memotivasi</a:t>
            </a:r>
            <a:r>
              <a:rPr lang="en-US" sz="2400" b="1" dirty="0"/>
              <a:t> </a:t>
            </a:r>
            <a:r>
              <a:rPr lang="en-US" sz="2400" b="1" dirty="0" err="1"/>
              <a:t>Pemerintah</a:t>
            </a:r>
            <a:r>
              <a:rPr lang="en-US" sz="2400" b="1" dirty="0"/>
              <a:t> </a:t>
            </a:r>
            <a:r>
              <a:rPr lang="en-US" sz="2400" b="1" dirty="0" err="1"/>
              <a:t>Provinsi</a:t>
            </a:r>
            <a:r>
              <a:rPr lang="en-US" sz="2400" b="1" dirty="0"/>
              <a:t> dan </a:t>
            </a:r>
            <a:r>
              <a:rPr lang="en-US" sz="2400" b="1" dirty="0" err="1"/>
              <a:t>kabupaten</a:t>
            </a:r>
            <a:r>
              <a:rPr lang="en-US" sz="2400" b="1" dirty="0"/>
              <a:t>/</a:t>
            </a:r>
            <a:r>
              <a:rPr lang="en-US" sz="2400" b="1" dirty="0" err="1"/>
              <a:t>kota</a:t>
            </a:r>
            <a:r>
              <a:rPr lang="en-US" sz="2400" b="1" dirty="0"/>
              <a:t> </a:t>
            </a:r>
            <a:r>
              <a:rPr lang="en-US" sz="2400" b="1" dirty="0" err="1"/>
              <a:t>dalam</a:t>
            </a:r>
            <a:r>
              <a:rPr lang="en-US" sz="2400" b="1" dirty="0"/>
              <a:t> </a:t>
            </a:r>
            <a:r>
              <a:rPr lang="en-US" sz="2400" b="1" dirty="0" err="1"/>
              <a:t>meningkatkan</a:t>
            </a:r>
            <a:r>
              <a:rPr lang="en-US" sz="2400" b="1" dirty="0"/>
              <a:t> </a:t>
            </a:r>
            <a:r>
              <a:rPr lang="en-US" sz="2400" b="1" dirty="0" err="1"/>
              <a:t>kinerja</a:t>
            </a:r>
            <a:r>
              <a:rPr lang="en-US" sz="2400" b="1" dirty="0"/>
              <a:t> </a:t>
            </a:r>
            <a:r>
              <a:rPr lang="en-US" sz="2400" b="1" dirty="0" err="1"/>
              <a:t>Pengelolaan</a:t>
            </a:r>
            <a:r>
              <a:rPr lang="en-US" sz="2400" b="1" dirty="0"/>
              <a:t> </a:t>
            </a:r>
            <a:r>
              <a:rPr lang="en-US" sz="2400" b="1" dirty="0" err="1"/>
              <a:t>Keuangan</a:t>
            </a:r>
            <a:r>
              <a:rPr lang="en-US" sz="2400" b="1" dirty="0"/>
              <a:t> Daerah</a:t>
            </a:r>
            <a:r>
              <a:rPr lang="en-US" sz="2400" b="1" dirty="0">
                <a:latin typeface="Bahnschrift" panose="020B0502040204020203" pitchFamily="34" charset="0"/>
              </a:rPr>
              <a:t>:</a:t>
            </a:r>
          </a:p>
          <a:p>
            <a:pPr marL="285750" lvl="0" indent="-285750" algn="just">
              <a:buFont typeface="Wingdings" panose="05000000000000000000" pitchFamily="2" charset="2"/>
              <a:buChar char="Ø"/>
            </a:pPr>
            <a:r>
              <a:rPr lang="en-US" sz="2400" b="1" dirty="0" err="1"/>
              <a:t>Melakukan</a:t>
            </a:r>
            <a:r>
              <a:rPr lang="en-US" sz="2400" b="1" dirty="0"/>
              <a:t> </a:t>
            </a:r>
            <a:r>
              <a:rPr lang="en-US" sz="2400" b="1" dirty="0" err="1"/>
              <a:t>publikasi</a:t>
            </a:r>
            <a:r>
              <a:rPr lang="en-US" sz="2400" b="1" dirty="0"/>
              <a:t> </a:t>
            </a:r>
            <a:r>
              <a:rPr lang="en-US" sz="2400" b="1" dirty="0" err="1"/>
              <a:t>atas</a:t>
            </a:r>
            <a:r>
              <a:rPr lang="en-US" sz="2400" b="1" dirty="0"/>
              <a:t> </a:t>
            </a:r>
            <a:r>
              <a:rPr lang="en-US" sz="2400" b="1" dirty="0" err="1"/>
              <a:t>hasil</a:t>
            </a:r>
            <a:r>
              <a:rPr lang="en-US" sz="2400" b="1" dirty="0"/>
              <a:t> </a:t>
            </a:r>
            <a:r>
              <a:rPr lang="en-US" sz="2400" b="1" dirty="0" err="1"/>
              <a:t>pengukuran</a:t>
            </a:r>
            <a:r>
              <a:rPr lang="en-US" sz="2400" b="1" dirty="0"/>
              <a:t> IPKD </a:t>
            </a:r>
            <a:r>
              <a:rPr lang="en-US" sz="2400" b="1" dirty="0" err="1"/>
              <a:t>bagi</a:t>
            </a:r>
            <a:r>
              <a:rPr lang="en-US" sz="2400" b="1" dirty="0"/>
              <a:t> </a:t>
            </a:r>
            <a:r>
              <a:rPr lang="en-US" sz="2400" b="1" dirty="0" err="1"/>
              <a:t>Pemerintah</a:t>
            </a:r>
            <a:r>
              <a:rPr lang="en-US" sz="2400" b="1" dirty="0"/>
              <a:t> Daerah </a:t>
            </a:r>
            <a:r>
              <a:rPr lang="en-US" sz="2400" b="1" dirty="0" err="1"/>
              <a:t>provinsi</a:t>
            </a:r>
            <a:r>
              <a:rPr lang="en-US" sz="2400" b="1" dirty="0"/>
              <a:t>, </a:t>
            </a:r>
            <a:r>
              <a:rPr lang="en-US" sz="2400" b="1" dirty="0" err="1"/>
              <a:t>kabupaten</a:t>
            </a:r>
            <a:r>
              <a:rPr lang="en-US" sz="2400" b="1" dirty="0"/>
              <a:t>, dan </a:t>
            </a:r>
            <a:r>
              <a:rPr lang="en-US" sz="2400" b="1" dirty="0" err="1"/>
              <a:t>kota</a:t>
            </a:r>
            <a:endParaRPr lang="en-US" sz="2400" b="1" dirty="0"/>
          </a:p>
          <a:p>
            <a:pPr marL="285750" lvl="0" indent="-285750" algn="just">
              <a:buFont typeface="Wingdings" panose="05000000000000000000" pitchFamily="2" charset="2"/>
              <a:buChar char="Ø"/>
            </a:pPr>
            <a:r>
              <a:rPr lang="en-US" sz="2400" b="1" dirty="0" err="1"/>
              <a:t>Pemberian</a:t>
            </a:r>
            <a:r>
              <a:rPr lang="en-US" sz="2400" b="1" dirty="0"/>
              <a:t> </a:t>
            </a:r>
            <a:r>
              <a:rPr lang="en-US" sz="2400" b="1" dirty="0" err="1"/>
              <a:t>penghargaan</a:t>
            </a:r>
            <a:r>
              <a:rPr lang="en-US" sz="2400" b="1" dirty="0"/>
              <a:t> </a:t>
            </a:r>
            <a:r>
              <a:rPr lang="en-US" sz="2400" b="1" dirty="0" err="1"/>
              <a:t>kepada</a:t>
            </a:r>
            <a:r>
              <a:rPr lang="en-US" sz="2400" b="1" dirty="0"/>
              <a:t> </a:t>
            </a:r>
            <a:r>
              <a:rPr lang="en-US" sz="2400" b="1" dirty="0" err="1"/>
              <a:t>Pemerintah</a:t>
            </a:r>
            <a:r>
              <a:rPr lang="en-US" sz="2400" b="1" dirty="0"/>
              <a:t> Daerah yang </a:t>
            </a:r>
            <a:r>
              <a:rPr lang="en-US" sz="2400" b="1" dirty="0" err="1"/>
              <a:t>memiliki</a:t>
            </a:r>
            <a:r>
              <a:rPr lang="en-US" sz="2400" b="1" dirty="0"/>
              <a:t> IPKD yang </a:t>
            </a:r>
            <a:r>
              <a:rPr lang="en-US" sz="2400" b="1" dirty="0" err="1"/>
              <a:t>berpredikat</a:t>
            </a:r>
            <a:r>
              <a:rPr lang="en-US" sz="2400" b="1" dirty="0"/>
              <a:t> </a:t>
            </a:r>
            <a:r>
              <a:rPr lang="en-US" sz="2400" b="1" dirty="0" err="1"/>
              <a:t>terbaik</a:t>
            </a:r>
            <a:r>
              <a:rPr lang="en-US" sz="2400" b="1" dirty="0"/>
              <a:t> </a:t>
            </a:r>
            <a:r>
              <a:rPr lang="en-US" sz="2400" b="1" dirty="0" err="1"/>
              <a:t>secaraa</a:t>
            </a:r>
            <a:r>
              <a:rPr lang="en-US" sz="2400" b="1" dirty="0"/>
              <a:t> </a:t>
            </a:r>
            <a:r>
              <a:rPr lang="en-US" sz="2400" b="1" dirty="0" err="1"/>
              <a:t>nasional</a:t>
            </a:r>
            <a:endParaRPr lang="en-US" sz="2400" b="1" dirty="0"/>
          </a:p>
          <a:p>
            <a:pPr marL="285750" lvl="0" indent="-285750" algn="just">
              <a:buFont typeface="Wingdings" panose="05000000000000000000" pitchFamily="2" charset="2"/>
              <a:buChar char="Ø"/>
            </a:pPr>
            <a:r>
              <a:rPr lang="en-US" sz="2400" b="1" dirty="0" err="1"/>
              <a:t>Meningkatkan</a:t>
            </a:r>
            <a:r>
              <a:rPr lang="en-US" sz="2400" b="1" dirty="0"/>
              <a:t> </a:t>
            </a:r>
            <a:r>
              <a:rPr lang="en-US" sz="2400" b="1" dirty="0" err="1"/>
              <a:t>peran</a:t>
            </a:r>
            <a:r>
              <a:rPr lang="en-US" sz="2400" b="1" dirty="0"/>
              <a:t> </a:t>
            </a:r>
            <a:r>
              <a:rPr lang="en-US" sz="2400" b="1" dirty="0" err="1"/>
              <a:t>Aparat</a:t>
            </a:r>
            <a:r>
              <a:rPr lang="en-US" sz="2400" b="1" dirty="0"/>
              <a:t> </a:t>
            </a:r>
            <a:r>
              <a:rPr lang="en-US" sz="2400" b="1" dirty="0" err="1"/>
              <a:t>Pengawas</a:t>
            </a:r>
            <a:r>
              <a:rPr lang="en-US" sz="2400" b="1" dirty="0"/>
              <a:t> internal </a:t>
            </a:r>
            <a:r>
              <a:rPr lang="en-US" sz="2400" b="1" dirty="0" err="1"/>
              <a:t>Pemerintah</a:t>
            </a:r>
            <a:r>
              <a:rPr lang="en-US" sz="2400" b="1" dirty="0"/>
              <a:t> </a:t>
            </a:r>
            <a:r>
              <a:rPr lang="en-US" sz="2400" b="1" dirty="0" err="1"/>
              <a:t>dalam</a:t>
            </a:r>
            <a:r>
              <a:rPr lang="en-US" sz="2400" b="1" dirty="0"/>
              <a:t> </a:t>
            </a:r>
            <a:r>
              <a:rPr lang="en-US" sz="2400" b="1" dirty="0" err="1"/>
              <a:t>mewujudkan</a:t>
            </a:r>
            <a:r>
              <a:rPr lang="en-US" sz="2400" b="1" dirty="0"/>
              <a:t> </a:t>
            </a:r>
            <a:r>
              <a:rPr lang="en-US" sz="2400" b="1" dirty="0" err="1"/>
              <a:t>pengawasan</a:t>
            </a:r>
            <a:r>
              <a:rPr lang="en-US" sz="2400" b="1" dirty="0"/>
              <a:t> </a:t>
            </a:r>
            <a:r>
              <a:rPr lang="en-US" sz="2400" b="1" dirty="0" err="1"/>
              <a:t>Pengelolaan</a:t>
            </a:r>
            <a:r>
              <a:rPr lang="en-US" sz="2400" b="1" dirty="0"/>
              <a:t> </a:t>
            </a:r>
            <a:r>
              <a:rPr lang="en-US" sz="2400" b="1" dirty="0" err="1"/>
              <a:t>Keuangan</a:t>
            </a:r>
            <a:r>
              <a:rPr lang="en-US" sz="2400" b="1" dirty="0"/>
              <a:t> Daerah yang </a:t>
            </a:r>
            <a:r>
              <a:rPr lang="en-US" sz="2400" b="1" dirty="0" err="1"/>
              <a:t>transparan</a:t>
            </a:r>
            <a:r>
              <a:rPr lang="en-US" sz="2400" b="1" dirty="0"/>
              <a:t> dan </a:t>
            </a:r>
            <a:r>
              <a:rPr lang="en-US" sz="2400" b="1" dirty="0" err="1"/>
              <a:t>akuntabel</a:t>
            </a:r>
            <a:r>
              <a:rPr lang="en-US" sz="2400" b="1" dirty="0"/>
              <a:t>. </a:t>
            </a:r>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5"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4979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3"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a:extLst>
              <a:ext uri="{FF2B5EF4-FFF2-40B4-BE49-F238E27FC236}">
                <a16:creationId xmlns:a16="http://schemas.microsoft.com/office/drawing/2014/main" id="{1489DDC2-D885-40A4-B104-F626E70F6874}"/>
              </a:ext>
            </a:extLst>
          </p:cNvPr>
          <p:cNvSpPr>
            <a:spLocks noGrp="1"/>
          </p:cNvSpPr>
          <p:nvPr>
            <p:ph type="title"/>
          </p:nvPr>
        </p:nvSpPr>
        <p:spPr>
          <a:xfrm>
            <a:off x="8955817" y="837370"/>
            <a:ext cx="1953811" cy="478606"/>
          </a:xfrm>
        </p:spPr>
        <p:txBody>
          <a:bodyPr>
            <a:normAutofit/>
          </a:bodyPr>
          <a:lstStyle/>
          <a:p>
            <a:pPr algn="r"/>
            <a:r>
              <a:rPr lang="en-US" sz="2000" b="1" dirty="0">
                <a:latin typeface="Arial Rounded MT Bold" panose="020F0704030504030204" pitchFamily="34" charset="0"/>
              </a:rPr>
              <a:t>LANJUTAN…</a:t>
            </a:r>
            <a:endParaRPr lang="en-US" sz="2000" dirty="0"/>
          </a:p>
        </p:txBody>
      </p:sp>
      <p:graphicFrame>
        <p:nvGraphicFramePr>
          <p:cNvPr id="19" name="Diagram 18">
            <a:extLst>
              <a:ext uri="{FF2B5EF4-FFF2-40B4-BE49-F238E27FC236}">
                <a16:creationId xmlns:a16="http://schemas.microsoft.com/office/drawing/2014/main" id="{B10AF8D3-A202-41E7-9EC9-0E5ABA9BC01E}"/>
              </a:ext>
            </a:extLst>
          </p:cNvPr>
          <p:cNvGraphicFramePr/>
          <p:nvPr>
            <p:extLst>
              <p:ext uri="{D42A27DB-BD31-4B8C-83A1-F6EECF244321}">
                <p14:modId xmlns:p14="http://schemas.microsoft.com/office/powerpoint/2010/main" val="2344759296"/>
              </p:ext>
            </p:extLst>
          </p:nvPr>
        </p:nvGraphicFramePr>
        <p:xfrm>
          <a:off x="1432952" y="1869514"/>
          <a:ext cx="9476676" cy="24771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Rectangle: Rounded Corners 21">
            <a:extLst>
              <a:ext uri="{FF2B5EF4-FFF2-40B4-BE49-F238E27FC236}">
                <a16:creationId xmlns:a16="http://schemas.microsoft.com/office/drawing/2014/main" id="{C6A2BD44-FFFD-4F53-87CF-45BF46976A74}"/>
              </a:ext>
            </a:extLst>
          </p:cNvPr>
          <p:cNvSpPr/>
          <p:nvPr/>
        </p:nvSpPr>
        <p:spPr>
          <a:xfrm>
            <a:off x="1432951" y="4587560"/>
            <a:ext cx="9476677" cy="142403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err="1">
                <a:latin typeface="Arial" panose="020B0604020202020204" pitchFamily="34" charset="0"/>
                <a:cs typeface="Arial" panose="020B0604020202020204" pitchFamily="34" charset="0"/>
              </a:rPr>
              <a:t>Pengukuran</a:t>
            </a:r>
            <a:r>
              <a:rPr lang="en-US" sz="2400" b="1" dirty="0">
                <a:latin typeface="Arial" panose="020B0604020202020204" pitchFamily="34" charset="0"/>
                <a:cs typeface="Arial" panose="020B0604020202020204" pitchFamily="34" charset="0"/>
              </a:rPr>
              <a:t> IPKD </a:t>
            </a:r>
            <a:r>
              <a:rPr lang="en-US" sz="2400" b="1" dirty="0" err="1">
                <a:latin typeface="Arial" panose="020B0604020202020204" pitchFamily="34" charset="0"/>
                <a:cs typeface="Arial" panose="020B0604020202020204" pitchFamily="34" charset="0"/>
              </a:rPr>
              <a:t>dilakukan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terhadap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dokumen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perencanaan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pembangunan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daerah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penganggaran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pelaksanaan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penyerapan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anggaran</a:t>
            </a:r>
            <a:r>
              <a:rPr lang="en-US" sz="2400" b="1" dirty="0">
                <a:latin typeface="Arial" panose="020B0604020202020204" pitchFamily="34" charset="0"/>
                <a:cs typeface="Arial" panose="020B0604020202020204" pitchFamily="34" charset="0"/>
              </a:rPr>
              <a:t>, dan </a:t>
            </a:r>
            <a:r>
              <a:rPr lang="en-US" sz="2400" b="1" dirty="0" err="1">
                <a:latin typeface="Arial" panose="020B0604020202020204" pitchFamily="34" charset="0"/>
                <a:cs typeface="Arial" panose="020B0604020202020204" pitchFamily="34" charset="0"/>
              </a:rPr>
              <a:t>Laporan</a:t>
            </a:r>
            <a:r>
              <a:rPr lang="en-US" sz="2400" b="1" dirty="0">
                <a:latin typeface="Arial" panose="020B0604020202020204" pitchFamily="34" charset="0"/>
                <a:cs typeface="Arial" panose="020B0604020202020204" pitchFamily="34" charset="0"/>
              </a:rPr>
              <a:t> Hasil </a:t>
            </a:r>
            <a:r>
              <a:rPr lang="en-US" sz="2400" b="1" dirty="0" err="1">
                <a:latin typeface="Arial" panose="020B0604020202020204" pitchFamily="34" charset="0"/>
                <a:cs typeface="Arial" panose="020B0604020202020204" pitchFamily="34" charset="0"/>
              </a:rPr>
              <a:t>Pemeriksaan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atas</a:t>
            </a:r>
            <a:r>
              <a:rPr lang="en-US" sz="2400" b="1" dirty="0">
                <a:latin typeface="Arial" panose="020B0604020202020204" pitchFamily="34" charset="0"/>
                <a:cs typeface="Arial" panose="020B0604020202020204" pitchFamily="34" charset="0"/>
              </a:rPr>
              <a:t> LKPD 1 (</a:t>
            </a:r>
            <a:r>
              <a:rPr lang="en-US" sz="2400" b="1" dirty="0" err="1">
                <a:latin typeface="Arial" panose="020B0604020202020204" pitchFamily="34" charset="0"/>
                <a:cs typeface="Arial" panose="020B0604020202020204" pitchFamily="34" charset="0"/>
              </a:rPr>
              <a:t>satu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tahun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sebelum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tahun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berjalan</a:t>
            </a:r>
            <a:r>
              <a:rPr lang="en-US" sz="2400" b="1" dirty="0">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8AC4223C-CEF1-4A3B-AE74-316878CC1704}"/>
              </a:ext>
            </a:extLst>
          </p:cNvPr>
          <p:cNvSpPr txBox="1"/>
          <p:nvPr/>
        </p:nvSpPr>
        <p:spPr>
          <a:xfrm>
            <a:off x="8269585" y="6561974"/>
            <a:ext cx="3838843" cy="276999"/>
          </a:xfrm>
          <a:prstGeom prst="rect">
            <a:avLst/>
          </a:prstGeom>
          <a:noFill/>
        </p:spPr>
        <p:txBody>
          <a:bodyPr wrap="square" rtlCol="0">
            <a:spAutoFit/>
          </a:bodyPr>
          <a:lstStyle/>
          <a:p>
            <a:r>
              <a:rPr lang="en-US" sz="1200" b="1" dirty="0" err="1">
                <a:solidFill>
                  <a:schemeClr val="bg1">
                    <a:lumMod val="95000"/>
                  </a:schemeClr>
                </a:solidFill>
              </a:rPr>
              <a:t>Pasal</a:t>
            </a:r>
            <a:r>
              <a:rPr lang="en-US" sz="1200" b="1" dirty="0">
                <a:solidFill>
                  <a:schemeClr val="bg1">
                    <a:lumMod val="95000"/>
                  </a:schemeClr>
                </a:solidFill>
              </a:rPr>
              <a:t> 3, 4, dan 5 </a:t>
            </a:r>
            <a:r>
              <a:rPr lang="en-US" sz="1200" b="1" dirty="0" err="1">
                <a:solidFill>
                  <a:schemeClr val="bg1">
                    <a:lumMod val="95000"/>
                  </a:schemeClr>
                </a:solidFill>
              </a:rPr>
              <a:t>Permendagri</a:t>
            </a:r>
            <a:r>
              <a:rPr lang="en-US" sz="1200" b="1" dirty="0">
                <a:solidFill>
                  <a:schemeClr val="bg1">
                    <a:lumMod val="95000"/>
                  </a:schemeClr>
                </a:solidFill>
              </a:rPr>
              <a:t> 19 </a:t>
            </a:r>
            <a:r>
              <a:rPr lang="en-US" sz="1200" b="1" dirty="0" err="1">
                <a:solidFill>
                  <a:schemeClr val="bg1">
                    <a:lumMod val="95000"/>
                  </a:schemeClr>
                </a:solidFill>
              </a:rPr>
              <a:t>Tahun</a:t>
            </a:r>
            <a:r>
              <a:rPr lang="en-US" sz="1200" b="1" dirty="0">
                <a:solidFill>
                  <a:schemeClr val="bg1">
                    <a:lumMod val="95000"/>
                  </a:schemeClr>
                </a:solidFill>
              </a:rPr>
              <a:t> 2020</a:t>
            </a:r>
          </a:p>
        </p:txBody>
      </p:sp>
    </p:spTree>
    <p:extLst>
      <p:ext uri="{BB962C8B-B14F-4D97-AF65-F5344CB8AC3E}">
        <p14:creationId xmlns:p14="http://schemas.microsoft.com/office/powerpoint/2010/main" val="169420546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3"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518AE5F6-A126-49C6-9F61-702F7DB58328}"/>
              </a:ext>
            </a:extLst>
          </p:cNvPr>
          <p:cNvSpPr/>
          <p:nvPr/>
        </p:nvSpPr>
        <p:spPr>
          <a:xfrm>
            <a:off x="176981" y="1307691"/>
            <a:ext cx="1500229" cy="50537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Rounded MT Bold" panose="020F0704030504030204" pitchFamily="34" charset="0"/>
                <a:cs typeface="Arial" panose="020B0604020202020204" pitchFamily="34" charset="0"/>
              </a:rPr>
              <a:t>Menteri</a:t>
            </a:r>
          </a:p>
          <a:p>
            <a:pPr algn="ctr"/>
            <a:r>
              <a:rPr lang="en-US" dirty="0" err="1">
                <a:solidFill>
                  <a:schemeClr val="tx1"/>
                </a:solidFill>
                <a:latin typeface="Arial" panose="020B0604020202020204" pitchFamily="34" charset="0"/>
                <a:cs typeface="Arial" panose="020B0604020202020204" pitchFamily="34" charset="0"/>
              </a:rPr>
              <a:t>Melalui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Kepala</a:t>
            </a:r>
            <a:r>
              <a:rPr lang="en-US" dirty="0">
                <a:solidFill>
                  <a:schemeClr val="tx1"/>
                </a:solidFill>
                <a:latin typeface="Arial" panose="020B0604020202020204" pitchFamily="34" charset="0"/>
                <a:cs typeface="Arial" panose="020B0604020202020204" pitchFamily="34" charset="0"/>
              </a:rPr>
              <a:t> BPP </a:t>
            </a:r>
            <a:r>
              <a:rPr lang="en-US" dirty="0" err="1">
                <a:solidFill>
                  <a:schemeClr val="tx1"/>
                </a:solidFill>
                <a:latin typeface="Arial" panose="020B0604020202020204" pitchFamily="34" charset="0"/>
                <a:cs typeface="Arial" panose="020B0604020202020204" pitchFamily="34" charset="0"/>
              </a:rPr>
              <a:t>Kemendagri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melakukan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pengukuran</a:t>
            </a:r>
            <a:r>
              <a:rPr lang="en-US" dirty="0">
                <a:solidFill>
                  <a:schemeClr val="tx1"/>
                </a:solidFill>
                <a:latin typeface="Arial" panose="020B0604020202020204" pitchFamily="34" charset="0"/>
                <a:cs typeface="Arial" panose="020B0604020202020204" pitchFamily="34" charset="0"/>
              </a:rPr>
              <a:t> IPKD </a:t>
            </a:r>
            <a:r>
              <a:rPr lang="en-US" dirty="0" err="1">
                <a:solidFill>
                  <a:schemeClr val="tx1"/>
                </a:solidFill>
                <a:latin typeface="Arial" panose="020B0604020202020204" pitchFamily="34" charset="0"/>
                <a:cs typeface="Arial" panose="020B0604020202020204" pitchFamily="34" charset="0"/>
              </a:rPr>
              <a:t>Provinsi</a:t>
            </a:r>
            <a:endParaRPr lang="en-US" dirty="0">
              <a:solidFill>
                <a:schemeClr val="tx1"/>
              </a:solidFill>
            </a:endParaRPr>
          </a:p>
        </p:txBody>
      </p:sp>
      <p:sp>
        <p:nvSpPr>
          <p:cNvPr id="19" name="Rectangle 18">
            <a:extLst>
              <a:ext uri="{FF2B5EF4-FFF2-40B4-BE49-F238E27FC236}">
                <a16:creationId xmlns:a16="http://schemas.microsoft.com/office/drawing/2014/main" id="{17C8B5B5-4B42-42BB-B75D-1AC4B402C5FF}"/>
              </a:ext>
            </a:extLst>
          </p:cNvPr>
          <p:cNvSpPr/>
          <p:nvPr/>
        </p:nvSpPr>
        <p:spPr>
          <a:xfrm>
            <a:off x="6272353" y="1307690"/>
            <a:ext cx="5732834" cy="505378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d-ID" sz="2400" b="1" dirty="0">
                <a:solidFill>
                  <a:schemeClr val="tx1"/>
                </a:solidFill>
              </a:rPr>
              <a:t>Susunan Anggota Tim:</a:t>
            </a:r>
          </a:p>
          <a:p>
            <a:pPr marL="342900" indent="-342900" algn="just">
              <a:buAutoNum type="arabicPeriod"/>
            </a:pPr>
            <a:r>
              <a:rPr lang="id-ID" sz="1600" b="1" dirty="0">
                <a:solidFill>
                  <a:schemeClr val="tx1"/>
                </a:solidFill>
              </a:rPr>
              <a:t>Penanggung jawab : Kepala Badan Litbang</a:t>
            </a:r>
          </a:p>
          <a:p>
            <a:pPr marL="342900" indent="-342900" algn="just">
              <a:buAutoNum type="arabicPeriod"/>
            </a:pPr>
            <a:r>
              <a:rPr lang="id-ID" sz="1600" b="1" dirty="0">
                <a:solidFill>
                  <a:schemeClr val="tx1"/>
                </a:solidFill>
              </a:rPr>
              <a:t>Ketua : Kepala Pusat Litbang Pembangunan dan Keuangan Daerah, Badan Litbang. </a:t>
            </a:r>
          </a:p>
          <a:p>
            <a:pPr marL="342900" indent="-342900" algn="just">
              <a:buAutoNum type="arabicPeriod"/>
            </a:pPr>
            <a:r>
              <a:rPr lang="id-ID" sz="1600" b="1" dirty="0">
                <a:solidFill>
                  <a:schemeClr val="tx1"/>
                </a:solidFill>
              </a:rPr>
              <a:t>Wakil Ketua : Direktur Perencanaan Anggaran Daerah Direktorat Jenderal Bina Keuangan Daerah. </a:t>
            </a:r>
          </a:p>
          <a:p>
            <a:pPr marL="342900" indent="-342900" algn="just">
              <a:buAutoNum type="arabicPeriod"/>
            </a:pPr>
            <a:r>
              <a:rPr lang="id-ID" sz="1600" b="1" dirty="0">
                <a:solidFill>
                  <a:schemeClr val="tx1"/>
                </a:solidFill>
              </a:rPr>
              <a:t>Sekretaris:  Kepala Bidang Keuangan Daerah</a:t>
            </a:r>
          </a:p>
          <a:p>
            <a:pPr marL="342900" indent="-342900" algn="just">
              <a:buAutoNum type="arabicPeriod"/>
            </a:pPr>
            <a:r>
              <a:rPr lang="id-ID" sz="1600" b="1" dirty="0">
                <a:solidFill>
                  <a:schemeClr val="tx1"/>
                </a:solidFill>
              </a:rPr>
              <a:t>Kelompok Kerja/Anggota Pengembangan : Direktur perencanaan, Evaluasi, dan Informasi Pembangunan Daerah Ditjen  Bina Bangda, Direktur Pelaksanaan dan Pertanggungjawaban Keuangan Daerah Ditjen Bina Keuda, Kepala Biro Hukum Setjen, Direktur Evaluasi Kinerja dan Peningkatan Kapasitas Daerah Ditjen OTDA dan Pejabat Struktural, Fungsional Peneliti dan/atau Fungsional Lainnya di Lingkungan Kementerian Dalam Negeri.</a:t>
            </a:r>
          </a:p>
          <a:p>
            <a:pPr lvl="0"/>
            <a:endParaRPr lang="id-ID" sz="1200" b="1" dirty="0">
              <a:solidFill>
                <a:schemeClr val="tx1"/>
              </a:solidFill>
            </a:endParaRPr>
          </a:p>
        </p:txBody>
      </p:sp>
      <p:sp>
        <p:nvSpPr>
          <p:cNvPr id="22" name="Rectangle 21">
            <a:extLst>
              <a:ext uri="{FF2B5EF4-FFF2-40B4-BE49-F238E27FC236}">
                <a16:creationId xmlns:a16="http://schemas.microsoft.com/office/drawing/2014/main" id="{2FFC196D-BDA1-4252-B978-58CF51EB78D8}"/>
              </a:ext>
            </a:extLst>
          </p:cNvPr>
          <p:cNvSpPr/>
          <p:nvPr/>
        </p:nvSpPr>
        <p:spPr>
          <a:xfrm>
            <a:off x="2273229" y="1307690"/>
            <a:ext cx="3434247" cy="505378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a:solidFill>
                  <a:schemeClr val="tx1"/>
                </a:solidFill>
                <a:cs typeface="Arial" panose="020B0604020202020204" pitchFamily="34" charset="0"/>
              </a:rPr>
              <a:t>Sumber Data:</a:t>
            </a:r>
          </a:p>
          <a:p>
            <a:pPr marL="342900" indent="-342900" algn="just">
              <a:buAutoNum type="alphaLcPeriod"/>
            </a:pPr>
            <a:r>
              <a:rPr lang="id-ID" sz="1600" b="1" dirty="0">
                <a:solidFill>
                  <a:schemeClr val="tx1"/>
                </a:solidFill>
                <a:cs typeface="Arial" panose="020B0604020202020204" pitchFamily="34" charset="0"/>
              </a:rPr>
              <a:t>Ditjen Bina Bangda Kemendagri terkait dokumen RPJMD dan RKPD</a:t>
            </a:r>
          </a:p>
          <a:p>
            <a:pPr marL="342900" indent="-342900" algn="just">
              <a:buAutoNum type="alphaLcPeriod"/>
            </a:pPr>
            <a:r>
              <a:rPr lang="id-ID" sz="1600" b="1" dirty="0">
                <a:solidFill>
                  <a:schemeClr val="tx1"/>
                </a:solidFill>
                <a:cs typeface="Arial" panose="020B0604020202020204" pitchFamily="34" charset="0"/>
              </a:rPr>
              <a:t>Ditjen Bina Keuda Kemendagri terkait dokumen  KUA-PPAS dan APBD</a:t>
            </a:r>
          </a:p>
          <a:p>
            <a:pPr marL="342900" indent="-342900" algn="just">
              <a:buAutoNum type="alphaLcPeriod"/>
            </a:pPr>
            <a:r>
              <a:rPr lang="id-ID" sz="1600" b="1" dirty="0">
                <a:solidFill>
                  <a:schemeClr val="tx1"/>
                </a:solidFill>
                <a:cs typeface="Arial" panose="020B0604020202020204" pitchFamily="34" charset="0"/>
              </a:rPr>
              <a:t>Pemdah terkait dengan dokumen perencanaan, penganggaran, pelaksanaan, dan LKP</a:t>
            </a:r>
          </a:p>
          <a:p>
            <a:pPr marL="342900" indent="-342900" algn="just">
              <a:buAutoNum type="alphaLcPeriod"/>
            </a:pPr>
            <a:r>
              <a:rPr lang="id-ID" sz="1600" b="1" dirty="0">
                <a:solidFill>
                  <a:schemeClr val="tx1"/>
                </a:solidFill>
                <a:cs typeface="Arial" panose="020B0604020202020204" pitchFamily="34" charset="0"/>
              </a:rPr>
              <a:t>Sistem Informasi Pemerintahan Daerah</a:t>
            </a:r>
          </a:p>
          <a:p>
            <a:pPr marL="342900" indent="-342900" algn="just">
              <a:buAutoNum type="alphaLcPeriod"/>
            </a:pPr>
            <a:r>
              <a:rPr lang="id-ID" sz="1600" b="1" dirty="0">
                <a:solidFill>
                  <a:schemeClr val="tx1"/>
                </a:solidFill>
                <a:cs typeface="Arial" panose="020B0604020202020204" pitchFamily="34" charset="0"/>
              </a:rPr>
              <a:t>Tim Evaluasi dan Pengawasan Realisasi Anggaran terkait dokumen dan informasi penyerapan anggaran</a:t>
            </a:r>
          </a:p>
          <a:p>
            <a:pPr marL="342900" indent="-342900" algn="just">
              <a:buAutoNum type="alphaLcPeriod"/>
            </a:pPr>
            <a:r>
              <a:rPr lang="id-ID" sz="1600" b="1" dirty="0">
                <a:solidFill>
                  <a:schemeClr val="tx1"/>
                </a:solidFill>
                <a:cs typeface="Arial" panose="020B0604020202020204" pitchFamily="34" charset="0"/>
              </a:rPr>
              <a:t>BPK terkait dokumen dan informasi opini atas LKPD</a:t>
            </a:r>
          </a:p>
        </p:txBody>
      </p:sp>
      <p:sp>
        <p:nvSpPr>
          <p:cNvPr id="24" name="Rectangle: Rounded Corners 23">
            <a:extLst>
              <a:ext uri="{FF2B5EF4-FFF2-40B4-BE49-F238E27FC236}">
                <a16:creationId xmlns:a16="http://schemas.microsoft.com/office/drawing/2014/main" id="{9B38A9FC-B917-42D4-B88A-B6691AF476DE}"/>
              </a:ext>
            </a:extLst>
          </p:cNvPr>
          <p:cNvSpPr/>
          <p:nvPr/>
        </p:nvSpPr>
        <p:spPr>
          <a:xfrm>
            <a:off x="1069445" y="537852"/>
            <a:ext cx="9903355" cy="6799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50000"/>
                  </a:schemeClr>
                </a:solidFill>
                <a:latin typeface="Arial Rounded MT Bold" panose="020F0704030504030204" pitchFamily="34" charset="0"/>
              </a:rPr>
              <a:t>KEWENANGAN DAN SUMBER DATA PENGUKURAN IPKD PROVINSI </a:t>
            </a:r>
            <a:endParaRPr lang="en-US" sz="2000" dirty="0">
              <a:solidFill>
                <a:schemeClr val="accent1">
                  <a:lumMod val="50000"/>
                </a:schemeClr>
              </a:solidFill>
            </a:endParaRPr>
          </a:p>
        </p:txBody>
      </p:sp>
      <p:sp>
        <p:nvSpPr>
          <p:cNvPr id="25" name="TextBox 24">
            <a:extLst>
              <a:ext uri="{FF2B5EF4-FFF2-40B4-BE49-F238E27FC236}">
                <a16:creationId xmlns:a16="http://schemas.microsoft.com/office/drawing/2014/main" id="{1A384184-389C-438B-A15F-88B7942E8EF5}"/>
              </a:ext>
            </a:extLst>
          </p:cNvPr>
          <p:cNvSpPr txBox="1"/>
          <p:nvPr/>
        </p:nvSpPr>
        <p:spPr>
          <a:xfrm>
            <a:off x="8052619" y="6496462"/>
            <a:ext cx="3771548" cy="276999"/>
          </a:xfrm>
          <a:prstGeom prst="rect">
            <a:avLst/>
          </a:prstGeom>
          <a:noFill/>
        </p:spPr>
        <p:txBody>
          <a:bodyPr wrap="square" rtlCol="0">
            <a:spAutoFit/>
          </a:bodyPr>
          <a:lstStyle/>
          <a:p>
            <a:pPr algn="r"/>
            <a:r>
              <a:rPr lang="en-US" sz="1200" b="1" dirty="0" err="1">
                <a:solidFill>
                  <a:schemeClr val="bg1">
                    <a:lumMod val="95000"/>
                  </a:schemeClr>
                </a:solidFill>
              </a:rPr>
              <a:t>Pasal</a:t>
            </a:r>
            <a:r>
              <a:rPr lang="en-US" sz="1200" b="1" dirty="0">
                <a:solidFill>
                  <a:schemeClr val="bg1">
                    <a:lumMod val="95000"/>
                  </a:schemeClr>
                </a:solidFill>
              </a:rPr>
              <a:t> 3, 4, dan 5 </a:t>
            </a:r>
            <a:r>
              <a:rPr lang="en-US" sz="1200" b="1" dirty="0" err="1">
                <a:solidFill>
                  <a:schemeClr val="bg1">
                    <a:lumMod val="95000"/>
                  </a:schemeClr>
                </a:solidFill>
              </a:rPr>
              <a:t>Permendagri</a:t>
            </a:r>
            <a:r>
              <a:rPr lang="en-US" sz="1200" b="1" dirty="0">
                <a:solidFill>
                  <a:schemeClr val="bg1">
                    <a:lumMod val="95000"/>
                  </a:schemeClr>
                </a:solidFill>
              </a:rPr>
              <a:t> 19 </a:t>
            </a:r>
            <a:r>
              <a:rPr lang="en-US" sz="1200" b="1" dirty="0" err="1">
                <a:solidFill>
                  <a:schemeClr val="bg1">
                    <a:lumMod val="95000"/>
                  </a:schemeClr>
                </a:solidFill>
              </a:rPr>
              <a:t>Tahun</a:t>
            </a:r>
            <a:r>
              <a:rPr lang="en-US" sz="1200" b="1" dirty="0">
                <a:solidFill>
                  <a:schemeClr val="bg1">
                    <a:lumMod val="95000"/>
                  </a:schemeClr>
                </a:solidFill>
              </a:rPr>
              <a:t> 2020</a:t>
            </a:r>
          </a:p>
        </p:txBody>
      </p:sp>
    </p:spTree>
    <p:extLst>
      <p:ext uri="{BB962C8B-B14F-4D97-AF65-F5344CB8AC3E}">
        <p14:creationId xmlns:p14="http://schemas.microsoft.com/office/powerpoint/2010/main" val="2368652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3"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0BF81BB-566F-46D8-8E14-2C7F949E5DC5}"/>
              </a:ext>
            </a:extLst>
          </p:cNvPr>
          <p:cNvSpPr/>
          <p:nvPr/>
        </p:nvSpPr>
        <p:spPr>
          <a:xfrm>
            <a:off x="3208640" y="1641987"/>
            <a:ext cx="3443064" cy="462116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cs typeface="Arial" panose="020B0604020202020204" pitchFamily="34" charset="0"/>
              </a:rPr>
              <a:t>Sumber</a:t>
            </a:r>
            <a:r>
              <a:rPr lang="en-US" sz="3200" b="1" dirty="0">
                <a:solidFill>
                  <a:schemeClr val="tx1"/>
                </a:solidFill>
                <a:cs typeface="Arial" panose="020B0604020202020204" pitchFamily="34" charset="0"/>
              </a:rPr>
              <a:t> Data:</a:t>
            </a:r>
          </a:p>
          <a:p>
            <a:pPr marL="231775" indent="-231775" algn="just">
              <a:buAutoNum type="alphaLcPeriod"/>
            </a:pPr>
            <a:r>
              <a:rPr lang="en-US" b="1" dirty="0" err="1">
                <a:solidFill>
                  <a:schemeClr val="tx1"/>
                </a:solidFill>
                <a:cs typeface="Arial" panose="020B0604020202020204" pitchFamily="34" charset="0"/>
              </a:rPr>
              <a:t>Bappeda</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kabupaten</a:t>
            </a:r>
            <a:r>
              <a:rPr lang="en-US" b="1" dirty="0">
                <a:solidFill>
                  <a:schemeClr val="tx1"/>
                </a:solidFill>
                <a:cs typeface="Arial" panose="020B0604020202020204" pitchFamily="34" charset="0"/>
              </a:rPr>
              <a:t>/</a:t>
            </a:r>
            <a:r>
              <a:rPr lang="en-US" b="1" dirty="0" err="1">
                <a:solidFill>
                  <a:schemeClr val="tx1"/>
                </a:solidFill>
                <a:cs typeface="Arial" panose="020B0604020202020204" pitchFamily="34" charset="0"/>
              </a:rPr>
              <a:t>kota</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terkait</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dokumen</a:t>
            </a:r>
            <a:r>
              <a:rPr lang="en-US" b="1" dirty="0">
                <a:solidFill>
                  <a:schemeClr val="tx1"/>
                </a:solidFill>
                <a:cs typeface="Arial" panose="020B0604020202020204" pitchFamily="34" charset="0"/>
              </a:rPr>
              <a:t> RPJMD dan LKPD</a:t>
            </a:r>
          </a:p>
          <a:p>
            <a:pPr marL="231775" indent="-231775" algn="just">
              <a:buAutoNum type="alphaLcPeriod"/>
            </a:pPr>
            <a:r>
              <a:rPr lang="en-US" b="1" dirty="0" err="1">
                <a:solidFill>
                  <a:schemeClr val="tx1"/>
                </a:solidFill>
                <a:cs typeface="Arial" panose="020B0604020202020204" pitchFamily="34" charset="0"/>
              </a:rPr>
              <a:t>Badan</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Pengelola</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Keuangan</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Provinsi</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terkait</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dokumen</a:t>
            </a:r>
            <a:r>
              <a:rPr lang="en-US" b="1" dirty="0">
                <a:solidFill>
                  <a:schemeClr val="tx1"/>
                </a:solidFill>
                <a:cs typeface="Arial" panose="020B0604020202020204" pitchFamily="34" charset="0"/>
              </a:rPr>
              <a:t> KUA-PPAS </a:t>
            </a:r>
            <a:r>
              <a:rPr lang="en-US" b="1" dirty="0" err="1">
                <a:solidFill>
                  <a:schemeClr val="tx1"/>
                </a:solidFill>
                <a:cs typeface="Arial" panose="020B0604020202020204" pitchFamily="34" charset="0"/>
              </a:rPr>
              <a:t>dan</a:t>
            </a:r>
            <a:r>
              <a:rPr lang="en-US" b="1" dirty="0">
                <a:solidFill>
                  <a:schemeClr val="tx1"/>
                </a:solidFill>
                <a:cs typeface="Arial" panose="020B0604020202020204" pitchFamily="34" charset="0"/>
              </a:rPr>
              <a:t> APBD</a:t>
            </a:r>
          </a:p>
          <a:p>
            <a:pPr marL="231775" indent="-231775" algn="just">
              <a:buAutoNum type="alphaLcPeriod"/>
            </a:pPr>
            <a:r>
              <a:rPr lang="en-US" b="1" dirty="0" err="1">
                <a:solidFill>
                  <a:schemeClr val="tx1"/>
                </a:solidFill>
                <a:cs typeface="Arial" panose="020B0604020202020204" pitchFamily="34" charset="0"/>
              </a:rPr>
              <a:t>Badan</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Perneriksa</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Keuangan</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Perwakilan</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provinsi</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terkait</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dengan</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dokumen</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dan</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informasi</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opini</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atas</a:t>
            </a:r>
            <a:r>
              <a:rPr lang="en-US" b="1" dirty="0">
                <a:solidFill>
                  <a:schemeClr val="tx1"/>
                </a:solidFill>
                <a:cs typeface="Arial" panose="020B0604020202020204" pitchFamily="34" charset="0"/>
              </a:rPr>
              <a:t> LKPD </a:t>
            </a:r>
          </a:p>
          <a:p>
            <a:pPr marL="231775" indent="-231775" algn="just">
              <a:buAutoNum type="alphaLcPeriod"/>
            </a:pPr>
            <a:r>
              <a:rPr lang="en-US" b="1" dirty="0" err="1">
                <a:solidFill>
                  <a:schemeClr val="tx1"/>
                </a:solidFill>
                <a:cs typeface="Arial" panose="020B0604020202020204" pitchFamily="34" charset="0"/>
              </a:rPr>
              <a:t>Sistem</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Informasi</a:t>
            </a:r>
            <a:r>
              <a:rPr lang="en-US" b="1" dirty="0">
                <a:solidFill>
                  <a:schemeClr val="tx1"/>
                </a:solidFill>
                <a:cs typeface="Arial" panose="020B0604020202020204" pitchFamily="34" charset="0"/>
              </a:rPr>
              <a:t> </a:t>
            </a:r>
            <a:r>
              <a:rPr lang="en-US" b="1" dirty="0" err="1">
                <a:solidFill>
                  <a:schemeClr val="tx1"/>
                </a:solidFill>
                <a:cs typeface="Arial" panose="020B0604020202020204" pitchFamily="34" charset="0"/>
              </a:rPr>
              <a:t>Pemerintahan</a:t>
            </a:r>
            <a:r>
              <a:rPr lang="en-US" b="1" dirty="0">
                <a:solidFill>
                  <a:schemeClr val="tx1"/>
                </a:solidFill>
                <a:cs typeface="Arial" panose="020B0604020202020204" pitchFamily="34" charset="0"/>
              </a:rPr>
              <a:t> Daerah</a:t>
            </a:r>
          </a:p>
        </p:txBody>
      </p:sp>
      <p:sp>
        <p:nvSpPr>
          <p:cNvPr id="19" name="Rectangle 18">
            <a:extLst>
              <a:ext uri="{FF2B5EF4-FFF2-40B4-BE49-F238E27FC236}">
                <a16:creationId xmlns:a16="http://schemas.microsoft.com/office/drawing/2014/main" id="{82F8C129-08DA-4C3A-9608-4A7C876263E9}"/>
              </a:ext>
            </a:extLst>
          </p:cNvPr>
          <p:cNvSpPr/>
          <p:nvPr/>
        </p:nvSpPr>
        <p:spPr>
          <a:xfrm>
            <a:off x="7313737" y="1641987"/>
            <a:ext cx="4451263" cy="462116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solidFill>
                  <a:schemeClr val="tx1"/>
                </a:solidFill>
              </a:rPr>
              <a:t>Tim </a:t>
            </a:r>
            <a:r>
              <a:rPr lang="en-US" sz="2400" b="1" dirty="0" err="1">
                <a:solidFill>
                  <a:schemeClr val="tx1"/>
                </a:solidFill>
              </a:rPr>
              <a:t>Susunan</a:t>
            </a:r>
            <a:r>
              <a:rPr lang="en-US" sz="2400" b="1" dirty="0">
                <a:solidFill>
                  <a:schemeClr val="tx1"/>
                </a:solidFill>
              </a:rPr>
              <a:t> </a:t>
            </a:r>
            <a:r>
              <a:rPr lang="en-US" sz="2400" b="1" dirty="0" err="1">
                <a:solidFill>
                  <a:schemeClr val="tx1"/>
                </a:solidFill>
              </a:rPr>
              <a:t>Keanggotaan</a:t>
            </a:r>
            <a:r>
              <a:rPr lang="en-US" sz="2400" b="1" dirty="0">
                <a:solidFill>
                  <a:schemeClr val="tx1"/>
                </a:solidFill>
              </a:rPr>
              <a:t>:</a:t>
            </a:r>
          </a:p>
          <a:p>
            <a:pPr marL="342900" lvl="0" indent="-342900" algn="just">
              <a:buFont typeface="+mj-lt"/>
              <a:buAutoNum type="arabicPeriod"/>
            </a:pPr>
            <a:r>
              <a:rPr lang="en-US" b="1" dirty="0" err="1">
                <a:solidFill>
                  <a:schemeClr val="tx1"/>
                </a:solidFill>
                <a:effectLst>
                  <a:outerShdw blurRad="38100" dist="38100" dir="2700000" algn="tl">
                    <a:srgbClr val="000000">
                      <a:alpha val="43137"/>
                    </a:srgbClr>
                  </a:outerShdw>
                </a:effectLst>
              </a:rPr>
              <a:t>Penanggung</a:t>
            </a:r>
            <a:r>
              <a:rPr lang="en-US" b="1" dirty="0">
                <a:solidFill>
                  <a:schemeClr val="tx1"/>
                </a:solidFill>
                <a:effectLst>
                  <a:outerShdw blurRad="38100" dist="38100" dir="2700000" algn="tl">
                    <a:srgbClr val="000000">
                      <a:alpha val="43137"/>
                    </a:srgbClr>
                  </a:outerShdw>
                </a:effectLst>
              </a:rPr>
              <a:t> </a:t>
            </a:r>
            <a:r>
              <a:rPr lang="en-US" b="1" dirty="0" err="1">
                <a:solidFill>
                  <a:schemeClr val="tx1"/>
                </a:solidFill>
                <a:effectLst>
                  <a:outerShdw blurRad="38100" dist="38100" dir="2700000" algn="tl">
                    <a:srgbClr val="000000">
                      <a:alpha val="43137"/>
                    </a:srgbClr>
                  </a:outerShdw>
                </a:effectLst>
              </a:rPr>
              <a:t>jawab</a:t>
            </a:r>
            <a:r>
              <a:rPr lang="en-US" b="1" dirty="0">
                <a:solidFill>
                  <a:schemeClr val="tx1"/>
                </a:solidFill>
                <a:effectLst>
                  <a:outerShdw blurRad="38100" dist="38100" dir="2700000" algn="tl">
                    <a:srgbClr val="000000">
                      <a:alpha val="43137"/>
                    </a:srgbClr>
                  </a:outerShdw>
                </a:effectLst>
              </a:rPr>
              <a:t>:</a:t>
            </a:r>
            <a:r>
              <a:rPr lang="en-US" sz="1600" b="1" dirty="0">
                <a:solidFill>
                  <a:schemeClr val="tx1"/>
                </a:solidFill>
                <a:effectLst>
                  <a:outerShdw blurRad="38100" dist="38100" dir="2700000" algn="tl">
                    <a:srgbClr val="000000">
                      <a:alpha val="43137"/>
                    </a:srgbClr>
                  </a:outerShdw>
                </a:effectLst>
              </a:rPr>
              <a:t> </a:t>
            </a:r>
            <a:r>
              <a:rPr lang="en-US" sz="1600" b="1" dirty="0" err="1">
                <a:solidFill>
                  <a:schemeClr val="tx1"/>
                </a:solidFill>
              </a:rPr>
              <a:t>Sekretaris</a:t>
            </a:r>
            <a:r>
              <a:rPr lang="en-US" sz="1600" b="1" dirty="0">
                <a:solidFill>
                  <a:schemeClr val="tx1"/>
                </a:solidFill>
              </a:rPr>
              <a:t> Daerah </a:t>
            </a:r>
            <a:r>
              <a:rPr lang="en-US" sz="1600" b="1" dirty="0" err="1">
                <a:solidFill>
                  <a:schemeClr val="tx1"/>
                </a:solidFill>
              </a:rPr>
              <a:t>Provinsi</a:t>
            </a:r>
            <a:endParaRPr lang="en-US" sz="1600" b="1" dirty="0">
              <a:solidFill>
                <a:schemeClr val="tx1"/>
              </a:solidFill>
            </a:endParaRPr>
          </a:p>
          <a:p>
            <a:pPr marL="342900" lvl="0" indent="-342900" algn="just">
              <a:buFont typeface="+mj-lt"/>
              <a:buAutoNum type="arabicPeriod"/>
            </a:pPr>
            <a:r>
              <a:rPr lang="en-US" b="1" dirty="0" err="1">
                <a:solidFill>
                  <a:schemeClr val="tx1"/>
                </a:solidFill>
                <a:effectLst>
                  <a:outerShdw blurRad="38100" dist="38100" dir="2700000" algn="tl">
                    <a:srgbClr val="000000">
                      <a:alpha val="43137"/>
                    </a:srgbClr>
                  </a:outerShdw>
                </a:effectLst>
              </a:rPr>
              <a:t>Ketua</a:t>
            </a:r>
            <a:r>
              <a:rPr lang="en-US" b="1" dirty="0">
                <a:solidFill>
                  <a:schemeClr val="tx1"/>
                </a:solidFill>
                <a:effectLst>
                  <a:outerShdw blurRad="38100" dist="38100" dir="2700000" algn="tl">
                    <a:srgbClr val="000000">
                      <a:alpha val="43137"/>
                    </a:srgbClr>
                  </a:outerShdw>
                </a:effectLst>
              </a:rPr>
              <a:t>: </a:t>
            </a:r>
            <a:r>
              <a:rPr lang="en-US" sz="1600" b="1" dirty="0" err="1">
                <a:solidFill>
                  <a:schemeClr val="tx1"/>
                </a:solidFill>
              </a:rPr>
              <a:t>Kepala</a:t>
            </a:r>
            <a:r>
              <a:rPr lang="en-US" sz="1600" b="1" dirty="0">
                <a:solidFill>
                  <a:schemeClr val="tx1"/>
                </a:solidFill>
              </a:rPr>
              <a:t> </a:t>
            </a:r>
            <a:r>
              <a:rPr lang="en-US" sz="1600" b="1" dirty="0" err="1">
                <a:solidFill>
                  <a:schemeClr val="tx1"/>
                </a:solidFill>
              </a:rPr>
              <a:t>Badan</a:t>
            </a:r>
            <a:r>
              <a:rPr lang="en-US" sz="1600" b="1" dirty="0">
                <a:solidFill>
                  <a:schemeClr val="tx1"/>
                </a:solidFill>
              </a:rPr>
              <a:t> </a:t>
            </a:r>
            <a:r>
              <a:rPr lang="en-US" sz="1600" b="1" dirty="0" err="1">
                <a:solidFill>
                  <a:schemeClr val="tx1"/>
                </a:solidFill>
              </a:rPr>
              <a:t>Litbang</a:t>
            </a:r>
            <a:r>
              <a:rPr lang="en-US" sz="1600" b="1" dirty="0">
                <a:solidFill>
                  <a:schemeClr val="tx1"/>
                </a:solidFill>
              </a:rPr>
              <a:t> Daerah </a:t>
            </a:r>
            <a:r>
              <a:rPr lang="en-US" sz="1600" b="1" dirty="0" err="1">
                <a:solidFill>
                  <a:schemeClr val="tx1"/>
                </a:solidFill>
              </a:rPr>
              <a:t>Provinsi</a:t>
            </a:r>
            <a:r>
              <a:rPr lang="en-US" sz="1600" b="1" dirty="0">
                <a:solidFill>
                  <a:schemeClr val="tx1"/>
                </a:solidFill>
              </a:rPr>
              <a:t> </a:t>
            </a:r>
            <a:r>
              <a:rPr lang="en-US" sz="1600" b="1" dirty="0" err="1">
                <a:solidFill>
                  <a:schemeClr val="tx1"/>
                </a:solidFill>
              </a:rPr>
              <a:t>atau</a:t>
            </a:r>
            <a:r>
              <a:rPr lang="en-US" sz="1600" b="1" dirty="0">
                <a:solidFill>
                  <a:schemeClr val="tx1"/>
                </a:solidFill>
              </a:rPr>
              <a:t> </a:t>
            </a:r>
            <a:r>
              <a:rPr lang="en-US" sz="1600" b="1" dirty="0" err="1">
                <a:solidFill>
                  <a:schemeClr val="tx1"/>
                </a:solidFill>
              </a:rPr>
              <a:t>Sebutan</a:t>
            </a:r>
            <a:r>
              <a:rPr lang="en-US" sz="1600" b="1" dirty="0">
                <a:solidFill>
                  <a:schemeClr val="tx1"/>
                </a:solidFill>
              </a:rPr>
              <a:t> Lain</a:t>
            </a:r>
          </a:p>
          <a:p>
            <a:pPr marL="342900" lvl="0" indent="-342900" algn="just">
              <a:buFont typeface="+mj-lt"/>
              <a:buAutoNum type="arabicPeriod"/>
            </a:pPr>
            <a:r>
              <a:rPr lang="en-US" b="1" dirty="0">
                <a:solidFill>
                  <a:schemeClr val="tx1"/>
                </a:solidFill>
              </a:rPr>
              <a:t>Wakil </a:t>
            </a:r>
            <a:r>
              <a:rPr lang="en-US" b="1" dirty="0" err="1">
                <a:solidFill>
                  <a:schemeClr val="tx1"/>
                </a:solidFill>
              </a:rPr>
              <a:t>Ketua</a:t>
            </a:r>
            <a:r>
              <a:rPr lang="en-US" b="1" dirty="0">
                <a:solidFill>
                  <a:schemeClr val="tx1"/>
                </a:solidFill>
              </a:rPr>
              <a:t> </a:t>
            </a:r>
            <a:r>
              <a:rPr lang="fi-FI" sz="1600" b="1" dirty="0">
                <a:solidFill>
                  <a:schemeClr val="tx1"/>
                </a:solidFill>
              </a:rPr>
              <a:t>Pejabat Pengelola Keuangan Daerah</a:t>
            </a:r>
            <a:endParaRPr lang="en-US" sz="1600" b="1" dirty="0">
              <a:solidFill>
                <a:schemeClr val="tx1"/>
              </a:solidFill>
            </a:endParaRPr>
          </a:p>
          <a:p>
            <a:pPr marL="342900" lvl="0" indent="-342900" algn="just">
              <a:buFont typeface="+mj-lt"/>
              <a:buAutoNum type="arabicPeriod"/>
            </a:pPr>
            <a:r>
              <a:rPr lang="en-US" b="1" dirty="0" err="1">
                <a:solidFill>
                  <a:schemeClr val="tx1"/>
                </a:solidFill>
                <a:effectLst>
                  <a:outerShdw blurRad="38100" dist="38100" dir="2700000" algn="tl">
                    <a:srgbClr val="000000">
                      <a:alpha val="43137"/>
                    </a:srgbClr>
                  </a:outerShdw>
                </a:effectLst>
              </a:rPr>
              <a:t>Sekretaris</a:t>
            </a:r>
            <a:r>
              <a:rPr lang="en-US" b="1" dirty="0">
                <a:solidFill>
                  <a:schemeClr val="tx1"/>
                </a:solidFill>
                <a:effectLst>
                  <a:outerShdw blurRad="38100" dist="38100" dir="2700000" algn="tl">
                    <a:srgbClr val="000000">
                      <a:alpha val="43137"/>
                    </a:srgbClr>
                  </a:outerShdw>
                </a:effectLst>
              </a:rPr>
              <a:t>:  </a:t>
            </a:r>
            <a:r>
              <a:rPr lang="en-US" sz="1600" b="1" dirty="0" err="1">
                <a:solidFill>
                  <a:schemeClr val="tx1"/>
                </a:solidFill>
              </a:rPr>
              <a:t>Sekretaris</a:t>
            </a:r>
            <a:r>
              <a:rPr lang="en-US" sz="1600" b="1" dirty="0">
                <a:solidFill>
                  <a:schemeClr val="tx1"/>
                </a:solidFill>
              </a:rPr>
              <a:t> </a:t>
            </a:r>
            <a:r>
              <a:rPr lang="en-US" sz="1600" b="1" dirty="0" err="1">
                <a:solidFill>
                  <a:schemeClr val="tx1"/>
                </a:solidFill>
              </a:rPr>
              <a:t>Badan</a:t>
            </a:r>
            <a:r>
              <a:rPr lang="en-US" sz="1600" b="1" dirty="0">
                <a:solidFill>
                  <a:schemeClr val="tx1"/>
                </a:solidFill>
              </a:rPr>
              <a:t> </a:t>
            </a:r>
            <a:r>
              <a:rPr lang="en-US" sz="1600" b="1" dirty="0" err="1">
                <a:solidFill>
                  <a:schemeClr val="tx1"/>
                </a:solidFill>
              </a:rPr>
              <a:t>Litbang</a:t>
            </a:r>
            <a:r>
              <a:rPr lang="en-US" sz="1600" b="1" dirty="0">
                <a:solidFill>
                  <a:schemeClr val="tx1"/>
                </a:solidFill>
              </a:rPr>
              <a:t> Daerah </a:t>
            </a:r>
            <a:r>
              <a:rPr lang="en-US" sz="1600" b="1" dirty="0" err="1">
                <a:solidFill>
                  <a:schemeClr val="tx1"/>
                </a:solidFill>
              </a:rPr>
              <a:t>Provinsi</a:t>
            </a:r>
            <a:r>
              <a:rPr lang="en-US" sz="1600" b="1" dirty="0">
                <a:solidFill>
                  <a:schemeClr val="tx1"/>
                </a:solidFill>
              </a:rPr>
              <a:t> </a:t>
            </a:r>
            <a:r>
              <a:rPr lang="en-US" sz="1600" b="1" dirty="0" err="1">
                <a:solidFill>
                  <a:schemeClr val="tx1"/>
                </a:solidFill>
              </a:rPr>
              <a:t>atau</a:t>
            </a:r>
            <a:r>
              <a:rPr lang="en-US" sz="1600" b="1" dirty="0">
                <a:solidFill>
                  <a:schemeClr val="tx1"/>
                </a:solidFill>
              </a:rPr>
              <a:t> </a:t>
            </a:r>
            <a:r>
              <a:rPr lang="en-US" sz="1600" b="1" dirty="0" err="1">
                <a:solidFill>
                  <a:schemeClr val="tx1"/>
                </a:solidFill>
              </a:rPr>
              <a:t>Sebutan</a:t>
            </a:r>
            <a:r>
              <a:rPr lang="en-US" sz="1600" b="1" dirty="0">
                <a:solidFill>
                  <a:schemeClr val="tx1"/>
                </a:solidFill>
              </a:rPr>
              <a:t> Lain</a:t>
            </a:r>
          </a:p>
          <a:p>
            <a:pPr marL="342900" lvl="0" indent="-342900" algn="just">
              <a:buFont typeface="+mj-lt"/>
              <a:buAutoNum type="arabicPeriod"/>
            </a:pPr>
            <a:r>
              <a:rPr lang="en-US" b="1" dirty="0" err="1">
                <a:solidFill>
                  <a:schemeClr val="tx1"/>
                </a:solidFill>
                <a:effectLst>
                  <a:outerShdw blurRad="38100" dist="38100" dir="2700000" algn="tl">
                    <a:srgbClr val="000000">
                      <a:alpha val="43137"/>
                    </a:srgbClr>
                  </a:outerShdw>
                </a:effectLst>
              </a:rPr>
              <a:t>Kelompok</a:t>
            </a:r>
            <a:r>
              <a:rPr lang="en-US" b="1" dirty="0">
                <a:solidFill>
                  <a:schemeClr val="tx1"/>
                </a:solidFill>
                <a:effectLst>
                  <a:outerShdw blurRad="38100" dist="38100" dir="2700000" algn="tl">
                    <a:srgbClr val="000000">
                      <a:alpha val="43137"/>
                    </a:srgbClr>
                  </a:outerShdw>
                </a:effectLst>
              </a:rPr>
              <a:t> </a:t>
            </a:r>
            <a:r>
              <a:rPr lang="en-US" b="1" dirty="0" err="1">
                <a:solidFill>
                  <a:schemeClr val="tx1"/>
                </a:solidFill>
                <a:effectLst>
                  <a:outerShdw blurRad="38100" dist="38100" dir="2700000" algn="tl">
                    <a:srgbClr val="000000">
                      <a:alpha val="43137"/>
                    </a:srgbClr>
                  </a:outerShdw>
                </a:effectLst>
              </a:rPr>
              <a:t>Kerja</a:t>
            </a:r>
            <a:r>
              <a:rPr lang="en-US" b="1" dirty="0">
                <a:solidFill>
                  <a:schemeClr val="tx1"/>
                </a:solidFill>
                <a:effectLst>
                  <a:outerShdw blurRad="38100" dist="38100" dir="2700000" algn="tl">
                    <a:srgbClr val="000000">
                      <a:alpha val="43137"/>
                    </a:srgbClr>
                  </a:outerShdw>
                </a:effectLst>
              </a:rPr>
              <a:t>/</a:t>
            </a:r>
            <a:r>
              <a:rPr lang="en-US" b="1" dirty="0" err="1">
                <a:solidFill>
                  <a:schemeClr val="tx1"/>
                </a:solidFill>
                <a:effectLst>
                  <a:outerShdw blurRad="38100" dist="38100" dir="2700000" algn="tl">
                    <a:srgbClr val="000000">
                      <a:alpha val="43137"/>
                    </a:srgbClr>
                  </a:outerShdw>
                </a:effectLst>
              </a:rPr>
              <a:t>Anggota</a:t>
            </a:r>
            <a:r>
              <a:rPr lang="en-US" b="1" dirty="0">
                <a:solidFill>
                  <a:schemeClr val="tx1"/>
                </a:solidFill>
                <a:effectLst>
                  <a:outerShdw blurRad="38100" dist="38100" dir="2700000" algn="tl">
                    <a:srgbClr val="000000">
                      <a:alpha val="43137"/>
                    </a:srgbClr>
                  </a:outerShdw>
                </a:effectLst>
              </a:rPr>
              <a:t> </a:t>
            </a:r>
            <a:r>
              <a:rPr lang="en-US" b="1" dirty="0" err="1">
                <a:solidFill>
                  <a:schemeClr val="tx1"/>
                </a:solidFill>
                <a:effectLst>
                  <a:outerShdw blurRad="38100" dist="38100" dir="2700000" algn="tl">
                    <a:srgbClr val="000000">
                      <a:alpha val="43137"/>
                    </a:srgbClr>
                  </a:outerShdw>
                </a:effectLst>
              </a:rPr>
              <a:t>Pengembangan</a:t>
            </a:r>
            <a:r>
              <a:rPr lang="en-US" b="1" dirty="0">
                <a:solidFill>
                  <a:schemeClr val="tx1"/>
                </a:solidFill>
                <a:effectLst>
                  <a:outerShdw blurRad="38100" dist="38100" dir="2700000" algn="tl">
                    <a:srgbClr val="000000">
                      <a:alpha val="43137"/>
                    </a:srgbClr>
                  </a:outerShdw>
                </a:effectLst>
              </a:rPr>
              <a:t>: </a:t>
            </a:r>
            <a:r>
              <a:rPr lang="en-US" sz="1600" b="1" dirty="0" err="1">
                <a:solidFill>
                  <a:schemeClr val="tx1"/>
                </a:solidFill>
              </a:rPr>
              <a:t>Kepala</a:t>
            </a:r>
            <a:r>
              <a:rPr lang="en-US" sz="1600" b="1" dirty="0">
                <a:solidFill>
                  <a:schemeClr val="tx1"/>
                </a:solidFill>
              </a:rPr>
              <a:t> </a:t>
            </a:r>
            <a:r>
              <a:rPr lang="en-US" sz="1600" b="1" dirty="0" err="1">
                <a:solidFill>
                  <a:schemeClr val="tx1"/>
                </a:solidFill>
              </a:rPr>
              <a:t>Perangkat</a:t>
            </a:r>
            <a:r>
              <a:rPr lang="en-US" sz="1600" b="1" dirty="0">
                <a:solidFill>
                  <a:schemeClr val="tx1"/>
                </a:solidFill>
              </a:rPr>
              <a:t> Daerah </a:t>
            </a:r>
            <a:r>
              <a:rPr lang="en-US" sz="1600" b="1" dirty="0" err="1">
                <a:solidFill>
                  <a:schemeClr val="tx1"/>
                </a:solidFill>
              </a:rPr>
              <a:t>dan</a:t>
            </a:r>
            <a:r>
              <a:rPr lang="en-US" sz="1600" b="1" dirty="0">
                <a:solidFill>
                  <a:schemeClr val="tx1"/>
                </a:solidFill>
              </a:rPr>
              <a:t> </a:t>
            </a:r>
            <a:r>
              <a:rPr lang="en-US" sz="1600" b="1" dirty="0" err="1">
                <a:solidFill>
                  <a:schemeClr val="tx1"/>
                </a:solidFill>
              </a:rPr>
              <a:t>Pejabat</a:t>
            </a:r>
            <a:r>
              <a:rPr lang="en-US" sz="1600" b="1" dirty="0">
                <a:solidFill>
                  <a:schemeClr val="tx1"/>
                </a:solidFill>
              </a:rPr>
              <a:t> </a:t>
            </a:r>
            <a:r>
              <a:rPr lang="en-US" sz="1600" b="1" dirty="0" err="1">
                <a:solidFill>
                  <a:schemeClr val="tx1"/>
                </a:solidFill>
              </a:rPr>
              <a:t>Struktural</a:t>
            </a:r>
            <a:r>
              <a:rPr lang="en-US" sz="1600" b="1" dirty="0">
                <a:solidFill>
                  <a:schemeClr val="tx1"/>
                </a:solidFill>
              </a:rPr>
              <a:t>, </a:t>
            </a:r>
            <a:r>
              <a:rPr lang="en-US" sz="1600" b="1" dirty="0" err="1">
                <a:solidFill>
                  <a:schemeClr val="tx1"/>
                </a:solidFill>
              </a:rPr>
              <a:t>Fungsional</a:t>
            </a:r>
            <a:r>
              <a:rPr lang="en-US" sz="1600" b="1" dirty="0">
                <a:solidFill>
                  <a:schemeClr val="tx1"/>
                </a:solidFill>
              </a:rPr>
              <a:t> </a:t>
            </a:r>
            <a:r>
              <a:rPr lang="en-US" sz="1600" b="1" dirty="0" err="1">
                <a:solidFill>
                  <a:schemeClr val="tx1"/>
                </a:solidFill>
              </a:rPr>
              <a:t>Peneliti</a:t>
            </a:r>
            <a:r>
              <a:rPr lang="en-US" sz="1600" b="1" dirty="0">
                <a:solidFill>
                  <a:schemeClr val="tx1"/>
                </a:solidFill>
              </a:rPr>
              <a:t> </a:t>
            </a:r>
            <a:r>
              <a:rPr lang="en-US" sz="1600" b="1" dirty="0" err="1">
                <a:solidFill>
                  <a:schemeClr val="tx1"/>
                </a:solidFill>
              </a:rPr>
              <a:t>dan</a:t>
            </a:r>
            <a:r>
              <a:rPr lang="en-US" sz="1600" b="1" dirty="0">
                <a:solidFill>
                  <a:schemeClr val="tx1"/>
                </a:solidFill>
              </a:rPr>
              <a:t>/</a:t>
            </a:r>
            <a:r>
              <a:rPr lang="en-US" sz="1600" b="1" dirty="0" err="1">
                <a:solidFill>
                  <a:schemeClr val="tx1"/>
                </a:solidFill>
              </a:rPr>
              <a:t>atau</a:t>
            </a:r>
            <a:r>
              <a:rPr lang="en-US" sz="1600" b="1" dirty="0">
                <a:solidFill>
                  <a:schemeClr val="tx1"/>
                </a:solidFill>
              </a:rPr>
              <a:t> </a:t>
            </a:r>
            <a:r>
              <a:rPr lang="en-US" sz="1600" b="1" dirty="0" err="1">
                <a:solidFill>
                  <a:schemeClr val="tx1"/>
                </a:solidFill>
              </a:rPr>
              <a:t>Fungsional</a:t>
            </a:r>
            <a:r>
              <a:rPr lang="en-US" sz="1600" b="1" dirty="0">
                <a:solidFill>
                  <a:schemeClr val="tx1"/>
                </a:solidFill>
              </a:rPr>
              <a:t> </a:t>
            </a:r>
            <a:r>
              <a:rPr lang="en-US" sz="1600" b="1" dirty="0" err="1">
                <a:solidFill>
                  <a:schemeClr val="tx1"/>
                </a:solidFill>
              </a:rPr>
              <a:t>Lainnya</a:t>
            </a:r>
            <a:r>
              <a:rPr lang="en-US" sz="1600" b="1" dirty="0">
                <a:solidFill>
                  <a:schemeClr val="tx1"/>
                </a:solidFill>
              </a:rPr>
              <a:t> di </a:t>
            </a:r>
            <a:r>
              <a:rPr lang="en-US" sz="1600" b="1" dirty="0" err="1">
                <a:solidFill>
                  <a:schemeClr val="tx1"/>
                </a:solidFill>
              </a:rPr>
              <a:t>lingkungan</a:t>
            </a:r>
            <a:r>
              <a:rPr lang="en-US" sz="1600" b="1" dirty="0">
                <a:solidFill>
                  <a:schemeClr val="tx1"/>
                </a:solidFill>
              </a:rPr>
              <a:t> </a:t>
            </a:r>
            <a:r>
              <a:rPr lang="en-US" sz="1600" b="1" dirty="0" err="1">
                <a:solidFill>
                  <a:schemeClr val="tx1"/>
                </a:solidFill>
              </a:rPr>
              <a:t>Pemerintah</a:t>
            </a:r>
            <a:r>
              <a:rPr lang="en-US" sz="1600" b="1" dirty="0">
                <a:solidFill>
                  <a:schemeClr val="tx1"/>
                </a:solidFill>
              </a:rPr>
              <a:t> Daerah </a:t>
            </a:r>
            <a:r>
              <a:rPr lang="en-US" sz="1600" b="1" dirty="0" err="1">
                <a:solidFill>
                  <a:schemeClr val="tx1"/>
                </a:solidFill>
              </a:rPr>
              <a:t>Provinsi</a:t>
            </a:r>
            <a:r>
              <a:rPr lang="en-US" sz="1600" b="1" dirty="0">
                <a:solidFill>
                  <a:schemeClr val="tx1"/>
                </a:solidFill>
              </a:rPr>
              <a:t> </a:t>
            </a:r>
            <a:r>
              <a:rPr lang="en-US" sz="1600" b="1" dirty="0" err="1">
                <a:solidFill>
                  <a:schemeClr val="tx1"/>
                </a:solidFill>
              </a:rPr>
              <a:t>dan</a:t>
            </a:r>
            <a:r>
              <a:rPr lang="en-US" sz="1600" b="1" dirty="0">
                <a:solidFill>
                  <a:schemeClr val="tx1"/>
                </a:solidFill>
              </a:rPr>
              <a:t>/</a:t>
            </a:r>
            <a:r>
              <a:rPr lang="en-US" sz="1600" b="1" dirty="0" err="1">
                <a:solidFill>
                  <a:schemeClr val="tx1"/>
                </a:solidFill>
              </a:rPr>
              <a:t>atau</a:t>
            </a:r>
            <a:r>
              <a:rPr lang="en-US" sz="1600" b="1" dirty="0">
                <a:solidFill>
                  <a:schemeClr val="tx1"/>
                </a:solidFill>
              </a:rPr>
              <a:t> </a:t>
            </a:r>
            <a:r>
              <a:rPr lang="en-US" sz="1600" b="1" dirty="0" err="1">
                <a:solidFill>
                  <a:schemeClr val="tx1"/>
                </a:solidFill>
              </a:rPr>
              <a:t>lembaga</a:t>
            </a:r>
            <a:r>
              <a:rPr lang="en-US" sz="1600" b="1" dirty="0">
                <a:solidFill>
                  <a:schemeClr val="tx1"/>
                </a:solidFill>
              </a:rPr>
              <a:t> lain </a:t>
            </a:r>
            <a:r>
              <a:rPr lang="en-US" sz="1600" b="1" dirty="0" err="1">
                <a:solidFill>
                  <a:schemeClr val="tx1"/>
                </a:solidFill>
              </a:rPr>
              <a:t>sesuai</a:t>
            </a:r>
            <a:r>
              <a:rPr lang="en-US" sz="1600" b="1" dirty="0">
                <a:solidFill>
                  <a:schemeClr val="tx1"/>
                </a:solidFill>
              </a:rPr>
              <a:t> </a:t>
            </a:r>
            <a:r>
              <a:rPr lang="en-US" sz="1600" b="1" dirty="0" err="1">
                <a:solidFill>
                  <a:schemeClr val="tx1"/>
                </a:solidFill>
              </a:rPr>
              <a:t>dengan</a:t>
            </a:r>
            <a:r>
              <a:rPr lang="en-US" sz="1600" b="1" dirty="0">
                <a:solidFill>
                  <a:schemeClr val="tx1"/>
                </a:solidFill>
              </a:rPr>
              <a:t> </a:t>
            </a:r>
            <a:r>
              <a:rPr lang="en-US" sz="1600" b="1" dirty="0" err="1">
                <a:solidFill>
                  <a:schemeClr val="tx1"/>
                </a:solidFill>
              </a:rPr>
              <a:t>kebutuhan</a:t>
            </a:r>
            <a:r>
              <a:rPr lang="en-US" sz="1600" b="1" dirty="0">
                <a:solidFill>
                  <a:schemeClr val="tx1"/>
                </a:solidFill>
              </a:rPr>
              <a:t> </a:t>
            </a:r>
          </a:p>
        </p:txBody>
      </p:sp>
      <p:sp>
        <p:nvSpPr>
          <p:cNvPr id="22" name="Rectangle 21">
            <a:extLst>
              <a:ext uri="{FF2B5EF4-FFF2-40B4-BE49-F238E27FC236}">
                <a16:creationId xmlns:a16="http://schemas.microsoft.com/office/drawing/2014/main" id="{032E013C-6E31-4478-B2DD-54097431E227}"/>
              </a:ext>
            </a:extLst>
          </p:cNvPr>
          <p:cNvSpPr/>
          <p:nvPr/>
        </p:nvSpPr>
        <p:spPr>
          <a:xfrm>
            <a:off x="516318" y="1641987"/>
            <a:ext cx="2018225" cy="429669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Arial Rounded MT Bold" panose="020F0704030504030204" pitchFamily="34" charset="0"/>
                <a:cs typeface="Arial" panose="020B0604020202020204" pitchFamily="34" charset="0"/>
              </a:rPr>
              <a:t>Gubernur</a:t>
            </a:r>
            <a:r>
              <a:rPr lang="en-US" sz="2800" dirty="0">
                <a:solidFill>
                  <a:schemeClr val="tx1"/>
                </a:solidFill>
                <a:latin typeface="Arial Rounded MT Bold" panose="020F0704030504030204" pitchFamily="34" charset="0"/>
                <a:cs typeface="Arial" panose="020B0604020202020204" pitchFamily="34" charset="0"/>
              </a:rPr>
              <a:t> </a:t>
            </a:r>
          </a:p>
          <a:p>
            <a:pPr algn="ctr"/>
            <a:r>
              <a:rPr lang="en-US" b="1" dirty="0" err="1">
                <a:solidFill>
                  <a:schemeClr val="tx1"/>
                </a:solidFill>
                <a:latin typeface="Arial" panose="020B0604020202020204" pitchFamily="34" charset="0"/>
                <a:cs typeface="Arial" panose="020B0604020202020204" pitchFamily="34" charset="0"/>
              </a:rPr>
              <a:t>Melalui</a:t>
            </a:r>
            <a:r>
              <a:rPr lang="en-US" b="1" dirty="0">
                <a:solidFill>
                  <a:schemeClr val="tx1"/>
                </a:solidFill>
                <a:latin typeface="Arial" panose="020B0604020202020204" pitchFamily="34" charset="0"/>
                <a:cs typeface="Arial" panose="020B0604020202020204" pitchFamily="34" charset="0"/>
              </a:rPr>
              <a:t> Badan </a:t>
            </a:r>
            <a:r>
              <a:rPr lang="en-US" b="1" dirty="0" err="1">
                <a:solidFill>
                  <a:schemeClr val="tx1"/>
                </a:solidFill>
                <a:latin typeface="Arial" panose="020B0604020202020204" pitchFamily="34" charset="0"/>
                <a:cs typeface="Arial" panose="020B0604020202020204" pitchFamily="34" charset="0"/>
              </a:rPr>
              <a:t>Penelitian</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dan</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Pengembangan</a:t>
            </a:r>
            <a:r>
              <a:rPr lang="en-US" b="1" dirty="0">
                <a:solidFill>
                  <a:schemeClr val="tx1"/>
                </a:solidFill>
                <a:latin typeface="Arial" panose="020B0604020202020204" pitchFamily="34" charset="0"/>
                <a:cs typeface="Arial" panose="020B0604020202020204" pitchFamily="34" charset="0"/>
              </a:rPr>
              <a:t> Daerah </a:t>
            </a:r>
            <a:r>
              <a:rPr lang="en-US" b="1" dirty="0" err="1">
                <a:solidFill>
                  <a:schemeClr val="tx1"/>
                </a:solidFill>
                <a:latin typeface="Arial" panose="020B0604020202020204" pitchFamily="34" charset="0"/>
                <a:cs typeface="Arial" panose="020B0604020202020204" pitchFamily="34" charset="0"/>
              </a:rPr>
              <a:t>Provinsi</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atau</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sebutan</a:t>
            </a:r>
            <a:r>
              <a:rPr lang="en-US" b="1" dirty="0">
                <a:solidFill>
                  <a:schemeClr val="tx1"/>
                </a:solidFill>
                <a:latin typeface="Arial" panose="020B0604020202020204" pitchFamily="34" charset="0"/>
                <a:cs typeface="Arial" panose="020B0604020202020204" pitchFamily="34" charset="0"/>
              </a:rPr>
              <a:t> lain </a:t>
            </a:r>
            <a:r>
              <a:rPr lang="en-US" b="1" dirty="0" err="1">
                <a:solidFill>
                  <a:schemeClr val="tx1"/>
                </a:solidFill>
                <a:latin typeface="Arial" panose="020B0604020202020204" pitchFamily="34" charset="0"/>
                <a:cs typeface="Arial" panose="020B0604020202020204" pitchFamily="34" charset="0"/>
              </a:rPr>
              <a:t>melakukan</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pengukuran</a:t>
            </a:r>
            <a:r>
              <a:rPr lang="en-US" b="1" dirty="0">
                <a:solidFill>
                  <a:schemeClr val="tx1"/>
                </a:solidFill>
                <a:latin typeface="Arial" panose="020B0604020202020204" pitchFamily="34" charset="0"/>
                <a:cs typeface="Arial" panose="020B0604020202020204" pitchFamily="34" charset="0"/>
              </a:rPr>
              <a:t> IPKD </a:t>
            </a:r>
            <a:r>
              <a:rPr lang="en-US" b="1" dirty="0" err="1">
                <a:solidFill>
                  <a:schemeClr val="tx1"/>
                </a:solidFill>
                <a:latin typeface="Arial" panose="020B0604020202020204" pitchFamily="34" charset="0"/>
                <a:cs typeface="Arial" panose="020B0604020202020204" pitchFamily="34" charset="0"/>
              </a:rPr>
              <a:t>Kab</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kota</a:t>
            </a:r>
            <a:endParaRPr lang="en-US" b="1" dirty="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AA9BEEE7-AD24-4AAC-9615-D50DAD510BF4}"/>
              </a:ext>
            </a:extLst>
          </p:cNvPr>
          <p:cNvSpPr/>
          <p:nvPr/>
        </p:nvSpPr>
        <p:spPr>
          <a:xfrm>
            <a:off x="1022116" y="624724"/>
            <a:ext cx="10014851" cy="6799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50000"/>
                  </a:schemeClr>
                </a:solidFill>
                <a:latin typeface="Arial Rounded MT Bold" panose="020F0704030504030204" pitchFamily="34" charset="0"/>
              </a:rPr>
              <a:t>KEWENANGAN DAN SUMBER DATA PENGUKURAN IPKD KAB/KOTA</a:t>
            </a:r>
            <a:endParaRPr lang="en-US" sz="2000" dirty="0">
              <a:solidFill>
                <a:schemeClr val="accent1">
                  <a:lumMod val="50000"/>
                </a:schemeClr>
              </a:solidFill>
            </a:endParaRPr>
          </a:p>
        </p:txBody>
      </p:sp>
      <p:sp>
        <p:nvSpPr>
          <p:cNvPr id="25" name="TextBox 24">
            <a:extLst>
              <a:ext uri="{FF2B5EF4-FFF2-40B4-BE49-F238E27FC236}">
                <a16:creationId xmlns:a16="http://schemas.microsoft.com/office/drawing/2014/main" id="{464920FE-DCF5-4CE5-B554-9648FEA18A84}"/>
              </a:ext>
            </a:extLst>
          </p:cNvPr>
          <p:cNvSpPr txBox="1"/>
          <p:nvPr/>
        </p:nvSpPr>
        <p:spPr>
          <a:xfrm>
            <a:off x="8150942" y="6488154"/>
            <a:ext cx="3614058" cy="280354"/>
          </a:xfrm>
          <a:prstGeom prst="rect">
            <a:avLst/>
          </a:prstGeom>
          <a:noFill/>
        </p:spPr>
        <p:txBody>
          <a:bodyPr wrap="square" rtlCol="0">
            <a:spAutoFit/>
          </a:bodyPr>
          <a:lstStyle/>
          <a:p>
            <a:pPr algn="r"/>
            <a:r>
              <a:rPr lang="en-US" sz="1200" b="1" dirty="0" err="1">
                <a:solidFill>
                  <a:schemeClr val="bg1">
                    <a:lumMod val="95000"/>
                  </a:schemeClr>
                </a:solidFill>
              </a:rPr>
              <a:t>Pasal</a:t>
            </a:r>
            <a:r>
              <a:rPr lang="en-US" sz="1200" b="1" dirty="0">
                <a:solidFill>
                  <a:schemeClr val="bg1">
                    <a:lumMod val="95000"/>
                  </a:schemeClr>
                </a:solidFill>
              </a:rPr>
              <a:t> 3, 4, dan 5 </a:t>
            </a:r>
            <a:r>
              <a:rPr lang="en-US" sz="1200" b="1" dirty="0" err="1">
                <a:solidFill>
                  <a:schemeClr val="bg1">
                    <a:lumMod val="95000"/>
                  </a:schemeClr>
                </a:solidFill>
              </a:rPr>
              <a:t>Permendagri</a:t>
            </a:r>
            <a:r>
              <a:rPr lang="en-US" sz="1200" b="1" dirty="0">
                <a:solidFill>
                  <a:schemeClr val="bg1">
                    <a:lumMod val="95000"/>
                  </a:schemeClr>
                </a:solidFill>
              </a:rPr>
              <a:t> 19 </a:t>
            </a:r>
            <a:r>
              <a:rPr lang="en-US" sz="1200" b="1" dirty="0" err="1">
                <a:solidFill>
                  <a:schemeClr val="bg1">
                    <a:lumMod val="95000"/>
                  </a:schemeClr>
                </a:solidFill>
              </a:rPr>
              <a:t>Tahun</a:t>
            </a:r>
            <a:r>
              <a:rPr lang="en-US" sz="1200" b="1" dirty="0">
                <a:solidFill>
                  <a:schemeClr val="bg1">
                    <a:lumMod val="95000"/>
                  </a:schemeClr>
                </a:solidFill>
              </a:rPr>
              <a:t> 2020</a:t>
            </a:r>
          </a:p>
        </p:txBody>
      </p:sp>
    </p:spTree>
    <p:extLst>
      <p:ext uri="{BB962C8B-B14F-4D97-AF65-F5344CB8AC3E}">
        <p14:creationId xmlns:p14="http://schemas.microsoft.com/office/powerpoint/2010/main" val="8129810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3"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a:extLst>
              <a:ext uri="{FF2B5EF4-FFF2-40B4-BE49-F238E27FC236}">
                <a16:creationId xmlns:a16="http://schemas.microsoft.com/office/drawing/2014/main" id="{08B87333-F617-4DC2-A64B-C9C299C343CE}"/>
              </a:ext>
            </a:extLst>
          </p:cNvPr>
          <p:cNvSpPr>
            <a:spLocks noGrp="1"/>
          </p:cNvSpPr>
          <p:nvPr>
            <p:ph type="title"/>
          </p:nvPr>
        </p:nvSpPr>
        <p:spPr>
          <a:xfrm>
            <a:off x="1176317" y="474696"/>
            <a:ext cx="10002960" cy="831029"/>
          </a:xfrm>
        </p:spPr>
        <p:txBody>
          <a:bodyPr>
            <a:normAutofit/>
          </a:bodyPr>
          <a:lstStyle/>
          <a:p>
            <a:pPr algn="ctr"/>
            <a:r>
              <a:rPr lang="en-US" sz="2400" b="1" dirty="0">
                <a:solidFill>
                  <a:schemeClr val="tx1"/>
                </a:solidFill>
                <a:latin typeface="Arial Rounded MT Bold" panose="020F0704030504030204" pitchFamily="34" charset="0"/>
              </a:rPr>
              <a:t>DIMENSI IPKD DAN INDIKATOR BESERTA BOBOT DIMENSI</a:t>
            </a:r>
            <a:br>
              <a:rPr lang="en-US" sz="2400" b="1" dirty="0">
                <a:solidFill>
                  <a:schemeClr val="tx1"/>
                </a:solidFill>
                <a:latin typeface="Arial Rounded MT Bold" panose="020F0704030504030204" pitchFamily="34" charset="0"/>
              </a:rPr>
            </a:br>
            <a:r>
              <a:rPr lang="en-US" sz="2400" b="1" dirty="0">
                <a:solidFill>
                  <a:schemeClr val="tx1"/>
                </a:solidFill>
                <a:latin typeface="Arial Rounded MT Bold" panose="020F0704030504030204" pitchFamily="34" charset="0"/>
              </a:rPr>
              <a:t>INDEKS PENGELOLAAN KEUANGAN DAERAH</a:t>
            </a:r>
          </a:p>
        </p:txBody>
      </p:sp>
      <p:graphicFrame>
        <p:nvGraphicFramePr>
          <p:cNvPr id="19" name="Content Placeholder 7">
            <a:extLst>
              <a:ext uri="{FF2B5EF4-FFF2-40B4-BE49-F238E27FC236}">
                <a16:creationId xmlns:a16="http://schemas.microsoft.com/office/drawing/2014/main" id="{C646B866-A2F6-4616-9331-1970A551528B}"/>
              </a:ext>
            </a:extLst>
          </p:cNvPr>
          <p:cNvGraphicFramePr>
            <a:graphicFrameLocks noGrp="1"/>
          </p:cNvGraphicFramePr>
          <p:nvPr>
            <p:ph idx="1"/>
          </p:nvPr>
        </p:nvGraphicFramePr>
        <p:xfrm>
          <a:off x="176979" y="1445610"/>
          <a:ext cx="11788878" cy="4571277"/>
        </p:xfrm>
        <a:graphic>
          <a:graphicData uri="http://schemas.openxmlformats.org/drawingml/2006/table">
            <a:tbl>
              <a:tblPr firstRow="1" bandRow="1">
                <a:tableStyleId>{00A15C55-8517-42AA-B614-E9B94910E393}</a:tableStyleId>
              </a:tblPr>
              <a:tblGrid>
                <a:gridCol w="439523">
                  <a:extLst>
                    <a:ext uri="{9D8B030D-6E8A-4147-A177-3AD203B41FA5}">
                      <a16:colId xmlns:a16="http://schemas.microsoft.com/office/drawing/2014/main" val="20000"/>
                    </a:ext>
                  </a:extLst>
                </a:gridCol>
                <a:gridCol w="4732246">
                  <a:extLst>
                    <a:ext uri="{9D8B030D-6E8A-4147-A177-3AD203B41FA5}">
                      <a16:colId xmlns:a16="http://schemas.microsoft.com/office/drawing/2014/main" val="20001"/>
                    </a:ext>
                  </a:extLst>
                </a:gridCol>
                <a:gridCol w="816078">
                  <a:extLst>
                    <a:ext uri="{9D8B030D-6E8A-4147-A177-3AD203B41FA5}">
                      <a16:colId xmlns:a16="http://schemas.microsoft.com/office/drawing/2014/main" val="3842565892"/>
                    </a:ext>
                  </a:extLst>
                </a:gridCol>
                <a:gridCol w="5801031">
                  <a:extLst>
                    <a:ext uri="{9D8B030D-6E8A-4147-A177-3AD203B41FA5}">
                      <a16:colId xmlns:a16="http://schemas.microsoft.com/office/drawing/2014/main" val="20002"/>
                    </a:ext>
                  </a:extLst>
                </a:gridCol>
              </a:tblGrid>
              <a:tr h="381235">
                <a:tc>
                  <a:txBody>
                    <a:bodyPr/>
                    <a:lstStyle/>
                    <a:p>
                      <a:pPr algn="ctr"/>
                      <a:r>
                        <a:rPr lang="en-US" sz="1400" dirty="0">
                          <a:solidFill>
                            <a:schemeClr val="bg1"/>
                          </a:solidFill>
                          <a:effectLst>
                            <a:outerShdw blurRad="38100" dist="38100" dir="2700000" algn="tl">
                              <a:srgbClr val="000000">
                                <a:alpha val="43137"/>
                              </a:srgbClr>
                            </a:outerShdw>
                          </a:effectLs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a:solidFill>
                            <a:schemeClr val="bg1"/>
                          </a:solidFill>
                          <a:effectLst>
                            <a:outerShdw blurRad="38100" dist="38100" dir="2700000" algn="tl">
                              <a:srgbClr val="000000">
                                <a:alpha val="43137"/>
                              </a:srgbClr>
                            </a:outerShdw>
                          </a:effectLst>
                        </a:rPr>
                        <a:t>Dimensi</a:t>
                      </a:r>
                      <a:endParaRPr lang="en-US" sz="1400" dirty="0">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a:solidFill>
                            <a:schemeClr val="bg1"/>
                          </a:solidFill>
                          <a:effectLst>
                            <a:outerShdw blurRad="38100" dist="38100" dir="2700000" algn="tl">
                              <a:srgbClr val="000000">
                                <a:alpha val="43137"/>
                              </a:srgbClr>
                            </a:outerShdw>
                          </a:effectLst>
                        </a:rPr>
                        <a:t>Bobot</a:t>
                      </a:r>
                      <a:endParaRPr lang="en-US" sz="1400" dirty="0">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a:solidFill>
                            <a:schemeClr val="bg1"/>
                          </a:solidFill>
                          <a:effectLst>
                            <a:outerShdw blurRad="38100" dist="38100" dir="2700000" algn="tl">
                              <a:srgbClr val="000000">
                                <a:alpha val="43137"/>
                              </a:srgbClr>
                            </a:outerShdw>
                          </a:effectLst>
                        </a:rPr>
                        <a:t>Indikator</a:t>
                      </a:r>
                      <a:endParaRPr lang="en-US" sz="1400" dirty="0">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26847">
                <a:tc>
                  <a:txBody>
                    <a:bodyPr/>
                    <a:lstStyle/>
                    <a:p>
                      <a:pPr algn="ctr"/>
                      <a:r>
                        <a:rPr lang="en-US" sz="20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err="1"/>
                        <a:t>Kesesuaian</a:t>
                      </a:r>
                      <a:r>
                        <a:rPr lang="en-US" sz="2000" b="1" dirty="0"/>
                        <a:t> </a:t>
                      </a:r>
                      <a:r>
                        <a:rPr lang="en-US" sz="2000" b="1" dirty="0" err="1"/>
                        <a:t>dokumen</a:t>
                      </a:r>
                      <a:r>
                        <a:rPr lang="en-US" sz="2000" b="1" dirty="0"/>
                        <a:t> </a:t>
                      </a:r>
                      <a:r>
                        <a:rPr lang="en-US" sz="2000" b="1" dirty="0" err="1"/>
                        <a:t>perencanaan</a:t>
                      </a:r>
                      <a:r>
                        <a:rPr lang="en-US" sz="2000" b="1" dirty="0"/>
                        <a:t> dan </a:t>
                      </a:r>
                      <a:r>
                        <a:rPr lang="en-US" sz="2000" b="1" dirty="0" err="1"/>
                        <a:t>penganggaran</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buAutoNum type="alphaLcPeriod"/>
                      </a:pPr>
                      <a:r>
                        <a:rPr lang="en-US" sz="1600" b="1" dirty="0" err="1"/>
                        <a:t>Kesesuaian</a:t>
                      </a:r>
                      <a:r>
                        <a:rPr lang="en-US" sz="1600" b="1" dirty="0"/>
                        <a:t> </a:t>
                      </a:r>
                      <a:r>
                        <a:rPr lang="en-US" sz="1600" b="1" dirty="0" err="1"/>
                        <a:t>nomenklatur</a:t>
                      </a:r>
                      <a:r>
                        <a:rPr lang="en-US" sz="1600" b="1" dirty="0"/>
                        <a:t> program RPJMD dan RKPD </a:t>
                      </a:r>
                    </a:p>
                    <a:p>
                      <a:pPr marL="342900" indent="-342900" algn="just">
                        <a:buAutoNum type="alphaLcPeriod"/>
                      </a:pPr>
                      <a:r>
                        <a:rPr lang="en-US" sz="1600" b="1" dirty="0" err="1"/>
                        <a:t>Kesesuaian</a:t>
                      </a:r>
                      <a:r>
                        <a:rPr lang="en-US" sz="1600" b="1" dirty="0"/>
                        <a:t> </a:t>
                      </a:r>
                      <a:r>
                        <a:rPr lang="en-US" sz="1600" b="1" dirty="0" err="1"/>
                        <a:t>nomenklatur</a:t>
                      </a:r>
                      <a:r>
                        <a:rPr lang="en-US" sz="1600" b="1" dirty="0"/>
                        <a:t> program  RKPD dan KUA-PPAS</a:t>
                      </a:r>
                    </a:p>
                    <a:p>
                      <a:pPr marL="342900" indent="-342900" algn="just">
                        <a:buAutoNum type="alphaLcPeriod"/>
                      </a:pPr>
                      <a:r>
                        <a:rPr lang="en-US" sz="1600" b="1" dirty="0" err="1"/>
                        <a:t>Kesesuaian</a:t>
                      </a:r>
                      <a:r>
                        <a:rPr lang="en-US" sz="1600" b="1" dirty="0"/>
                        <a:t> </a:t>
                      </a:r>
                      <a:r>
                        <a:rPr lang="en-US" sz="1600" b="1" dirty="0" err="1"/>
                        <a:t>nomenklatur</a:t>
                      </a:r>
                      <a:r>
                        <a:rPr lang="en-US" sz="1600" b="1" dirty="0"/>
                        <a:t> program KUA-PPAS dan APBD</a:t>
                      </a:r>
                    </a:p>
                    <a:p>
                      <a:pPr marL="342900" marR="0" indent="-342900" algn="just" defTabSz="914400" rtl="0" eaLnBrk="1" fontAlgn="auto" latinLnBrk="0" hangingPunct="1">
                        <a:lnSpc>
                          <a:spcPct val="100000"/>
                        </a:lnSpc>
                        <a:spcBef>
                          <a:spcPts val="0"/>
                        </a:spcBef>
                        <a:spcAft>
                          <a:spcPts val="0"/>
                        </a:spcAft>
                        <a:buClrTx/>
                        <a:buSzTx/>
                        <a:buFontTx/>
                        <a:buAutoNum type="alphaLcPeriod"/>
                        <a:tabLst/>
                        <a:defRPr/>
                      </a:pPr>
                      <a:r>
                        <a:rPr lang="en-US" sz="1600" b="1" dirty="0" err="1"/>
                        <a:t>Kesesuaian</a:t>
                      </a:r>
                      <a:r>
                        <a:rPr lang="en-US" sz="1600" b="1" dirty="0"/>
                        <a:t> </a:t>
                      </a:r>
                      <a:r>
                        <a:rPr lang="en-US" sz="1600" b="1" dirty="0" err="1"/>
                        <a:t>pagu</a:t>
                      </a:r>
                      <a:r>
                        <a:rPr lang="en-US" sz="1600" b="1" dirty="0"/>
                        <a:t> program  RKPD dan KUA-PPAS</a:t>
                      </a:r>
                    </a:p>
                    <a:p>
                      <a:pPr marL="342900" indent="-342900" algn="just">
                        <a:buAutoNum type="alphaLcPeriod"/>
                      </a:pPr>
                      <a:r>
                        <a:rPr lang="en-US" sz="1600" b="1" dirty="0" err="1"/>
                        <a:t>Kesesuaian</a:t>
                      </a:r>
                      <a:r>
                        <a:rPr lang="en-US" sz="1600" b="1" dirty="0"/>
                        <a:t> </a:t>
                      </a:r>
                      <a:r>
                        <a:rPr lang="en-US" sz="1600" b="1" dirty="0" err="1"/>
                        <a:t>pagu</a:t>
                      </a:r>
                      <a:r>
                        <a:rPr lang="en-US" sz="1600" b="1" dirty="0"/>
                        <a:t> program KUA-PPAS dan APBD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60104">
                <a:tc>
                  <a:txBody>
                    <a:bodyPr/>
                    <a:lstStyle/>
                    <a:p>
                      <a:pPr algn="ctr"/>
                      <a:r>
                        <a:rPr lang="en-US" sz="20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err="1"/>
                        <a:t>Pengalokasian</a:t>
                      </a:r>
                      <a:r>
                        <a:rPr lang="en-US" sz="2000" b="1" dirty="0"/>
                        <a:t> </a:t>
                      </a:r>
                      <a:r>
                        <a:rPr lang="en-US" sz="2000" b="1" dirty="0" err="1"/>
                        <a:t>anggaran</a:t>
                      </a:r>
                      <a:r>
                        <a:rPr lang="en-US" sz="2000" b="1" dirty="0"/>
                        <a:t> </a:t>
                      </a:r>
                      <a:r>
                        <a:rPr lang="en-US" sz="2000" b="1" dirty="0" err="1"/>
                        <a:t>belanja</a:t>
                      </a:r>
                      <a:r>
                        <a:rPr lang="en-US" sz="2000" b="1" dirty="0"/>
                        <a:t> </a:t>
                      </a:r>
                      <a:r>
                        <a:rPr lang="en-US" sz="2000" b="1" dirty="0" err="1"/>
                        <a:t>dalam</a:t>
                      </a:r>
                      <a:r>
                        <a:rPr lang="en-US" sz="2000" b="1" dirty="0"/>
                        <a:t> APBD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1313" indent="-341313" algn="just">
                        <a:buAutoNum type="alphaLcPeriod"/>
                      </a:pPr>
                      <a:r>
                        <a:rPr lang="en-US" sz="1600" b="1" dirty="0" err="1"/>
                        <a:t>Penyediaan</a:t>
                      </a:r>
                      <a:r>
                        <a:rPr lang="en-US" sz="1600" b="1" dirty="0"/>
                        <a:t> </a:t>
                      </a:r>
                      <a:r>
                        <a:rPr lang="en-US" sz="1600" b="1" dirty="0" err="1"/>
                        <a:t>alokasi</a:t>
                      </a:r>
                      <a:r>
                        <a:rPr lang="en-US" sz="1600" b="1" dirty="0"/>
                        <a:t> </a:t>
                      </a:r>
                      <a:r>
                        <a:rPr lang="en-US" sz="1600" b="1" dirty="0" err="1"/>
                        <a:t>anggaran</a:t>
                      </a:r>
                      <a:r>
                        <a:rPr lang="en-US" sz="1600" b="1" dirty="0"/>
                        <a:t> </a:t>
                      </a:r>
                      <a:r>
                        <a:rPr lang="en-US" sz="1600" b="1" dirty="0" err="1"/>
                        <a:t>belanja</a:t>
                      </a:r>
                      <a:r>
                        <a:rPr lang="en-US" sz="1600" b="1" dirty="0"/>
                        <a:t> </a:t>
                      </a:r>
                      <a:r>
                        <a:rPr lang="en-US" sz="1600" b="1" dirty="0" err="1"/>
                        <a:t>untuk</a:t>
                      </a:r>
                      <a:r>
                        <a:rPr lang="en-US" sz="1600" b="1" dirty="0"/>
                        <a:t> </a:t>
                      </a:r>
                      <a:r>
                        <a:rPr lang="en-US" sz="1600" b="1" dirty="0" err="1"/>
                        <a:t>fungsi</a:t>
                      </a:r>
                      <a:r>
                        <a:rPr lang="en-US" sz="1600" b="1" dirty="0"/>
                        <a:t> </a:t>
                      </a:r>
                      <a:r>
                        <a:rPr lang="en-US" sz="1600" b="1" dirty="0" err="1"/>
                        <a:t>pendidikan</a:t>
                      </a:r>
                      <a:r>
                        <a:rPr lang="en-US" sz="1600" b="1" dirty="0"/>
                        <a:t> </a:t>
                      </a:r>
                      <a:r>
                        <a:rPr lang="en-US" sz="1600" b="1" dirty="0" err="1"/>
                        <a:t>sebesar</a:t>
                      </a:r>
                      <a:r>
                        <a:rPr lang="en-US" sz="1600" b="1" dirty="0"/>
                        <a:t> 20%</a:t>
                      </a:r>
                    </a:p>
                    <a:p>
                      <a:pPr marL="341313" indent="-341313" algn="just">
                        <a:buAutoNum type="alphaLcPeriod"/>
                      </a:pPr>
                      <a:r>
                        <a:rPr lang="en-US" sz="1600" b="1" dirty="0" err="1"/>
                        <a:t>Penyediaan</a:t>
                      </a:r>
                      <a:r>
                        <a:rPr lang="en-US" sz="1600" b="1" dirty="0"/>
                        <a:t> </a:t>
                      </a:r>
                      <a:r>
                        <a:rPr lang="en-US" sz="1600" b="1" dirty="0" err="1"/>
                        <a:t>alokasi</a:t>
                      </a:r>
                      <a:r>
                        <a:rPr lang="en-US" sz="1600" b="1" dirty="0"/>
                        <a:t> </a:t>
                      </a:r>
                      <a:r>
                        <a:rPr lang="en-US" sz="1600" b="1" dirty="0" err="1"/>
                        <a:t>anggaran</a:t>
                      </a:r>
                      <a:r>
                        <a:rPr lang="en-US" sz="1600" b="1" dirty="0"/>
                        <a:t> </a:t>
                      </a:r>
                      <a:r>
                        <a:rPr lang="en-US" sz="1600" b="1" dirty="0" err="1"/>
                        <a:t>belanja</a:t>
                      </a:r>
                      <a:r>
                        <a:rPr lang="en-US" sz="1600" b="1" dirty="0"/>
                        <a:t> </a:t>
                      </a:r>
                      <a:r>
                        <a:rPr lang="en-US" sz="1600" b="1" dirty="0" err="1"/>
                        <a:t>urusan</a:t>
                      </a:r>
                      <a:r>
                        <a:rPr lang="en-US" sz="1600" b="1" dirty="0"/>
                        <a:t> </a:t>
                      </a:r>
                      <a:r>
                        <a:rPr lang="en-US" sz="1600" b="1" dirty="0" err="1"/>
                        <a:t>kesehatan</a:t>
                      </a:r>
                      <a:r>
                        <a:rPr lang="en-US" sz="1600" b="1" dirty="0"/>
                        <a:t> </a:t>
                      </a:r>
                      <a:r>
                        <a:rPr lang="en-US" sz="1600" b="1" dirty="0" err="1"/>
                        <a:t>sebesar</a:t>
                      </a:r>
                      <a:r>
                        <a:rPr lang="en-US" sz="1600" b="1" dirty="0"/>
                        <a:t> 10% </a:t>
                      </a:r>
                    </a:p>
                    <a:p>
                      <a:pPr marL="341313" indent="-341313" algn="just">
                        <a:buAutoNum type="alphaLcPeriod"/>
                      </a:pPr>
                      <a:r>
                        <a:rPr lang="en-US" sz="1600" b="1" dirty="0" err="1"/>
                        <a:t>Penyediaan</a:t>
                      </a:r>
                      <a:r>
                        <a:rPr lang="en-US" sz="1600" b="1" dirty="0"/>
                        <a:t> </a:t>
                      </a:r>
                      <a:r>
                        <a:rPr lang="en-US" sz="1600" b="1" dirty="0" err="1"/>
                        <a:t>alokasi</a:t>
                      </a:r>
                      <a:r>
                        <a:rPr lang="en-US" sz="1600" b="1" dirty="0"/>
                        <a:t> </a:t>
                      </a:r>
                      <a:r>
                        <a:rPr lang="en-US" sz="1600" b="1" dirty="0" err="1"/>
                        <a:t>anggaran</a:t>
                      </a:r>
                      <a:r>
                        <a:rPr lang="en-US" sz="1600" b="1" dirty="0"/>
                        <a:t> </a:t>
                      </a:r>
                      <a:r>
                        <a:rPr lang="en-US" sz="1600" b="1" dirty="0" err="1"/>
                        <a:t>belanja</a:t>
                      </a:r>
                      <a:r>
                        <a:rPr lang="en-US" sz="1600" b="1" dirty="0"/>
                        <a:t> </a:t>
                      </a:r>
                      <a:r>
                        <a:rPr lang="en-US" sz="1600" b="1" dirty="0" err="1"/>
                        <a:t>infrastruktur</a:t>
                      </a:r>
                      <a:r>
                        <a:rPr lang="en-US" sz="1600" b="1" dirty="0"/>
                        <a:t> </a:t>
                      </a:r>
                      <a:r>
                        <a:rPr lang="en-US" sz="1600" b="1" dirty="0" err="1"/>
                        <a:t>sebesar</a:t>
                      </a:r>
                      <a:r>
                        <a:rPr lang="en-US" sz="1600" b="1" dirty="0"/>
                        <a:t> 25% </a:t>
                      </a:r>
                    </a:p>
                    <a:p>
                      <a:pPr marL="341313" indent="-341313" algn="just">
                        <a:buAutoNum type="alphaLcPeriod"/>
                      </a:pPr>
                      <a:r>
                        <a:rPr lang="en-US" sz="1600" b="1" dirty="0" err="1"/>
                        <a:t>Penyediaan</a:t>
                      </a:r>
                      <a:r>
                        <a:rPr lang="en-US" sz="1600" b="1" dirty="0"/>
                        <a:t> </a:t>
                      </a:r>
                      <a:r>
                        <a:rPr lang="en-US" sz="1600" b="1" dirty="0" err="1"/>
                        <a:t>alokasi</a:t>
                      </a:r>
                      <a:r>
                        <a:rPr lang="en-US" sz="1600" b="1" dirty="0"/>
                        <a:t> </a:t>
                      </a:r>
                      <a:r>
                        <a:rPr lang="en-US" sz="1600" b="1" dirty="0" err="1"/>
                        <a:t>anggaran</a:t>
                      </a:r>
                      <a:r>
                        <a:rPr lang="en-US" sz="1600" b="1" dirty="0"/>
                        <a:t> </a:t>
                      </a:r>
                      <a:r>
                        <a:rPr lang="en-US" sz="1600" b="1" dirty="0" err="1"/>
                        <a:t>belanja</a:t>
                      </a:r>
                      <a:r>
                        <a:rPr lang="en-US" sz="1600" b="1" dirty="0"/>
                        <a:t> </a:t>
                      </a:r>
                      <a:r>
                        <a:rPr lang="en-US" sz="1600" b="1" dirty="0" err="1"/>
                        <a:t>untuk</a:t>
                      </a:r>
                      <a:r>
                        <a:rPr lang="en-US" sz="1600" b="1" dirty="0"/>
                        <a:t> </a:t>
                      </a:r>
                      <a:r>
                        <a:rPr lang="en-US" sz="1600" b="1" dirty="0" err="1"/>
                        <a:t>memenuhi</a:t>
                      </a:r>
                      <a:r>
                        <a:rPr lang="en-US" sz="1600" b="1" dirty="0"/>
                        <a:t> </a:t>
                      </a:r>
                      <a:r>
                        <a:rPr lang="en-US" sz="1600" b="1" dirty="0" err="1"/>
                        <a:t>standar</a:t>
                      </a:r>
                      <a:r>
                        <a:rPr lang="en-US" sz="1600" b="1" dirty="0"/>
                        <a:t> </a:t>
                      </a:r>
                      <a:r>
                        <a:rPr lang="en-US" sz="1600" b="1" dirty="0" err="1"/>
                        <a:t>pelayanan</a:t>
                      </a:r>
                      <a:r>
                        <a:rPr lang="en-US" sz="1600" b="1" dirty="0"/>
                        <a:t> minimal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3091">
                <a:tc>
                  <a:txBody>
                    <a:bodyPr/>
                    <a:lstStyle/>
                    <a:p>
                      <a:pPr algn="ctr"/>
                      <a:r>
                        <a:rPr lang="en-US" sz="20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err="1"/>
                        <a:t>Transparansi</a:t>
                      </a:r>
                      <a:r>
                        <a:rPr lang="en-US" sz="2000" b="1" dirty="0"/>
                        <a:t> </a:t>
                      </a:r>
                      <a:r>
                        <a:rPr lang="en-US" sz="2000" b="1" dirty="0" err="1"/>
                        <a:t>pengelolaan</a:t>
                      </a:r>
                      <a:r>
                        <a:rPr lang="en-US" sz="2000" b="1" dirty="0"/>
                        <a:t> </a:t>
                      </a:r>
                      <a:r>
                        <a:rPr lang="en-US" sz="2000" b="1" dirty="0" err="1"/>
                        <a:t>keuangan</a:t>
                      </a:r>
                      <a:r>
                        <a:rPr lang="en-US" sz="2000" b="1" dirty="0"/>
                        <a:t> </a:t>
                      </a:r>
                      <a:r>
                        <a:rPr lang="en-US" sz="2000" b="1" dirty="0" err="1"/>
                        <a:t>daerah</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buAutoNum type="alphaLcPeriod"/>
                      </a:pPr>
                      <a:r>
                        <a:rPr lang="en-US" sz="1600" b="1" dirty="0" err="1"/>
                        <a:t>Ketetapan</a:t>
                      </a:r>
                      <a:r>
                        <a:rPr lang="en-US" sz="1600" b="1" dirty="0"/>
                        <a:t> </a:t>
                      </a:r>
                      <a:r>
                        <a:rPr lang="en-US" sz="1600" b="1" dirty="0" err="1"/>
                        <a:t>waktu</a:t>
                      </a:r>
                      <a:endParaRPr lang="en-US" sz="1600" b="1" dirty="0"/>
                    </a:p>
                    <a:p>
                      <a:pPr marL="342900" indent="-342900" algn="just">
                        <a:buAutoNum type="alphaLcPeriod"/>
                      </a:pPr>
                      <a:r>
                        <a:rPr lang="en-US" sz="1600" b="1" dirty="0" err="1"/>
                        <a:t>Keteraksesan</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2" name="TextBox 21">
            <a:extLst>
              <a:ext uri="{FF2B5EF4-FFF2-40B4-BE49-F238E27FC236}">
                <a16:creationId xmlns:a16="http://schemas.microsoft.com/office/drawing/2014/main" id="{A9E06AE2-097E-4538-93B0-86225951B5AF}"/>
              </a:ext>
            </a:extLst>
          </p:cNvPr>
          <p:cNvSpPr txBox="1"/>
          <p:nvPr/>
        </p:nvSpPr>
        <p:spPr>
          <a:xfrm>
            <a:off x="9013606" y="6527277"/>
            <a:ext cx="3087328" cy="276999"/>
          </a:xfrm>
          <a:prstGeom prst="rect">
            <a:avLst/>
          </a:prstGeom>
          <a:noFill/>
        </p:spPr>
        <p:txBody>
          <a:bodyPr wrap="square" rtlCol="0">
            <a:spAutoFit/>
          </a:bodyPr>
          <a:lstStyle/>
          <a:p>
            <a:r>
              <a:rPr lang="en-US" sz="1200" b="1" dirty="0" err="1">
                <a:solidFill>
                  <a:schemeClr val="bg1"/>
                </a:solidFill>
              </a:rPr>
              <a:t>Pasal</a:t>
            </a:r>
            <a:r>
              <a:rPr lang="en-US" sz="1200" b="1" dirty="0">
                <a:solidFill>
                  <a:schemeClr val="bg1"/>
                </a:solidFill>
              </a:rPr>
              <a:t> 6 </a:t>
            </a:r>
            <a:r>
              <a:rPr lang="en-US" sz="1200" b="1" dirty="0" err="1">
                <a:solidFill>
                  <a:schemeClr val="bg1"/>
                </a:solidFill>
              </a:rPr>
              <a:t>s.d</a:t>
            </a:r>
            <a:r>
              <a:rPr lang="en-US" sz="1200" b="1" dirty="0">
                <a:solidFill>
                  <a:schemeClr val="bg1"/>
                </a:solidFill>
              </a:rPr>
              <a:t> 14 </a:t>
            </a:r>
            <a:r>
              <a:rPr lang="en-US" sz="1200" b="1" dirty="0" err="1">
                <a:solidFill>
                  <a:schemeClr val="bg1"/>
                </a:solidFill>
              </a:rPr>
              <a:t>Permendagri</a:t>
            </a:r>
            <a:r>
              <a:rPr lang="en-US" sz="1200" b="1" dirty="0">
                <a:solidFill>
                  <a:schemeClr val="bg1"/>
                </a:solidFill>
              </a:rPr>
              <a:t> 19/2020</a:t>
            </a:r>
          </a:p>
        </p:txBody>
      </p:sp>
    </p:spTree>
    <p:extLst>
      <p:ext uri="{BB962C8B-B14F-4D97-AF65-F5344CB8AC3E}">
        <p14:creationId xmlns:p14="http://schemas.microsoft.com/office/powerpoint/2010/main" val="20977905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5AF87D6-A120-46DB-8755-DED0ACF49B41}"/>
              </a:ext>
              <a:ext uri="{C183D7F6-B498-43B3-948B-1728B52AA6E4}">
                <adec:decorative xmlns:adec="http://schemas.microsoft.com/office/drawing/2017/decorative" val="1"/>
              </a:ext>
            </a:extLst>
          </p:cNvPr>
          <p:cNvPicPr>
            <a:picLocks noChangeAspect="1"/>
          </p:cNvPicPr>
          <p:nvPr/>
        </p:nvPicPr>
        <p:blipFill rotWithShape="1">
          <a:blip r:embed="rId2"/>
          <a:srcRect r="5743"/>
          <a:stretch/>
        </p:blipFill>
        <p:spPr>
          <a:xfrm>
            <a:off x="-3273" y="2925"/>
            <a:ext cx="12200582" cy="6471965"/>
          </a:xfrm>
          <a:prstGeom prst="rect">
            <a:avLst/>
          </a:prstGeom>
        </p:spPr>
      </p:pic>
      <p:sp>
        <p:nvSpPr>
          <p:cNvPr id="20" name="Rectangle 19">
            <a:extLst>
              <a:ext uri="{FF2B5EF4-FFF2-40B4-BE49-F238E27FC236}">
                <a16:creationId xmlns:a16="http://schemas.microsoft.com/office/drawing/2014/main" id="{E79B011E-A98A-47CC-B22E-3AAB13C960A4}"/>
              </a:ext>
            </a:extLst>
          </p:cNvPr>
          <p:cNvSpPr/>
          <p:nvPr/>
        </p:nvSpPr>
        <p:spPr>
          <a:xfrm>
            <a:off x="-3273" y="50800"/>
            <a:ext cx="12192000" cy="647489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7" name="Group 20">
            <a:extLst>
              <a:ext uri="{FF2B5EF4-FFF2-40B4-BE49-F238E27FC236}">
                <a16:creationId xmlns:a16="http://schemas.microsoft.com/office/drawing/2014/main" id="{BFAE57E3-B3AE-A445-A136-919839806179}"/>
              </a:ext>
            </a:extLst>
          </p:cNvPr>
          <p:cNvGrpSpPr>
            <a:grpSpLocks/>
          </p:cNvGrpSpPr>
          <p:nvPr/>
        </p:nvGrpSpPr>
        <p:grpSpPr bwMode="auto">
          <a:xfrm>
            <a:off x="0" y="-76201"/>
            <a:ext cx="12192000" cy="827086"/>
            <a:chOff x="0" y="271428"/>
            <a:chExt cx="9144000" cy="500491"/>
          </a:xfrm>
        </p:grpSpPr>
        <p:grpSp>
          <p:nvGrpSpPr>
            <p:cNvPr id="11" name="Group 10">
              <a:extLst>
                <a:ext uri="{FF2B5EF4-FFF2-40B4-BE49-F238E27FC236}">
                  <a16:creationId xmlns:a16="http://schemas.microsoft.com/office/drawing/2014/main" id="{F94E7B63-28A6-CC41-8498-71647936AED5}"/>
                </a:ext>
              </a:extLst>
            </p:cNvPr>
            <p:cNvGrpSpPr>
              <a:grpSpLocks/>
            </p:cNvGrpSpPr>
            <p:nvPr/>
          </p:nvGrpSpPr>
          <p:grpSpPr bwMode="auto">
            <a:xfrm>
              <a:off x="0" y="317544"/>
              <a:ext cx="9144000" cy="281269"/>
              <a:chOff x="0" y="1481726"/>
              <a:chExt cx="9144000" cy="300016"/>
            </a:xfrm>
          </p:grpSpPr>
          <p:sp>
            <p:nvSpPr>
              <p:cNvPr id="15" name="Rectangle 14">
                <a:extLst>
                  <a:ext uri="{FF2B5EF4-FFF2-40B4-BE49-F238E27FC236}">
                    <a16:creationId xmlns:a16="http://schemas.microsoft.com/office/drawing/2014/main" id="{EE016987-22FA-7F46-A39B-8148C27B47D2}"/>
                  </a:ext>
                </a:extLst>
              </p:cNvPr>
              <p:cNvSpPr/>
              <p:nvPr/>
            </p:nvSpPr>
            <p:spPr>
              <a:xfrm>
                <a:off x="0" y="1481726"/>
                <a:ext cx="9144000" cy="152467"/>
              </a:xfrm>
              <a:prstGeom prst="rect">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sp>
            <p:nvSpPr>
              <p:cNvPr id="16" name="Rectangle 15">
                <a:extLst>
                  <a:ext uri="{FF2B5EF4-FFF2-40B4-BE49-F238E27FC236}">
                    <a16:creationId xmlns:a16="http://schemas.microsoft.com/office/drawing/2014/main" id="{395EB0A9-B4BE-6E4C-A482-663F131B78F6}"/>
                  </a:ext>
                </a:extLst>
              </p:cNvPr>
              <p:cNvSpPr/>
              <p:nvPr/>
            </p:nvSpPr>
            <p:spPr>
              <a:xfrm>
                <a:off x="0" y="1629275"/>
                <a:ext cx="9144000" cy="152467"/>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th-TH">
                  <a:solidFill>
                    <a:srgbClr val="FFFFFF"/>
                  </a:solidFill>
                </a:endParaRPr>
              </a:p>
            </p:txBody>
          </p:sp>
        </p:grpSp>
        <p:pic>
          <p:nvPicPr>
            <p:cNvPr id="12" name="Picture 11" descr="National emblem of Indonesia Garuda Pancasila.svg">
              <a:extLst>
                <a:ext uri="{FF2B5EF4-FFF2-40B4-BE49-F238E27FC236}">
                  <a16:creationId xmlns:a16="http://schemas.microsoft.com/office/drawing/2014/main" id="{AF100F7D-FB46-FD4F-8C2B-A4844BC7CE3D}"/>
                </a:ext>
              </a:extLst>
            </p:cNvPr>
            <p:cNvPicPr>
              <a:picLocks noChangeAspect="1" noChangeArrowheads="1"/>
            </p:cNvPicPr>
            <p:nvPr/>
          </p:nvPicPr>
          <p:blipFill>
            <a:blip r:embed="rId3" cstate="print"/>
            <a:srcRect/>
            <a:stretch>
              <a:fillRect/>
            </a:stretch>
          </p:blipFill>
          <p:spPr bwMode="auto">
            <a:xfrm>
              <a:off x="35496" y="311774"/>
              <a:ext cx="731092" cy="46014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8A3EC929-F9BB-2648-838C-287C263DAE54}"/>
                </a:ext>
              </a:extLst>
            </p:cNvPr>
            <p:cNvSpPr txBox="1">
              <a:spLocks/>
            </p:cNvSpPr>
            <p:nvPr/>
          </p:nvSpPr>
          <p:spPr>
            <a:xfrm>
              <a:off x="3124200" y="271428"/>
              <a:ext cx="2786063" cy="214408"/>
            </a:xfrm>
            <a:prstGeom prst="rect">
              <a:avLst/>
            </a:prstGeom>
            <a:noFill/>
          </p:spPr>
          <p:txBody>
            <a:bodyPr anchor="ctr"/>
            <a:lstStyle/>
            <a:p>
              <a:pPr algn="ctr">
                <a:defRPr/>
              </a:pPr>
              <a:r>
                <a:rPr lang="en-US" sz="1200" b="1" dirty="0">
                  <a:solidFill>
                    <a:srgbClr val="FFFFFF"/>
                  </a:solidFill>
                  <a:latin typeface="Bookman Old Style" pitchFamily="18" charset="0"/>
                </a:rPr>
                <a:t> KEMENTERIAN DALAM NEGERI</a:t>
              </a:r>
              <a:endParaRPr lang="id-ID" sz="1200" b="1" dirty="0">
                <a:solidFill>
                  <a:srgbClr val="FFFFFF"/>
                </a:solidFill>
                <a:latin typeface="Bookman Old Style" pitchFamily="18" charset="0"/>
              </a:endParaRPr>
            </a:p>
          </p:txBody>
        </p:sp>
        <p:sp>
          <p:nvSpPr>
            <p:cNvPr id="14" name="Title 1">
              <a:extLst>
                <a:ext uri="{FF2B5EF4-FFF2-40B4-BE49-F238E27FC236}">
                  <a16:creationId xmlns:a16="http://schemas.microsoft.com/office/drawing/2014/main" id="{AB94A022-D14F-6347-8CE2-DD71AB3173FE}"/>
                </a:ext>
              </a:extLst>
            </p:cNvPr>
            <p:cNvSpPr txBox="1">
              <a:spLocks/>
            </p:cNvSpPr>
            <p:nvPr/>
          </p:nvSpPr>
          <p:spPr>
            <a:xfrm>
              <a:off x="3429000" y="409760"/>
              <a:ext cx="2286000" cy="214408"/>
            </a:xfrm>
            <a:prstGeom prst="rect">
              <a:avLst/>
            </a:prstGeom>
            <a:noFill/>
          </p:spPr>
          <p:txBody>
            <a:bodyPr anchor="ctr"/>
            <a:lstStyle/>
            <a:p>
              <a:pPr algn="ctr">
                <a:defRPr/>
              </a:pPr>
              <a:r>
                <a:rPr lang="en-US" sz="1200" b="1" dirty="0">
                  <a:solidFill>
                    <a:srgbClr val="FF0000"/>
                  </a:solidFill>
                  <a:latin typeface="Bookman Old Style" pitchFamily="18" charset="0"/>
                </a:rPr>
                <a:t>REPUBLIK INDONESIA</a:t>
              </a:r>
              <a:endParaRPr lang="id-ID" sz="1200" b="1" dirty="0">
                <a:solidFill>
                  <a:srgbClr val="FF0000"/>
                </a:solidFill>
                <a:latin typeface="Bookman Old Style" pitchFamily="18" charset="0"/>
              </a:endParaRPr>
            </a:p>
          </p:txBody>
        </p:sp>
      </p:grpSp>
      <p:pic>
        <p:nvPicPr>
          <p:cNvPr id="1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20463" y="-9527"/>
            <a:ext cx="871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a:extLst>
              <a:ext uri="{FF2B5EF4-FFF2-40B4-BE49-F238E27FC236}">
                <a16:creationId xmlns:a16="http://schemas.microsoft.com/office/drawing/2014/main" id="{4ABC7E3C-6CEC-4C1A-A7DE-845CBFE3692C}"/>
              </a:ext>
            </a:extLst>
          </p:cNvPr>
          <p:cNvSpPr>
            <a:spLocks noGrp="1"/>
          </p:cNvSpPr>
          <p:nvPr>
            <p:ph type="title"/>
          </p:nvPr>
        </p:nvSpPr>
        <p:spPr>
          <a:xfrm>
            <a:off x="9144000" y="427598"/>
            <a:ext cx="2025883" cy="429101"/>
          </a:xfrm>
        </p:spPr>
        <p:txBody>
          <a:bodyPr>
            <a:normAutofit/>
          </a:bodyPr>
          <a:lstStyle/>
          <a:p>
            <a:pPr algn="r"/>
            <a:r>
              <a:rPr lang="en-US" sz="2400" b="1" dirty="0" err="1">
                <a:solidFill>
                  <a:schemeClr val="tx2"/>
                </a:solidFill>
                <a:latin typeface="Arial Rounded MT Bold" panose="020F0704030504030204" pitchFamily="34" charset="0"/>
              </a:rPr>
              <a:t>Lanjutan</a:t>
            </a:r>
            <a:r>
              <a:rPr lang="en-US" sz="2400" b="1" dirty="0">
                <a:solidFill>
                  <a:schemeClr val="tx2"/>
                </a:solidFill>
                <a:latin typeface="Arial Rounded MT Bold" panose="020F0704030504030204" pitchFamily="34" charset="0"/>
              </a:rPr>
              <a:t>…</a:t>
            </a:r>
          </a:p>
        </p:txBody>
      </p:sp>
      <p:graphicFrame>
        <p:nvGraphicFramePr>
          <p:cNvPr id="19" name="Content Placeholder 7">
            <a:extLst>
              <a:ext uri="{FF2B5EF4-FFF2-40B4-BE49-F238E27FC236}">
                <a16:creationId xmlns:a16="http://schemas.microsoft.com/office/drawing/2014/main" id="{99D15C38-62B7-46F8-B4A3-4C47842D57B6}"/>
              </a:ext>
            </a:extLst>
          </p:cNvPr>
          <p:cNvGraphicFramePr>
            <a:graphicFrameLocks noGrp="1"/>
          </p:cNvGraphicFramePr>
          <p:nvPr>
            <p:ph idx="1"/>
          </p:nvPr>
        </p:nvGraphicFramePr>
        <p:xfrm>
          <a:off x="412955" y="917763"/>
          <a:ext cx="11395589" cy="5567061"/>
        </p:xfrm>
        <a:graphic>
          <a:graphicData uri="http://schemas.openxmlformats.org/drawingml/2006/table">
            <a:tbl>
              <a:tblPr firstRow="1" bandRow="1">
                <a:tableStyleId>{00A15C55-8517-42AA-B614-E9B94910E393}</a:tableStyleId>
              </a:tblPr>
              <a:tblGrid>
                <a:gridCol w="449930">
                  <a:extLst>
                    <a:ext uri="{9D8B030D-6E8A-4147-A177-3AD203B41FA5}">
                      <a16:colId xmlns:a16="http://schemas.microsoft.com/office/drawing/2014/main" val="20000"/>
                    </a:ext>
                  </a:extLst>
                </a:gridCol>
                <a:gridCol w="1996225">
                  <a:extLst>
                    <a:ext uri="{9D8B030D-6E8A-4147-A177-3AD203B41FA5}">
                      <a16:colId xmlns:a16="http://schemas.microsoft.com/office/drawing/2014/main" val="20001"/>
                    </a:ext>
                  </a:extLst>
                </a:gridCol>
                <a:gridCol w="776394">
                  <a:extLst>
                    <a:ext uri="{9D8B030D-6E8A-4147-A177-3AD203B41FA5}">
                      <a16:colId xmlns:a16="http://schemas.microsoft.com/office/drawing/2014/main" val="3842565892"/>
                    </a:ext>
                  </a:extLst>
                </a:gridCol>
                <a:gridCol w="4086520">
                  <a:extLst>
                    <a:ext uri="{9D8B030D-6E8A-4147-A177-3AD203B41FA5}">
                      <a16:colId xmlns:a16="http://schemas.microsoft.com/office/drawing/2014/main" val="20002"/>
                    </a:ext>
                  </a:extLst>
                </a:gridCol>
                <a:gridCol w="4086520">
                  <a:extLst>
                    <a:ext uri="{9D8B030D-6E8A-4147-A177-3AD203B41FA5}">
                      <a16:colId xmlns:a16="http://schemas.microsoft.com/office/drawing/2014/main" val="20004"/>
                    </a:ext>
                  </a:extLst>
                </a:gridCol>
              </a:tblGrid>
              <a:tr h="660448">
                <a:tc>
                  <a:txBody>
                    <a:bodyPr/>
                    <a:lstStyle/>
                    <a:p>
                      <a:pPr algn="ctr"/>
                      <a:r>
                        <a:rPr lang="en-US" sz="1400" dirty="0">
                          <a:solidFill>
                            <a:schemeClr val="bg1"/>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a:solidFill>
                            <a:schemeClr val="bg1"/>
                          </a:solidFill>
                        </a:rPr>
                        <a:t>Dimensi</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a:solidFill>
                            <a:schemeClr val="bg1"/>
                          </a:solidFill>
                        </a:rPr>
                        <a:t>Bobot</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err="1">
                          <a:solidFill>
                            <a:schemeClr val="bg1"/>
                          </a:solidFill>
                        </a:rPr>
                        <a:t>Indikator</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85247">
                <a:tc>
                  <a:txBody>
                    <a:bodyPr/>
                    <a:lstStyle/>
                    <a:p>
                      <a:pPr algn="ctr"/>
                      <a:r>
                        <a:rPr lang="en-US" sz="14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a:t>Penyerapan</a:t>
                      </a:r>
                      <a:r>
                        <a:rPr lang="en-US" sz="1400" b="1" dirty="0"/>
                        <a:t> </a:t>
                      </a:r>
                      <a:r>
                        <a:rPr lang="en-US" sz="1400" b="1" dirty="0" err="1"/>
                        <a:t>anggaran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14350" indent="-514350">
                        <a:buAutoNum type="alphaLcPeriod"/>
                      </a:pPr>
                      <a:r>
                        <a:rPr lang="en-US" sz="1400" b="1" dirty="0" err="1"/>
                        <a:t>anggaran</a:t>
                      </a:r>
                      <a:r>
                        <a:rPr lang="en-US" sz="1400" b="1" dirty="0"/>
                        <a:t> </a:t>
                      </a:r>
                      <a:r>
                        <a:rPr lang="en-US" sz="1400" b="1" dirty="0" err="1"/>
                        <a:t>belanja</a:t>
                      </a:r>
                      <a:r>
                        <a:rPr lang="en-US" sz="1400" b="1" dirty="0"/>
                        <a:t> </a:t>
                      </a:r>
                      <a:r>
                        <a:rPr lang="en-US" sz="1400" b="1" dirty="0" err="1"/>
                        <a:t>operasional</a:t>
                      </a:r>
                      <a:endParaRPr lang="en-US" sz="1400" b="1" dirty="0"/>
                    </a:p>
                    <a:p>
                      <a:pPr marL="514350" indent="-514350">
                        <a:buAutoNum type="alphaLcPeriod"/>
                      </a:pPr>
                      <a:r>
                        <a:rPr lang="en-US" sz="1400" b="1" dirty="0" err="1"/>
                        <a:t>anggaran</a:t>
                      </a:r>
                      <a:r>
                        <a:rPr lang="en-US" sz="1400" b="1" dirty="0"/>
                        <a:t> </a:t>
                      </a:r>
                      <a:r>
                        <a:rPr lang="en-US" sz="1400" b="1" dirty="0" err="1"/>
                        <a:t>belanja</a:t>
                      </a:r>
                      <a:r>
                        <a:rPr lang="en-US" sz="1400" b="1" dirty="0"/>
                        <a:t> modal</a:t>
                      </a:r>
                    </a:p>
                    <a:p>
                      <a:pPr marL="514350" indent="-514350">
                        <a:buAutoNum type="alphaLcPeriod"/>
                      </a:pPr>
                      <a:r>
                        <a:rPr lang="en-US" sz="1400" b="1" dirty="0" err="1"/>
                        <a:t>anggaran</a:t>
                      </a:r>
                      <a:r>
                        <a:rPr lang="en-US" sz="1400" b="1" dirty="0"/>
                        <a:t> </a:t>
                      </a:r>
                      <a:r>
                        <a:rPr lang="en-US" sz="1400" b="1" dirty="0" err="1"/>
                        <a:t>belanja</a:t>
                      </a:r>
                      <a:r>
                        <a:rPr lang="en-US" sz="1400" b="1" dirty="0"/>
                        <a:t> </a:t>
                      </a:r>
                      <a:r>
                        <a:rPr lang="en-US" sz="1400" b="1" dirty="0" err="1"/>
                        <a:t>tidak</a:t>
                      </a:r>
                      <a:r>
                        <a:rPr lang="en-US" sz="1400" b="1" dirty="0"/>
                        <a:t> </a:t>
                      </a:r>
                      <a:r>
                        <a:rPr lang="en-US" sz="1400" b="1" dirty="0" err="1"/>
                        <a:t>terduga</a:t>
                      </a:r>
                      <a:r>
                        <a:rPr lang="en-US" sz="1400" b="1" dirty="0"/>
                        <a:t> </a:t>
                      </a:r>
                    </a:p>
                    <a:p>
                      <a:pPr marL="514350" indent="-514350">
                        <a:buAutoNum type="alphaLcPeriod"/>
                      </a:pPr>
                      <a:r>
                        <a:rPr lang="en-US" sz="1400" b="1" dirty="0" err="1"/>
                        <a:t>anggaran</a:t>
                      </a:r>
                      <a:r>
                        <a:rPr lang="en-US" sz="1400" b="1" dirty="0"/>
                        <a:t> </a:t>
                      </a:r>
                      <a:r>
                        <a:rPr lang="en-US" sz="1400" b="1" dirty="0" err="1"/>
                        <a:t>belanja</a:t>
                      </a:r>
                      <a:r>
                        <a:rPr lang="en-US" sz="1400" b="1" dirty="0"/>
                        <a:t> transfer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baseline="0" dirty="0">
                          <a:solidFill>
                            <a:schemeClr val="dk1"/>
                          </a:solidFill>
                          <a:effectLst/>
                          <a:latin typeface="+mn-lt"/>
                          <a:ea typeface="+mn-ea"/>
                          <a:cs typeface="+mn-cs"/>
                        </a:rPr>
                        <a:t>(</a:t>
                      </a:r>
                      <a:r>
                        <a:rPr lang="en-US" sz="1400" b="1" i="0" kern="1200" baseline="0" dirty="0" err="1">
                          <a:solidFill>
                            <a:schemeClr val="dk1"/>
                          </a:solidFill>
                          <a:effectLst/>
                          <a:latin typeface="+mn-lt"/>
                          <a:ea typeface="+mn-ea"/>
                          <a:cs typeface="+mn-cs"/>
                        </a:rPr>
                        <a:t>sesudah</a:t>
                      </a:r>
                      <a:r>
                        <a:rPr lang="en-US" sz="1400" b="1" i="0" kern="1200" baseline="0" dirty="0">
                          <a:solidFill>
                            <a:schemeClr val="dk1"/>
                          </a:solidFill>
                          <a:effectLst/>
                          <a:latin typeface="+mn-lt"/>
                          <a:ea typeface="+mn-ea"/>
                          <a:cs typeface="+mn-cs"/>
                        </a:rPr>
                        <a:t> PP 12 </a:t>
                      </a:r>
                      <a:r>
                        <a:rPr lang="en-US" sz="1400" b="1" i="0" kern="1200" baseline="0" dirty="0" err="1">
                          <a:solidFill>
                            <a:schemeClr val="dk1"/>
                          </a:solidFill>
                          <a:effectLst/>
                          <a:latin typeface="+mn-lt"/>
                          <a:ea typeface="+mn-ea"/>
                          <a:cs typeface="+mn-cs"/>
                        </a:rPr>
                        <a:t>Tahun</a:t>
                      </a:r>
                      <a:r>
                        <a:rPr lang="en-US" sz="1400" b="1" i="0" kern="1200" baseline="0" dirty="0">
                          <a:solidFill>
                            <a:schemeClr val="dk1"/>
                          </a:solidFill>
                          <a:effectLst/>
                          <a:latin typeface="+mn-lt"/>
                          <a:ea typeface="+mn-ea"/>
                          <a:cs typeface="+mn-cs"/>
                        </a:rPr>
                        <a:t> 2019)</a:t>
                      </a:r>
                    </a:p>
                    <a:p>
                      <a:pPr marL="0" indent="0">
                        <a:buNone/>
                      </a:pPr>
                      <a:endParaRPr lang="en-US" sz="1400" b="1" dirty="0"/>
                    </a:p>
                    <a:p>
                      <a:pPr marL="514350" indent="-514350">
                        <a:buAutoNum type="alphaLcPeriod"/>
                      </a:pPr>
                      <a:endParaRPr lang="en-US" sz="1400" b="1" dirty="0"/>
                    </a:p>
                    <a:p>
                      <a:pPr marL="514350" indent="-514350">
                        <a:buAutoNum type="alphaLcPeriod"/>
                      </a:pPr>
                      <a:endParaRPr lang="en-US" sz="1400" b="1" dirty="0"/>
                    </a:p>
                    <a:p>
                      <a:pPr marL="514350" indent="-514350">
                        <a:buAutoNum type="alphaLcPeriod"/>
                      </a:pPr>
                      <a:endParaRPr lang="en-US" sz="1400" b="1" dirty="0"/>
                    </a:p>
                    <a:p>
                      <a:pPr marL="0" indent="0">
                        <a:buNone/>
                      </a:pPr>
                      <a:endParaRPr lang="en-US" sz="1400" b="1" dirty="0"/>
                    </a:p>
                    <a:p>
                      <a:pPr marL="0" indent="0">
                        <a:buNone/>
                      </a:pP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 </a:t>
                      </a:r>
                      <a:r>
                        <a:rPr lang="en-US" sz="1400" b="1" i="0" kern="1200" dirty="0" err="1">
                          <a:solidFill>
                            <a:schemeClr val="dk1"/>
                          </a:solidFill>
                          <a:effectLst/>
                          <a:latin typeface="+mn-lt"/>
                          <a:ea typeface="+mn-ea"/>
                          <a:cs typeface="+mn-cs"/>
                        </a:rPr>
                        <a:t>anggaran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belanja</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pegawai</a:t>
                      </a:r>
                      <a:endParaRPr lang="en-US" sz="1400" b="1" i="0" kern="1200" baseline="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 </a:t>
                      </a:r>
                      <a:r>
                        <a:rPr lang="en-US" sz="1400" b="1" i="0" kern="1200" dirty="0" err="1">
                          <a:solidFill>
                            <a:schemeClr val="dk1"/>
                          </a:solidFill>
                          <a:effectLst/>
                          <a:latin typeface="+mn-lt"/>
                          <a:ea typeface="+mn-ea"/>
                          <a:cs typeface="+mn-cs"/>
                        </a:rPr>
                        <a:t>anggaran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belanja</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bunga</a:t>
                      </a:r>
                      <a:endParaRPr lang="en-US" sz="1400" b="1" i="0" kern="1200" baseline="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 </a:t>
                      </a:r>
                      <a:r>
                        <a:rPr lang="en-US" sz="1400" b="1" i="0" kern="1200" dirty="0" err="1">
                          <a:solidFill>
                            <a:schemeClr val="dk1"/>
                          </a:solidFill>
                          <a:effectLst/>
                          <a:latin typeface="+mn-lt"/>
                          <a:ea typeface="+mn-ea"/>
                          <a:cs typeface="+mn-cs"/>
                        </a:rPr>
                        <a:t>anggaran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belanja</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subsidi</a:t>
                      </a:r>
                      <a:endParaRPr lang="en-US" sz="1400" b="1" i="0" kern="1200" baseline="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 </a:t>
                      </a:r>
                      <a:r>
                        <a:rPr lang="en-US" sz="1400" b="1" i="0" kern="1200" dirty="0" err="1">
                          <a:solidFill>
                            <a:schemeClr val="dk1"/>
                          </a:solidFill>
                          <a:effectLst/>
                          <a:latin typeface="+mn-lt"/>
                          <a:ea typeface="+mn-ea"/>
                          <a:cs typeface="+mn-cs"/>
                        </a:rPr>
                        <a:t>anggaran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belanja</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hibah</a:t>
                      </a:r>
                      <a:endParaRPr lang="en-US" sz="1400" b="1" i="0" kern="1200" baseline="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 </a:t>
                      </a:r>
                      <a:r>
                        <a:rPr lang="en-US" sz="1400" b="1" i="0" kern="1200" dirty="0" err="1">
                          <a:solidFill>
                            <a:schemeClr val="dk1"/>
                          </a:solidFill>
                          <a:effectLst/>
                          <a:latin typeface="+mn-lt"/>
                          <a:ea typeface="+mn-ea"/>
                          <a:cs typeface="+mn-cs"/>
                        </a:rPr>
                        <a:t>anggaran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belanja</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bantuan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sosial</a:t>
                      </a:r>
                      <a:endParaRPr lang="en-US" sz="1400" b="1" i="0" kern="1200" baseline="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 </a:t>
                      </a:r>
                      <a:r>
                        <a:rPr lang="en-US" sz="1400" b="1" i="0" kern="1200" dirty="0" err="1">
                          <a:solidFill>
                            <a:schemeClr val="dk1"/>
                          </a:solidFill>
                          <a:effectLst/>
                          <a:latin typeface="+mn-lt"/>
                          <a:ea typeface="+mn-ea"/>
                          <a:cs typeface="+mn-cs"/>
                        </a:rPr>
                        <a:t>anggaran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belanja</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bagi</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hasil</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dan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bantuan</a:t>
                      </a:r>
                      <a:endParaRPr lang="en-US" sz="1400" b="1" i="0" kern="1200" baseline="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baseline="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keuangan</a:t>
                      </a:r>
                      <a:endParaRPr lang="en-US" sz="1400" b="1" i="0" kern="1200" baseline="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 </a:t>
                      </a:r>
                      <a:r>
                        <a:rPr lang="en-US" sz="1400" b="1" i="0" kern="1200" dirty="0" err="1">
                          <a:solidFill>
                            <a:schemeClr val="dk1"/>
                          </a:solidFill>
                          <a:effectLst/>
                          <a:latin typeface="+mn-lt"/>
                          <a:ea typeface="+mn-ea"/>
                          <a:cs typeface="+mn-cs"/>
                        </a:rPr>
                        <a:t>anggaran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belanja</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tidak</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terduga</a:t>
                      </a:r>
                      <a:endParaRPr lang="en-US" sz="1400" b="1" i="0" kern="1200" baseline="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 </a:t>
                      </a:r>
                      <a:r>
                        <a:rPr lang="en-US" sz="1400" b="1" i="0" kern="1200" dirty="0" err="1">
                          <a:solidFill>
                            <a:schemeClr val="dk1"/>
                          </a:solidFill>
                          <a:effectLst/>
                          <a:latin typeface="+mn-lt"/>
                          <a:ea typeface="+mn-ea"/>
                          <a:cs typeface="+mn-cs"/>
                        </a:rPr>
                        <a:t>anggaran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barang</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dan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jasa</a:t>
                      </a:r>
                      <a:endParaRPr lang="en-US" sz="1400" b="1" i="0" kern="1200" baseline="0" dirty="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a:t>
                      </a:r>
                      <a:r>
                        <a:rPr lang="en-US" sz="1400" b="1" i="0" kern="1200" baseline="0" dirty="0">
                          <a:solidFill>
                            <a:schemeClr val="dk1"/>
                          </a:solidFill>
                          <a:effectLst/>
                          <a:latin typeface="+mn-lt"/>
                          <a:ea typeface="+mn-ea"/>
                          <a:cs typeface="+mn-cs"/>
                        </a:rPr>
                        <a:t> </a:t>
                      </a:r>
                      <a:r>
                        <a:rPr lang="en-US" sz="1400" b="1" i="0" kern="1200" dirty="0" err="1">
                          <a:solidFill>
                            <a:schemeClr val="dk1"/>
                          </a:solidFill>
                          <a:effectLst/>
                          <a:latin typeface="+mn-lt"/>
                          <a:ea typeface="+mn-ea"/>
                          <a:cs typeface="+mn-cs"/>
                        </a:rPr>
                        <a:t>anggaran</a:t>
                      </a:r>
                      <a:r>
                        <a:rPr lang="en-US" sz="1400" b="1" i="0" kern="1200" baseline="0" dirty="0">
                          <a:solidFill>
                            <a:schemeClr val="dk1"/>
                          </a:solidFill>
                          <a:effectLst/>
                          <a:latin typeface="+mn-lt"/>
                          <a:ea typeface="+mn-ea"/>
                          <a:cs typeface="+mn-cs"/>
                        </a:rPr>
                        <a:t> </a:t>
                      </a:r>
                      <a:r>
                        <a:rPr lang="en-US" sz="1400" b="1" i="0" kern="1200" baseline="0" dirty="0" err="1">
                          <a:solidFill>
                            <a:schemeClr val="dk1"/>
                          </a:solidFill>
                          <a:effectLst/>
                          <a:latin typeface="+mn-lt"/>
                          <a:ea typeface="+mn-ea"/>
                          <a:cs typeface="+mn-cs"/>
                        </a:rPr>
                        <a:t>belanja</a:t>
                      </a:r>
                      <a:r>
                        <a:rPr lang="en-US" sz="1400" b="1" i="0" kern="1200" baseline="0" dirty="0">
                          <a:solidFill>
                            <a:schemeClr val="dk1"/>
                          </a:solidFill>
                          <a:effectLst/>
                          <a:latin typeface="+mn-lt"/>
                          <a:ea typeface="+mn-ea"/>
                          <a:cs typeface="+mn-cs"/>
                        </a:rPr>
                        <a:t> modal</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1" i="0" kern="1200" baseline="0" dirty="0">
                          <a:solidFill>
                            <a:schemeClr val="dk1"/>
                          </a:solidFill>
                          <a:effectLst/>
                          <a:latin typeface="+mn-lt"/>
                          <a:ea typeface="+mn-ea"/>
                          <a:cs typeface="+mn-cs"/>
                        </a:rPr>
                        <a:t>(</a:t>
                      </a:r>
                      <a:r>
                        <a:rPr lang="en-US" sz="1400" b="1" i="0" kern="1200" baseline="0" dirty="0" err="1">
                          <a:solidFill>
                            <a:schemeClr val="dk1"/>
                          </a:solidFill>
                          <a:effectLst/>
                          <a:latin typeface="+mn-lt"/>
                          <a:ea typeface="+mn-ea"/>
                          <a:cs typeface="+mn-cs"/>
                        </a:rPr>
                        <a:t>sebelum</a:t>
                      </a:r>
                      <a:r>
                        <a:rPr lang="en-US" sz="1400" b="1" i="0" kern="1200" baseline="0" dirty="0">
                          <a:solidFill>
                            <a:schemeClr val="dk1"/>
                          </a:solidFill>
                          <a:effectLst/>
                          <a:latin typeface="+mn-lt"/>
                          <a:ea typeface="+mn-ea"/>
                          <a:cs typeface="+mn-cs"/>
                        </a:rPr>
                        <a:t> PP 12 </a:t>
                      </a:r>
                      <a:r>
                        <a:rPr lang="en-US" sz="1400" b="1" i="0" kern="1200" baseline="0" dirty="0" err="1">
                          <a:solidFill>
                            <a:schemeClr val="dk1"/>
                          </a:solidFill>
                          <a:effectLst/>
                          <a:latin typeface="+mn-lt"/>
                          <a:ea typeface="+mn-ea"/>
                          <a:cs typeface="+mn-cs"/>
                        </a:rPr>
                        <a:t>Tahun</a:t>
                      </a:r>
                      <a:r>
                        <a:rPr lang="en-US" sz="1400" b="1" i="0" kern="1200" baseline="0" dirty="0">
                          <a:solidFill>
                            <a:schemeClr val="dk1"/>
                          </a:solidFill>
                          <a:effectLst/>
                          <a:latin typeface="+mn-lt"/>
                          <a:ea typeface="+mn-ea"/>
                          <a:cs typeface="+mn-cs"/>
                        </a:rPr>
                        <a:t>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12145">
                <a:tc>
                  <a:txBody>
                    <a:bodyPr/>
                    <a:lstStyle/>
                    <a:p>
                      <a:pPr algn="ctr"/>
                      <a:r>
                        <a:rPr lang="en-US" sz="14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a:t>Kondisi</a:t>
                      </a:r>
                      <a:r>
                        <a:rPr lang="en-US" sz="1400" b="1" dirty="0"/>
                        <a:t> </a:t>
                      </a:r>
                      <a:r>
                        <a:rPr lang="en-US" sz="1400" b="1" dirty="0" err="1"/>
                        <a:t>keuangan</a:t>
                      </a:r>
                      <a:r>
                        <a:rPr lang="en-US" sz="1400" b="1" dirty="0"/>
                        <a:t> </a:t>
                      </a:r>
                      <a:r>
                        <a:rPr lang="en-US" sz="1400" b="1" dirty="0" err="1"/>
                        <a:t>daerah</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514350" indent="-514350">
                        <a:buAutoNum type="alphaLcPeriod"/>
                      </a:pPr>
                      <a:r>
                        <a:rPr lang="en-US" sz="1400" b="1" dirty="0" err="1"/>
                        <a:t>kemandirian</a:t>
                      </a:r>
                      <a:r>
                        <a:rPr lang="en-US" sz="1400" b="1" dirty="0"/>
                        <a:t> </a:t>
                      </a:r>
                      <a:r>
                        <a:rPr lang="en-US" sz="1400" b="1" dirty="0" err="1"/>
                        <a:t>keuangan</a:t>
                      </a:r>
                      <a:r>
                        <a:rPr lang="en-US" sz="1400" b="1" dirty="0"/>
                        <a:t>; </a:t>
                      </a:r>
                    </a:p>
                    <a:p>
                      <a:pPr marL="514350" indent="-514350">
                        <a:buAutoNum type="alphaLcPeriod"/>
                      </a:pPr>
                      <a:r>
                        <a:rPr lang="en-US" sz="1400" b="1" dirty="0" err="1"/>
                        <a:t>fleksibilitas</a:t>
                      </a:r>
                      <a:r>
                        <a:rPr lang="en-US" sz="1400" b="1" dirty="0"/>
                        <a:t> </a:t>
                      </a:r>
                      <a:r>
                        <a:rPr lang="en-US" sz="1400" b="1" dirty="0" err="1"/>
                        <a:t>keuangan</a:t>
                      </a:r>
                      <a:r>
                        <a:rPr lang="en-US" sz="1400" b="1" dirty="0"/>
                        <a:t>; </a:t>
                      </a:r>
                    </a:p>
                    <a:p>
                      <a:pPr marL="514350" indent="-514350">
                        <a:buAutoNum type="alphaLcPeriod"/>
                      </a:pPr>
                      <a:r>
                        <a:rPr lang="en-US" sz="1400" b="1" dirty="0" err="1"/>
                        <a:t>solvabilitas</a:t>
                      </a:r>
                      <a:r>
                        <a:rPr lang="en-US" sz="1400" b="1" dirty="0"/>
                        <a:t> </a:t>
                      </a:r>
                      <a:r>
                        <a:rPr lang="en-US" sz="1400" b="1" dirty="0" err="1"/>
                        <a:t>operasional</a:t>
                      </a:r>
                      <a:r>
                        <a:rPr lang="en-US" sz="1400" b="1" dirty="0"/>
                        <a:t>; </a:t>
                      </a:r>
                    </a:p>
                    <a:p>
                      <a:pPr marL="514350" indent="-514350">
                        <a:buAutoNum type="alphaLcPeriod"/>
                      </a:pPr>
                      <a:r>
                        <a:rPr lang="en-US" sz="1400" b="1" dirty="0" err="1"/>
                        <a:t>solvabilitas</a:t>
                      </a:r>
                      <a:r>
                        <a:rPr lang="en-US" sz="1400" b="1" dirty="0"/>
                        <a:t> </a:t>
                      </a:r>
                      <a:r>
                        <a:rPr lang="en-US" sz="1400" b="1" dirty="0" err="1"/>
                        <a:t>jangka</a:t>
                      </a:r>
                      <a:r>
                        <a:rPr lang="en-US" sz="1400" b="1" dirty="0"/>
                        <a:t> </a:t>
                      </a:r>
                      <a:r>
                        <a:rPr lang="en-US" sz="1400" b="1" dirty="0" err="1"/>
                        <a:t>pendek</a:t>
                      </a:r>
                      <a:r>
                        <a:rPr lang="en-US" sz="1400" b="1" dirty="0"/>
                        <a:t>; </a:t>
                      </a:r>
                    </a:p>
                    <a:p>
                      <a:pPr marL="514350" indent="-514350">
                        <a:buAutoNum type="alphaLcPeriod"/>
                      </a:pPr>
                      <a:r>
                        <a:rPr lang="en-US" sz="1400" b="1" dirty="0" err="1"/>
                        <a:t>solvabilitas</a:t>
                      </a:r>
                      <a:r>
                        <a:rPr lang="en-US" sz="1400" b="1" dirty="0"/>
                        <a:t> </a:t>
                      </a:r>
                      <a:r>
                        <a:rPr lang="en-US" sz="1400" b="1" dirty="0" err="1"/>
                        <a:t>jangka</a:t>
                      </a:r>
                      <a:r>
                        <a:rPr lang="en-US" sz="1400" b="1" dirty="0"/>
                        <a:t> </a:t>
                      </a:r>
                      <a:r>
                        <a:rPr lang="en-US" sz="1400" b="1" dirty="0" err="1"/>
                        <a:t>panjang</a:t>
                      </a:r>
                      <a:r>
                        <a:rPr lang="en-US" sz="1400" b="1" dirty="0"/>
                        <a:t>; </a:t>
                      </a:r>
                    </a:p>
                    <a:p>
                      <a:pPr marL="514350" indent="-514350">
                        <a:buAutoNum type="alphaLcPeriod"/>
                      </a:pPr>
                      <a:r>
                        <a:rPr lang="en-US" sz="1400" b="1" dirty="0" err="1"/>
                        <a:t>solvabilitas</a:t>
                      </a:r>
                      <a:r>
                        <a:rPr lang="en-US" sz="1400" b="1" dirty="0"/>
                        <a:t> </a:t>
                      </a:r>
                      <a:r>
                        <a:rPr lang="en-US" sz="1400" b="1" dirty="0" err="1"/>
                        <a:t>layanan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514350" indent="-514350">
                        <a:buAutoNum type="alphaLcPeriod"/>
                      </a:pP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56068">
                <a:tc>
                  <a:txBody>
                    <a:bodyPr/>
                    <a:lstStyle/>
                    <a:p>
                      <a:pPr algn="ctr"/>
                      <a:r>
                        <a:rPr lang="en-US" sz="14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a:t>Opini</a:t>
                      </a:r>
                      <a:r>
                        <a:rPr lang="en-US" sz="1400" b="1" dirty="0"/>
                        <a:t> Badan </a:t>
                      </a:r>
                      <a:r>
                        <a:rPr lang="en-US" sz="1400" b="1" dirty="0" err="1"/>
                        <a:t>Pemeriksa</a:t>
                      </a:r>
                      <a:r>
                        <a:rPr lang="en-US" sz="1400" b="1" dirty="0"/>
                        <a:t> </a:t>
                      </a:r>
                      <a:r>
                        <a:rPr lang="en-US" sz="1400" b="1" dirty="0" err="1"/>
                        <a:t>Keuangan</a:t>
                      </a:r>
                      <a:r>
                        <a:rPr lang="en-US" sz="1400" b="1" dirty="0"/>
                        <a:t> </a:t>
                      </a:r>
                      <a:r>
                        <a:rPr lang="en-US" sz="1400" b="1" dirty="0" err="1"/>
                        <a:t>atas</a:t>
                      </a:r>
                      <a:r>
                        <a:rPr lang="en-US" sz="1400" b="1" dirty="0"/>
                        <a:t> LKPD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400" b="1" dirty="0" err="1"/>
                        <a:t>Opini</a:t>
                      </a:r>
                      <a:r>
                        <a:rPr lang="en-US" sz="1400" b="1" dirty="0"/>
                        <a:t> BPK </a:t>
                      </a:r>
                      <a:r>
                        <a:rPr lang="en-US" sz="1400" b="1" dirty="0" err="1"/>
                        <a:t>atas</a:t>
                      </a:r>
                      <a:r>
                        <a:rPr lang="en-US" sz="1400" b="1" dirty="0"/>
                        <a:t> LKPD </a:t>
                      </a:r>
                      <a:r>
                        <a:rPr lang="en-US" sz="1400" b="1" dirty="0" err="1"/>
                        <a:t>dilakukan</a:t>
                      </a:r>
                      <a:r>
                        <a:rPr lang="en-US" sz="1400" b="1" dirty="0"/>
                        <a:t> </a:t>
                      </a:r>
                      <a:r>
                        <a:rPr lang="en-US" sz="1400" b="1" dirty="0" err="1"/>
                        <a:t>berdasarkan</a:t>
                      </a:r>
                      <a:r>
                        <a:rPr lang="en-US" sz="1400" b="1" dirty="0"/>
                        <a:t> </a:t>
                      </a:r>
                      <a:r>
                        <a:rPr lang="en-US" sz="1400" b="1" dirty="0" err="1"/>
                        <a:t>opini</a:t>
                      </a:r>
                      <a:r>
                        <a:rPr lang="en-US" sz="1400" b="1" dirty="0"/>
                        <a:t> Badan </a:t>
                      </a:r>
                      <a:r>
                        <a:rPr lang="en-US" sz="1400" b="1" dirty="0" err="1"/>
                        <a:t>Pemeriksa</a:t>
                      </a:r>
                      <a:r>
                        <a:rPr lang="en-US" sz="1400" b="1" dirty="0"/>
                        <a:t> </a:t>
                      </a:r>
                      <a:r>
                        <a:rPr lang="en-US" sz="1400" b="1" dirty="0" err="1"/>
                        <a:t>Keuangan</a:t>
                      </a:r>
                      <a:r>
                        <a:rPr lang="en-US" sz="1400" b="1" dirty="0"/>
                        <a:t> </a:t>
                      </a:r>
                      <a:r>
                        <a:rPr lang="en-US" sz="1400" b="1" dirty="0" err="1"/>
                        <a:t>atas</a:t>
                      </a:r>
                      <a:r>
                        <a:rPr lang="en-US" sz="1400" b="1" dirty="0"/>
                        <a:t> LKPD yang </a:t>
                      </a:r>
                      <a:r>
                        <a:rPr lang="en-US" sz="1400" b="1" dirty="0" err="1"/>
                        <a:t>diaudit</a:t>
                      </a:r>
                      <a:r>
                        <a:rPr lang="en-US" sz="1400" b="1" dirty="0"/>
                        <a:t> </a:t>
                      </a:r>
                      <a:r>
                        <a:rPr lang="en-US" sz="1400" b="1" dirty="0" err="1"/>
                        <a:t>selama</a:t>
                      </a:r>
                      <a:r>
                        <a:rPr lang="en-US" sz="1400" b="1" dirty="0"/>
                        <a:t> 3 (</a:t>
                      </a:r>
                      <a:r>
                        <a:rPr lang="en-US" sz="1400" b="1" dirty="0" err="1"/>
                        <a:t>tiga</a:t>
                      </a:r>
                      <a:r>
                        <a:rPr lang="en-US" sz="1400" b="1" dirty="0"/>
                        <a:t>) </a:t>
                      </a:r>
                      <a:r>
                        <a:rPr lang="en-US" sz="1400" b="1" dirty="0" err="1"/>
                        <a:t>tahun</a:t>
                      </a:r>
                      <a:r>
                        <a:rPr lang="en-US" sz="1400" b="1" dirty="0"/>
                        <a:t> </a:t>
                      </a:r>
                      <a:r>
                        <a:rPr lang="en-US" sz="1400" b="1" dirty="0" err="1"/>
                        <a:t>terakhir</a:t>
                      </a:r>
                      <a:r>
                        <a:rPr lang="en-US" sz="1400" b="1" dirty="0"/>
                        <a:t> </a:t>
                      </a:r>
                      <a:r>
                        <a:rPr lang="en-US" sz="1400" b="1" dirty="0" err="1"/>
                        <a:t>berturut-turut</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TextBox 22">
            <a:extLst>
              <a:ext uri="{FF2B5EF4-FFF2-40B4-BE49-F238E27FC236}">
                <a16:creationId xmlns:a16="http://schemas.microsoft.com/office/drawing/2014/main" id="{CB00DA03-6FCF-43A2-8905-AE921C98BD6B}"/>
              </a:ext>
            </a:extLst>
          </p:cNvPr>
          <p:cNvSpPr txBox="1"/>
          <p:nvPr/>
        </p:nvSpPr>
        <p:spPr>
          <a:xfrm>
            <a:off x="8873267" y="6468035"/>
            <a:ext cx="3318733" cy="276999"/>
          </a:xfrm>
          <a:prstGeom prst="rect">
            <a:avLst/>
          </a:prstGeom>
          <a:noFill/>
        </p:spPr>
        <p:txBody>
          <a:bodyPr wrap="square" rtlCol="0">
            <a:spAutoFit/>
          </a:bodyPr>
          <a:lstStyle/>
          <a:p>
            <a:r>
              <a:rPr lang="en-US" sz="1200" b="1" dirty="0" err="1">
                <a:solidFill>
                  <a:schemeClr val="bg1"/>
                </a:solidFill>
              </a:rPr>
              <a:t>Pasal</a:t>
            </a:r>
            <a:r>
              <a:rPr lang="en-US" sz="1200" b="1" dirty="0">
                <a:solidFill>
                  <a:schemeClr val="bg1"/>
                </a:solidFill>
              </a:rPr>
              <a:t> 6 </a:t>
            </a:r>
            <a:r>
              <a:rPr lang="en-US" sz="1200" b="1" dirty="0" err="1">
                <a:solidFill>
                  <a:schemeClr val="bg1"/>
                </a:solidFill>
              </a:rPr>
              <a:t>s.d</a:t>
            </a:r>
            <a:r>
              <a:rPr lang="en-US" sz="1200" b="1" dirty="0">
                <a:solidFill>
                  <a:schemeClr val="bg1"/>
                </a:solidFill>
              </a:rPr>
              <a:t> 14 </a:t>
            </a:r>
            <a:r>
              <a:rPr lang="en-US" sz="1200" b="1" dirty="0" err="1">
                <a:solidFill>
                  <a:schemeClr val="bg1"/>
                </a:solidFill>
              </a:rPr>
              <a:t>Permendagri</a:t>
            </a:r>
            <a:r>
              <a:rPr lang="en-US" sz="1200" b="1" dirty="0">
                <a:solidFill>
                  <a:schemeClr val="bg1"/>
                </a:solidFill>
              </a:rPr>
              <a:t> 19/2020</a:t>
            </a:r>
          </a:p>
        </p:txBody>
      </p:sp>
    </p:spTree>
    <p:extLst>
      <p:ext uri="{BB962C8B-B14F-4D97-AF65-F5344CB8AC3E}">
        <p14:creationId xmlns:p14="http://schemas.microsoft.com/office/powerpoint/2010/main" val="2501958070"/>
      </p:ext>
    </p:extLst>
  </p:cSld>
  <p:clrMapOvr>
    <a:masterClrMapping/>
  </p:clrMapOvr>
  <p:transition spd="slow">
    <p:push dir="u"/>
  </p:transition>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{9313A8D5-20E5-48F1-919A-05917EFFD965}tf11429527_win32</Template>
  <TotalTime>2972</TotalTime>
  <Words>1917</Words>
  <Application>Microsoft Office PowerPoint</Application>
  <PresentationFormat>Widescreen</PresentationFormat>
  <Paragraphs>358</Paragraphs>
  <Slides>22</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Arial</vt:lpstr>
      <vt:lpstr>Arial Narrow</vt:lpstr>
      <vt:lpstr>Arial Rounded MT Bold</vt:lpstr>
      <vt:lpstr>Bahnschrift</vt:lpstr>
      <vt:lpstr>Bookman Old Style</vt:lpstr>
      <vt:lpstr>Calibri</vt:lpstr>
      <vt:lpstr>Calibri Light</vt:lpstr>
      <vt:lpstr>Cambria Math</vt:lpstr>
      <vt:lpstr>Century Gothic</vt:lpstr>
      <vt:lpstr>Franklin Gothic Book</vt:lpstr>
      <vt:lpstr>Tw Cen MT</vt:lpstr>
      <vt:lpstr>Wingdings</vt:lpstr>
      <vt:lpstr>1_RetrospectVTI</vt:lpstr>
      <vt:lpstr>Office Theme</vt:lpstr>
      <vt:lpstr>EVALUASI PENGUKURAN INDEKS PENGELOLAAN KEUANGAN DAERAH D.I.Yogyakarta</vt:lpstr>
      <vt:lpstr>PowerPoint Presentation</vt:lpstr>
      <vt:lpstr>PowerPoint Presentation</vt:lpstr>
      <vt:lpstr>PowerPoint Presentation</vt:lpstr>
      <vt:lpstr>LANJUTAN…</vt:lpstr>
      <vt:lpstr>PowerPoint Presentation</vt:lpstr>
      <vt:lpstr>PowerPoint Presentation</vt:lpstr>
      <vt:lpstr>DIMENSI IPKD DAN INDIKATOR BESERTA BOBOT DIMENSI INDEKS PENGELOLAAN KEUANGAN DAERAH</vt:lpstr>
      <vt:lpstr>Lanjutan…</vt:lpstr>
      <vt:lpstr>PENGUKURAN DAN PEMERINGKATAN IPKD</vt:lpstr>
      <vt:lpstr>PowerPoint Presentation</vt:lpstr>
      <vt:lpstr>PowerPoint Presentation</vt:lpstr>
      <vt:lpstr>PowerPoint Presentation</vt:lpstr>
      <vt:lpstr>PENDANAAN</vt:lpstr>
      <vt:lpstr>PowerPoint Presentation</vt:lpstr>
      <vt:lpstr>Evaluasi dimensi 1: Kesesuaian Dokumen Perencanaan  Dan Penganggaran</vt:lpstr>
      <vt:lpstr>Evaluasi dimensi 2: Pengalokasian Anggaran Belanja Dalam APBD</vt:lpstr>
      <vt:lpstr>Evaluasi dimensi 3: Transparansi Pengelolaan Keuangan Daerah</vt:lpstr>
      <vt:lpstr>Evaluasi dimensi 4: Penyerapan Anggaran</vt:lpstr>
      <vt:lpstr>Evaluasi dimensi 5: Kondisi Keuangan Daerah</vt:lpstr>
      <vt:lpstr>Evaluasi dimensi 6: Opini BPK atas IPKD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Sosialisasi Kebijakan Indeks Pengelolaan Keuangan Daerah</dc:title>
  <dc:creator>Adi Lazuardi</dc:creator>
  <cp:lastModifiedBy>Usna Aning Yulianti</cp:lastModifiedBy>
  <cp:revision>118</cp:revision>
  <dcterms:created xsi:type="dcterms:W3CDTF">2021-08-11T14:56:03Z</dcterms:created>
  <dcterms:modified xsi:type="dcterms:W3CDTF">2022-05-20T07:18:48Z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